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128"/>
  </p:notesMasterIdLst>
  <p:sldIdLst>
    <p:sldId id="256" r:id="rId3"/>
    <p:sldId id="257" r:id="rId4"/>
    <p:sldId id="258" r:id="rId5"/>
    <p:sldId id="259" r:id="rId6"/>
    <p:sldId id="260" r:id="rId7"/>
    <p:sldId id="261" r:id="rId8"/>
    <p:sldId id="262" r:id="rId9"/>
    <p:sldId id="268" r:id="rId10"/>
    <p:sldId id="269" r:id="rId11"/>
    <p:sldId id="270" r:id="rId12"/>
    <p:sldId id="265" r:id="rId13"/>
    <p:sldId id="271" r:id="rId14"/>
    <p:sldId id="273" r:id="rId15"/>
    <p:sldId id="274" r:id="rId16"/>
    <p:sldId id="275" r:id="rId17"/>
    <p:sldId id="276" r:id="rId18"/>
    <p:sldId id="278" r:id="rId19"/>
    <p:sldId id="279" r:id="rId20"/>
    <p:sldId id="280" r:id="rId21"/>
    <p:sldId id="361" r:id="rId22"/>
    <p:sldId id="362" r:id="rId23"/>
    <p:sldId id="363" r:id="rId24"/>
    <p:sldId id="364" r:id="rId25"/>
    <p:sldId id="365" r:id="rId26"/>
    <p:sldId id="366" r:id="rId27"/>
    <p:sldId id="367" r:id="rId28"/>
    <p:sldId id="283" r:id="rId29"/>
    <p:sldId id="284" r:id="rId30"/>
    <p:sldId id="285" r:id="rId31"/>
    <p:sldId id="286" r:id="rId32"/>
    <p:sldId id="314" r:id="rId33"/>
    <p:sldId id="315" r:id="rId34"/>
    <p:sldId id="412" r:id="rId35"/>
    <p:sldId id="413" r:id="rId36"/>
    <p:sldId id="414" r:id="rId37"/>
    <p:sldId id="293" r:id="rId38"/>
    <p:sldId id="307" r:id="rId39"/>
    <p:sldId id="308" r:id="rId40"/>
    <p:sldId id="318" r:id="rId41"/>
    <p:sldId id="415" r:id="rId42"/>
    <p:sldId id="456" r:id="rId43"/>
    <p:sldId id="417" r:id="rId44"/>
    <p:sldId id="418" r:id="rId45"/>
    <p:sldId id="419" r:id="rId46"/>
    <p:sldId id="420" r:id="rId47"/>
    <p:sldId id="421" r:id="rId48"/>
    <p:sldId id="422" r:id="rId49"/>
    <p:sldId id="458" r:id="rId50"/>
    <p:sldId id="424" r:id="rId51"/>
    <p:sldId id="425" r:id="rId52"/>
    <p:sldId id="426" r:id="rId53"/>
    <p:sldId id="329" r:id="rId54"/>
    <p:sldId id="457" r:id="rId55"/>
    <p:sldId id="330" r:id="rId56"/>
    <p:sldId id="360" r:id="rId57"/>
    <p:sldId id="433" r:id="rId58"/>
    <p:sldId id="434" r:id="rId59"/>
    <p:sldId id="435" r:id="rId60"/>
    <p:sldId id="436" r:id="rId61"/>
    <p:sldId id="438" r:id="rId62"/>
    <p:sldId id="439" r:id="rId63"/>
    <p:sldId id="442" r:id="rId64"/>
    <p:sldId id="294" r:id="rId65"/>
    <p:sldId id="444" r:id="rId66"/>
    <p:sldId id="446" r:id="rId67"/>
    <p:sldId id="447" r:id="rId68"/>
    <p:sldId id="291" r:id="rId69"/>
    <p:sldId id="292" r:id="rId70"/>
    <p:sldId id="450" r:id="rId71"/>
    <p:sldId id="451" r:id="rId72"/>
    <p:sldId id="454" r:id="rId73"/>
    <p:sldId id="321" r:id="rId74"/>
    <p:sldId id="323" r:id="rId75"/>
    <p:sldId id="296" r:id="rId76"/>
    <p:sldId id="297" r:id="rId77"/>
    <p:sldId id="324" r:id="rId78"/>
    <p:sldId id="322" r:id="rId79"/>
    <p:sldId id="325" r:id="rId80"/>
    <p:sldId id="459" r:id="rId81"/>
    <p:sldId id="309" r:id="rId82"/>
    <p:sldId id="358" r:id="rId83"/>
    <p:sldId id="298" r:id="rId84"/>
    <p:sldId id="299" r:id="rId85"/>
    <p:sldId id="300" r:id="rId86"/>
    <p:sldId id="301" r:id="rId87"/>
    <p:sldId id="302" r:id="rId88"/>
    <p:sldId id="303" r:id="rId89"/>
    <p:sldId id="304" r:id="rId90"/>
    <p:sldId id="305" r:id="rId91"/>
    <p:sldId id="306" r:id="rId92"/>
    <p:sldId id="310" r:id="rId93"/>
    <p:sldId id="355" r:id="rId94"/>
    <p:sldId id="332" r:id="rId95"/>
    <p:sldId id="333" r:id="rId96"/>
    <p:sldId id="356" r:id="rId97"/>
    <p:sldId id="311" r:id="rId98"/>
    <p:sldId id="313" r:id="rId99"/>
    <p:sldId id="334" r:id="rId100"/>
    <p:sldId id="345" r:id="rId101"/>
    <p:sldId id="346" r:id="rId102"/>
    <p:sldId id="347" r:id="rId103"/>
    <p:sldId id="349" r:id="rId104"/>
    <p:sldId id="348" r:id="rId105"/>
    <p:sldId id="335" r:id="rId106"/>
    <p:sldId id="319" r:id="rId107"/>
    <p:sldId id="336" r:id="rId108"/>
    <p:sldId id="312" r:id="rId109"/>
    <p:sldId id="338" r:id="rId110"/>
    <p:sldId id="339" r:id="rId111"/>
    <p:sldId id="340" r:id="rId112"/>
    <p:sldId id="341" r:id="rId113"/>
    <p:sldId id="342" r:id="rId114"/>
    <p:sldId id="343" r:id="rId115"/>
    <p:sldId id="344" r:id="rId116"/>
    <p:sldId id="320" r:id="rId117"/>
    <p:sldId id="351" r:id="rId118"/>
    <p:sldId id="352" r:id="rId119"/>
    <p:sldId id="353" r:id="rId120"/>
    <p:sldId id="354" r:id="rId121"/>
    <p:sldId id="316" r:id="rId122"/>
    <p:sldId id="317" r:id="rId123"/>
    <p:sldId id="350" r:id="rId124"/>
    <p:sldId id="326" r:id="rId125"/>
    <p:sldId id="328" r:id="rId126"/>
    <p:sldId id="327" r:id="rId1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DB53C-FC30-400A-930D-7AD1D2365EB9}" v="55" dt="2023-11-09T22:52:04.684"/>
    <p1510:client id="{43B73D29-E185-4DF2-8934-9B3D05D4E001}" v="345" dt="2023-11-02T21:57:53.083"/>
    <p1510:client id="{58976387-BA0E-4E5E-87EE-32540AC39ADC}" v="75" dt="2023-11-09T21:41:22.012"/>
    <p1510:client id="{94DBAF23-7236-4FAE-B3B6-FFCFA1AA30D3}" v="85" dt="2023-11-09T22:14:29.733"/>
    <p1510:client id="{B5D1E5C9-3968-4CBA-AD9D-200E09D44591}" v="13" dt="2023-11-14T20:46:26.29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05" autoAdjust="0"/>
    <p:restoredTop sz="94582" autoAdjust="0"/>
  </p:normalViewPr>
  <p:slideViewPr>
    <p:cSldViewPr snapToGrid="0" snapToObjects="1">
      <p:cViewPr varScale="1">
        <p:scale>
          <a:sx n="58" d="100"/>
          <a:sy n="58" d="100"/>
        </p:scale>
        <p:origin x="1008" y="72"/>
      </p:cViewPr>
      <p:guideLst/>
    </p:cSldViewPr>
  </p:slideViewPr>
  <p:notesTextViewPr>
    <p:cViewPr>
      <p:scale>
        <a:sx n="25" d="100"/>
        <a:sy n="25"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198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828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3333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55797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8FC-5CAC-06FC-4D71-7AC1350995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CA2E3B-BBAA-5251-FE08-D78357A33B48}"/>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483EB5-C232-4698-7020-1D23F02B7EA4}"/>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163A22-DA9D-D597-5C6F-190AD9DA3C8D}"/>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6" name="Footer Placeholder 5">
            <a:extLst>
              <a:ext uri="{FF2B5EF4-FFF2-40B4-BE49-F238E27FC236}">
                <a16:creationId xmlns:a16="http://schemas.microsoft.com/office/drawing/2014/main" id="{CEDF1BDB-FB5B-DDEF-2132-C5AE700250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5DBC02-E625-3B7A-E96E-149E69DEF7CC}"/>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721891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FE85-810C-B30E-F9FD-BCBB84578918}"/>
              </a:ext>
            </a:extLst>
          </p:cNvPr>
          <p:cNvSpPr>
            <a:spLocks noGrp="1"/>
          </p:cNvSpPr>
          <p:nvPr>
            <p:ph type="title"/>
          </p:nvPr>
        </p:nvSpPr>
        <p:spPr>
          <a:xfrm>
            <a:off x="895774" y="519290"/>
            <a:ext cx="11216640" cy="18852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77C05B-88EB-A30E-C900-882B72ED480C}"/>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38F31537-4A20-C6A1-704F-2A59AA14C807}"/>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FEBD86-DDE6-B584-6AFE-3050A1C6C41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AFD0DFBA-A2DE-DDA3-9D5B-4EE63EDFD88D}"/>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DD3F9E-B7A3-F539-17A2-E8B6776CCB2B}"/>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8" name="Footer Placeholder 7">
            <a:extLst>
              <a:ext uri="{FF2B5EF4-FFF2-40B4-BE49-F238E27FC236}">
                <a16:creationId xmlns:a16="http://schemas.microsoft.com/office/drawing/2014/main" id="{E630AC6B-70E7-1CAE-8813-6B57BA054CC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89C79C-6E65-C938-6AAF-54A8E3E6CB84}"/>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4529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4872-02BB-3B7D-F7ED-4F4694D273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B813EF-4D21-AB9E-E9AB-46B197D1475A}"/>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4" name="Footer Placeholder 3">
            <a:extLst>
              <a:ext uri="{FF2B5EF4-FFF2-40B4-BE49-F238E27FC236}">
                <a16:creationId xmlns:a16="http://schemas.microsoft.com/office/drawing/2014/main" id="{58F26F5E-F9AC-84B2-FEDE-58131119DE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FF303D-A945-22FC-6B28-88AF75D99586}"/>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65757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39D978-33F3-1FCD-73DE-D9116DCD65C1}"/>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3" name="Footer Placeholder 2">
            <a:extLst>
              <a:ext uri="{FF2B5EF4-FFF2-40B4-BE49-F238E27FC236}">
                <a16:creationId xmlns:a16="http://schemas.microsoft.com/office/drawing/2014/main" id="{AF8AD0F8-C953-9EB7-21FA-828429C4F9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BD7951-616B-4D04-1016-7568BAEB30F4}"/>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313263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586B-847D-8D2D-EFC6-4F31FB20536B}"/>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7E565C-20A7-4C33-02CB-BD6EF8BD61B2}"/>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A46F76-F5A5-9F67-DA77-3BBB877E4AE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09AC3CF-2487-F113-313C-93BE3B483496}"/>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6" name="Footer Placeholder 5">
            <a:extLst>
              <a:ext uri="{FF2B5EF4-FFF2-40B4-BE49-F238E27FC236}">
                <a16:creationId xmlns:a16="http://schemas.microsoft.com/office/drawing/2014/main" id="{DB7260EE-879E-8078-09A2-CFFEEFADC9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8E5C73-61C0-1F88-2792-9079D8AB7718}"/>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788634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60C2-717C-4E40-6E6B-2DD40E1B3250}"/>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C5A9E4-D3EE-6E56-C527-2A21252EF82A}"/>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IN"/>
          </a:p>
        </p:txBody>
      </p:sp>
      <p:sp>
        <p:nvSpPr>
          <p:cNvPr id="4" name="Text Placeholder 3">
            <a:extLst>
              <a:ext uri="{FF2B5EF4-FFF2-40B4-BE49-F238E27FC236}">
                <a16:creationId xmlns:a16="http://schemas.microsoft.com/office/drawing/2014/main" id="{9057F2FD-181A-3102-6C29-4C0FABFF84AB}"/>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6C5BDD1E-C9A8-8760-6FF4-97A7ADFB7609}"/>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6" name="Footer Placeholder 5">
            <a:extLst>
              <a:ext uri="{FF2B5EF4-FFF2-40B4-BE49-F238E27FC236}">
                <a16:creationId xmlns:a16="http://schemas.microsoft.com/office/drawing/2014/main" id="{C34D3830-1794-268F-3AD2-BE2BD9D728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6E5629-0974-4ECA-5D0A-BDDC5C4396CC}"/>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3978843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0233-B741-DDCE-2E47-41291ED913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CAA5D7-4748-6C74-76E9-E4070D0EA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FB4E42-F7C4-E3FD-2F91-2AF170CAF2CF}"/>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5" name="Footer Placeholder 4">
            <a:extLst>
              <a:ext uri="{FF2B5EF4-FFF2-40B4-BE49-F238E27FC236}">
                <a16:creationId xmlns:a16="http://schemas.microsoft.com/office/drawing/2014/main" id="{4CBD2BFF-EA0E-3883-807A-73C109AA61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1A8B46-7974-9212-70F5-D387FB9FAF53}"/>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411220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117B79-0B0A-1C71-5910-B03A04C58904}"/>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8FA32D-885A-23D3-8F6F-18ECA07FB436}"/>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2A8F23-784C-4337-11C7-856474A33D8C}"/>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5" name="Footer Placeholder 4">
            <a:extLst>
              <a:ext uri="{FF2B5EF4-FFF2-40B4-BE49-F238E27FC236}">
                <a16:creationId xmlns:a16="http://schemas.microsoft.com/office/drawing/2014/main" id="{BE247B2B-0D65-1307-E6AD-E215B9884D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5B044B-97C5-08FA-0889-CE4EED1D80C7}"/>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05377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marL="721894" indent="-264694">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34" name="Software Architecture"/>
          <p:cNvSpPr txBox="1"/>
          <p:nvPr/>
        </p:nvSpPr>
        <p:spPr>
          <a:xfrm>
            <a:off x="370110" y="9245600"/>
            <a:ext cx="1562845"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Software Architecture</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200"/>
            </a:lvl1pPr>
            <a:lvl2pPr marL="816428" indent="-359228">
              <a:defRPr sz="22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r>
              <a:rPr>
                <a:solidFill>
                  <a:srgbClr val="0096FF"/>
                </a:solidFill>
              </a:rPr>
              <a:t>:</a:t>
            </a:r>
          </a:p>
        </p:txBody>
      </p:sp>
      <p:sp>
        <p:nvSpPr>
          <p:cNvPr id="45" name="Software Architecture"/>
          <p:cNvSpPr txBox="1"/>
          <p:nvPr/>
        </p:nvSpPr>
        <p:spPr>
          <a:xfrm>
            <a:off x="370110" y="9245600"/>
            <a:ext cx="1562845"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Software Architecture</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96FF"/>
                </a:solidFill>
              </a:defRPr>
            </a:lvl1pPr>
          </a:lstStyle>
          <a:p>
            <a:r>
              <a:t>Software products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13"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62519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80E7-244C-B9F9-E90C-F9F72F3CDFDF}"/>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IN"/>
          </a:p>
        </p:txBody>
      </p:sp>
      <p:sp>
        <p:nvSpPr>
          <p:cNvPr id="3" name="Subtitle 2">
            <a:extLst>
              <a:ext uri="{FF2B5EF4-FFF2-40B4-BE49-F238E27FC236}">
                <a16:creationId xmlns:a16="http://schemas.microsoft.com/office/drawing/2014/main" id="{F31CFCC5-CB30-9A1B-1F42-484799959878}"/>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8079AC-7AFC-F64D-25EF-4C6941BEF49B}"/>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5" name="Footer Placeholder 4">
            <a:extLst>
              <a:ext uri="{FF2B5EF4-FFF2-40B4-BE49-F238E27FC236}">
                <a16:creationId xmlns:a16="http://schemas.microsoft.com/office/drawing/2014/main" id="{FF80964D-19FF-7159-0073-0B1FEE0A0A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C095A-D305-31D8-92EE-65F39C95F8AB}"/>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48384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C6EF-E019-4E5C-0E8E-DE63EDFFDF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4AC8E7-3EF3-5731-2DD9-5BA77565CE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7E6D33-5883-B6B4-0BBE-1FADAC36E110}"/>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5" name="Footer Placeholder 4">
            <a:extLst>
              <a:ext uri="{FF2B5EF4-FFF2-40B4-BE49-F238E27FC236}">
                <a16:creationId xmlns:a16="http://schemas.microsoft.com/office/drawing/2014/main" id="{CCB0C270-F231-1B45-2BE2-4B483EF9F9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7B4E01-8577-2229-CE6C-F99FCA9392D1}"/>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45400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5300-F300-B5E7-3549-8D4E8B4409BA}"/>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886BB93-97FC-681F-0E80-C1F41F4DF8EC}"/>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6C7FB7-3BE4-81CD-A9F3-86C28CF30606}"/>
              </a:ext>
            </a:extLst>
          </p:cNvPr>
          <p:cNvSpPr>
            <a:spLocks noGrp="1"/>
          </p:cNvSpPr>
          <p:nvPr>
            <p:ph type="dt" sz="half" idx="10"/>
          </p:nvPr>
        </p:nvSpPr>
        <p:spPr/>
        <p:txBody>
          <a:bodyPr/>
          <a:lstStyle/>
          <a:p>
            <a:fld id="{66F16731-EA70-446B-8DB6-7BA0D9E17572}" type="datetimeFigureOut">
              <a:rPr lang="en-IN" smtClean="0"/>
              <a:t>16-04-2025</a:t>
            </a:fld>
            <a:endParaRPr lang="en-IN"/>
          </a:p>
        </p:txBody>
      </p:sp>
      <p:sp>
        <p:nvSpPr>
          <p:cNvPr id="5" name="Footer Placeholder 4">
            <a:extLst>
              <a:ext uri="{FF2B5EF4-FFF2-40B4-BE49-F238E27FC236}">
                <a16:creationId xmlns:a16="http://schemas.microsoft.com/office/drawing/2014/main" id="{1D7923B6-3CCF-622D-D533-8E0A529D85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F141AB-C20A-2FA2-1BD8-82DF2DEED5A0}"/>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3660473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2pPr marL="914400" indent="-457200">
              <a:defRPr sz="2400"/>
            </a:lvl2pPr>
            <a:lvl3pPr marL="1333500" indent="-419100">
              <a:defRPr sz="2200"/>
            </a:lvl3pPr>
            <a:lvl4pPr marL="1636294" indent="-264694">
              <a:defRPr sz="2200"/>
            </a:lvl4pPr>
            <a:lvl5pPr marL="2093494" indent="-264694">
              <a:defRPr sz="2200"/>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5" name="Software Architecture"/>
          <p:cNvSpPr txBox="1"/>
          <p:nvPr/>
        </p:nvSpPr>
        <p:spPr>
          <a:xfrm>
            <a:off x="382810" y="9245600"/>
            <a:ext cx="1562845"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Software Architecture</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193006" marR="0" indent="-193006"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22530-62AA-8FAB-24E4-A8E9D1DA6E8C}"/>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0D15F7-C6BE-1F54-911C-C5FB182E5935}"/>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F8A7CA-8FFA-3878-14A5-5D35B962B916}"/>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66F16731-EA70-446B-8DB6-7BA0D9E17572}" type="datetimeFigureOut">
              <a:rPr lang="en-IN" smtClean="0"/>
              <a:t>16-04-2025</a:t>
            </a:fld>
            <a:endParaRPr lang="en-IN"/>
          </a:p>
        </p:txBody>
      </p:sp>
      <p:sp>
        <p:nvSpPr>
          <p:cNvPr id="5" name="Footer Placeholder 4">
            <a:extLst>
              <a:ext uri="{FF2B5EF4-FFF2-40B4-BE49-F238E27FC236}">
                <a16:creationId xmlns:a16="http://schemas.microsoft.com/office/drawing/2014/main" id="{6386094D-FF41-AF24-E70A-BCDB745B41FF}"/>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64B24D-5949-1711-9BCA-DE3F1A0FA941}"/>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5230F253-4356-49BB-AF59-C3706A44575D}" type="slidenum">
              <a:rPr lang="en-IN" smtClean="0"/>
              <a:t>‹#›</a:t>
            </a:fld>
            <a:endParaRPr lang="en-IN"/>
          </a:p>
        </p:txBody>
      </p:sp>
    </p:spTree>
    <p:extLst>
      <p:ext uri="{BB962C8B-B14F-4D97-AF65-F5344CB8AC3E}">
        <p14:creationId xmlns:p14="http://schemas.microsoft.com/office/powerpoint/2010/main" val="90200799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pixabay.com/fr/utilisateur-les-utilisateurs-user-3365840/" TargetMode="External"/><Relationship Id="rId7" Type="http://schemas.openxmlformats.org/officeDocument/2006/relationships/hyperlink" Target="https://www.mikefal.net/tag/sql-server/" TargetMode="External"/><Relationship Id="rId2"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hyperlink" Target="https://commons.wikimedia.org/wiki/File:AWS_Simple_Icons_Networking_Amazon_Elastic_Load_Balancer.svg" TargetMode="External"/><Relationship Id="rId4"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hyperlink" Target="https://pixabay.com/fr/utilisateur-les-utilisateurs-user-3365840/" TargetMode="External"/><Relationship Id="rId7" Type="http://schemas.openxmlformats.org/officeDocument/2006/relationships/hyperlink" Target="https://www.mikefal.net/tag/sql-server/" TargetMode="External"/><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hyperlink" Target="https://commons.wikimedia.org/wiki/File:AWS_Simple_Icons_Networking_Amazon_Elastic_Load_Balancer.svg" TargetMode="External"/><Relationship Id="rId4" Type="http://schemas.openxmlformats.org/officeDocument/2006/relationships/image" Target="../media/image70.png"/><Relationship Id="rId9" Type="http://schemas.openxmlformats.org/officeDocument/2006/relationships/image" Target="../media/image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4.xml"/><Relationship Id="rId5" Type="http://schemas.openxmlformats.org/officeDocument/2006/relationships/image" Target="../media/image23.gif"/><Relationship Id="rId4" Type="http://schemas.openxmlformats.org/officeDocument/2006/relationships/image" Target="../media/image22.svg"/></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45.jpg"/></Relationships>
</file>

<file path=ppt/slides/_rels/slide5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pixabay.com/fr/utilisateur-les-utilisateurs-user-3365840/" TargetMode="External"/><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hyperlink" Target="https://dl.acm.org/doi/pdf/10.1145/3593856.3595909"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oftware architecture"/>
          <p:cNvSpPr txBox="1">
            <a:spLocks noGrp="1"/>
          </p:cNvSpPr>
          <p:nvPr>
            <p:ph type="ctrTitle"/>
          </p:nvPr>
        </p:nvSpPr>
        <p:spPr>
          <a:xfrm>
            <a:off x="1321012" y="2244323"/>
            <a:ext cx="10362506" cy="1076822"/>
          </a:xfrm>
          <a:prstGeom prst="rect">
            <a:avLst/>
          </a:prstGeom>
        </p:spPr>
        <p:txBody>
          <a:bodyPr>
            <a:normAutofit fontScale="90000"/>
          </a:bodyPr>
          <a:lstStyle/>
          <a:p>
            <a:r>
              <a:rPr dirty="0"/>
              <a:t>Software</a:t>
            </a:r>
            <a:r>
              <a:rPr lang="en-US" dirty="0"/>
              <a:t> style and</a:t>
            </a:r>
            <a:r>
              <a:rPr dirty="0"/>
              <a:t> architecture</a:t>
            </a:r>
          </a:p>
        </p:txBody>
      </p:sp>
      <p:grpSp>
        <p:nvGrpSpPr>
          <p:cNvPr id="2" name="object 10">
            <a:extLst>
              <a:ext uri="{FF2B5EF4-FFF2-40B4-BE49-F238E27FC236}">
                <a16:creationId xmlns:a16="http://schemas.microsoft.com/office/drawing/2014/main" id="{B5FB2124-E119-BFBC-AFFF-1C2E84763C6F}"/>
              </a:ext>
            </a:extLst>
          </p:cNvPr>
          <p:cNvGrpSpPr/>
          <p:nvPr/>
        </p:nvGrpSpPr>
        <p:grpSpPr>
          <a:xfrm>
            <a:off x="3484881" y="3722917"/>
            <a:ext cx="5747656" cy="4167050"/>
            <a:chOff x="4170743" y="1544637"/>
            <a:chExt cx="2716530" cy="2194560"/>
          </a:xfrm>
        </p:grpSpPr>
        <p:pic>
          <p:nvPicPr>
            <p:cNvPr id="3" name="object 11">
              <a:extLst>
                <a:ext uri="{FF2B5EF4-FFF2-40B4-BE49-F238E27FC236}">
                  <a16:creationId xmlns:a16="http://schemas.microsoft.com/office/drawing/2014/main" id="{037434E0-DF6F-7098-3553-DA086E0D36F9}"/>
                </a:ext>
              </a:extLst>
            </p:cNvPr>
            <p:cNvPicPr/>
            <p:nvPr/>
          </p:nvPicPr>
          <p:blipFill>
            <a:blip r:embed="rId2" cstate="print"/>
            <a:stretch>
              <a:fillRect/>
            </a:stretch>
          </p:blipFill>
          <p:spPr>
            <a:xfrm>
              <a:off x="4473892" y="2856039"/>
              <a:ext cx="1105535" cy="882904"/>
            </a:xfrm>
            <a:prstGeom prst="rect">
              <a:avLst/>
            </a:prstGeom>
          </p:spPr>
        </p:pic>
        <p:pic>
          <p:nvPicPr>
            <p:cNvPr id="4" name="object 12">
              <a:extLst>
                <a:ext uri="{FF2B5EF4-FFF2-40B4-BE49-F238E27FC236}">
                  <a16:creationId xmlns:a16="http://schemas.microsoft.com/office/drawing/2014/main" id="{37837F2F-CB15-B882-2BDF-7E3F079FE54F}"/>
                </a:ext>
              </a:extLst>
            </p:cNvPr>
            <p:cNvPicPr/>
            <p:nvPr/>
          </p:nvPicPr>
          <p:blipFill>
            <a:blip r:embed="rId3" cstate="print"/>
            <a:stretch>
              <a:fillRect/>
            </a:stretch>
          </p:blipFill>
          <p:spPr>
            <a:xfrm>
              <a:off x="4170743" y="1544637"/>
              <a:ext cx="2716403" cy="2007933"/>
            </a:xfrm>
            <a:prstGeom prst="rect">
              <a:avLst/>
            </a:prstGeom>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ystem maintainability is an attribute that reflects how difficult and expensive it is to make changes to a system after it has been released to customers.…"/>
          <p:cNvSpPr txBox="1">
            <a:spLocks noGrp="1"/>
          </p:cNvSpPr>
          <p:nvPr>
            <p:ph type="body" idx="1"/>
          </p:nvPr>
        </p:nvSpPr>
        <p:spPr>
          <a:prstGeom prst="rect">
            <a:avLst/>
          </a:prstGeom>
        </p:spPr>
        <p:txBody>
          <a:bodyPr/>
          <a:lstStyle/>
          <a:p>
            <a:endParaRPr lang="en-US" sz="1400" dirty="0"/>
          </a:p>
          <a:p>
            <a:r>
              <a:rPr dirty="0"/>
              <a:t>System maintainability reflects how difficult and expensive it is to make changes to a system after it has been released to customers. </a:t>
            </a:r>
          </a:p>
          <a:p>
            <a:endParaRPr lang="en-US" dirty="0"/>
          </a:p>
          <a:p>
            <a:r>
              <a:rPr lang="en-US" dirty="0"/>
              <a:t>How to </a:t>
            </a:r>
            <a:r>
              <a:rPr dirty="0"/>
              <a:t>improve maintainability</a:t>
            </a:r>
            <a:r>
              <a:rPr lang="en-US" dirty="0"/>
              <a:t>?</a:t>
            </a:r>
          </a:p>
          <a:p>
            <a:pPr lvl="1">
              <a:spcBef>
                <a:spcPts val="1200"/>
              </a:spcBef>
            </a:pPr>
            <a:r>
              <a:rPr lang="en-US" dirty="0"/>
              <a:t>B</a:t>
            </a:r>
            <a:r>
              <a:rPr dirty="0"/>
              <a:t>uild</a:t>
            </a:r>
            <a:r>
              <a:rPr lang="en-US" dirty="0"/>
              <a:t> the</a:t>
            </a:r>
            <a:r>
              <a:rPr dirty="0"/>
              <a:t> system from small self-contained parts, each of which can be replaced or enhanced if changes are required. </a:t>
            </a:r>
          </a:p>
          <a:p>
            <a:pPr lvl="1"/>
            <a:r>
              <a:rPr lang="en-US" dirty="0"/>
              <a:t>For </a:t>
            </a:r>
            <a:r>
              <a:rPr dirty="0"/>
              <a:t>that</a:t>
            </a:r>
            <a:r>
              <a:rPr lang="en-US" dirty="0"/>
              <a:t>,</a:t>
            </a:r>
            <a:r>
              <a:rPr dirty="0"/>
              <a:t> the system should be decomposed into fine-grain components, each of which does one thing only. </a:t>
            </a:r>
          </a:p>
          <a:p>
            <a:endParaRPr lang="en-US" sz="1200" dirty="0"/>
          </a:p>
          <a:p>
            <a:r>
              <a:rPr lang="en-US" dirty="0"/>
              <a:t>However, i</a:t>
            </a:r>
            <a:r>
              <a:rPr dirty="0"/>
              <a:t>t takes time for components to communicate with each other</a:t>
            </a:r>
            <a:r>
              <a:rPr lang="en-US" dirty="0"/>
              <a:t>!</a:t>
            </a:r>
            <a:r>
              <a:rPr dirty="0"/>
              <a:t> </a:t>
            </a:r>
            <a:endParaRPr lang="en-US" dirty="0"/>
          </a:p>
          <a:p>
            <a:pPr lvl="1">
              <a:spcBef>
                <a:spcPts val="600"/>
              </a:spcBef>
            </a:pPr>
            <a:r>
              <a:rPr dirty="0"/>
              <a:t>Consequently, if many components are involved in implementing a product feature, the software will be slower. </a:t>
            </a:r>
          </a:p>
        </p:txBody>
      </p:sp>
      <p:sp>
        <p:nvSpPr>
          <p:cNvPr id="119" name="Trade off: Maintainability vs performance"/>
          <p:cNvSpPr txBox="1">
            <a:spLocks noGrp="1"/>
          </p:cNvSpPr>
          <p:nvPr>
            <p:ph type="title"/>
          </p:nvPr>
        </p:nvSpPr>
        <p:spPr>
          <a:prstGeom prst="rect">
            <a:avLst/>
          </a:prstGeom>
        </p:spPr>
        <p:txBody>
          <a:bodyPr/>
          <a:lstStyle/>
          <a:p>
            <a:r>
              <a:t>Trade off: Maintainability vs performance</a:t>
            </a:r>
          </a:p>
        </p:txBody>
      </p:sp>
      <p:sp>
        <p:nvSpPr>
          <p:cNvPr id="1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latin typeface="Calibri"/>
                <a:ea typeface="Calibri" panose="020F0502020204030204" pitchFamily="34" charset="0"/>
                <a:cs typeface="Times New Roman"/>
              </a:rPr>
              <a:t>2</a:t>
            </a:r>
            <a:r>
              <a:rPr lang="en-IN" sz="3200" dirty="0">
                <a:solidFill>
                  <a:schemeClr val="tx1"/>
                </a:solidFill>
                <a:effectLst/>
                <a:latin typeface="Calibri"/>
                <a:ea typeface="Calibri" panose="020F0502020204030204" pitchFamily="34" charset="0"/>
                <a:cs typeface="Times New Roman"/>
              </a:rPr>
              <a:t>.</a:t>
            </a:r>
            <a:r>
              <a:rPr lang="en-IN" sz="3200" dirty="0">
                <a:solidFill>
                  <a:schemeClr val="tx1"/>
                </a:solidFill>
                <a:latin typeface="Calibri"/>
                <a:ea typeface="Calibri" panose="020F0502020204030204" pitchFamily="34" charset="0"/>
                <a:cs typeface="Times New Roman"/>
              </a:rPr>
              <a:t> </a:t>
            </a:r>
            <a:r>
              <a:rPr lang="en-IN" sz="3200" u="sng" dirty="0">
                <a:solidFill>
                  <a:schemeClr val="tx1"/>
                </a:solidFill>
                <a:latin typeface="Calibri"/>
                <a:ea typeface="Calibri"/>
                <a:cs typeface="Calibri"/>
              </a:rPr>
              <a:t> Client – Server Architecture for Clinical</a:t>
            </a:r>
            <a:r>
              <a:rPr lang="en-IN" sz="3200" b="1" i="0" u="sng" dirty="0">
                <a:solidFill>
                  <a:schemeClr val="tx1"/>
                </a:solidFill>
                <a:effectLst/>
                <a:latin typeface="Calibri"/>
                <a:ea typeface="Calibri"/>
                <a:cs typeface="Calibri"/>
              </a:rPr>
              <a:t> Decision Support System (CDSS)</a:t>
            </a:r>
            <a:r>
              <a:rPr lang="en-IN" sz="3200" dirty="0">
                <a:solidFill>
                  <a:schemeClr val="tx1"/>
                </a:solidFill>
                <a:effectLst/>
                <a:latin typeface="Calibri"/>
                <a:ea typeface="Calibri" panose="020F0502020204030204" pitchFamily="34" charset="0"/>
                <a:cs typeface="Times New Roman"/>
              </a:rPr>
              <a:t>: (Continue.. 1)</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ffectLst/>
                <a:ea typeface="Calibri" panose="020F0502020204030204" pitchFamily="34" charset="0"/>
                <a:cs typeface="Times New Roman" panose="02020603050405020304" pitchFamily="18" charset="0"/>
              </a:rPr>
              <a:t>Server: Controller</a:t>
            </a:r>
          </a:p>
          <a:p>
            <a:pPr lvl="0"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Role Based Authentication:</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Validates doctor credentials and determines access levels and permissions based on user roles  before allowing access to the CDSS.</a:t>
            </a:r>
          </a:p>
          <a:p>
            <a:pPr lvl="0" algn="just">
              <a:lnSpc>
                <a:spcPct val="107000"/>
              </a:lnSpc>
              <a:spcAft>
                <a:spcPts val="800"/>
              </a:spcAft>
            </a:pPr>
            <a:endParaRPr lang="en-US" sz="2400" dirty="0">
              <a:solidFill>
                <a:schemeClr val="tx1"/>
              </a:solidFill>
              <a:ea typeface="Calibri" panose="020F0502020204030204" pitchFamily="34" charset="0"/>
              <a:cs typeface="Times New Roman" panose="02020603050405020304" pitchFamily="18" charset="0"/>
            </a:endParaRPr>
          </a:p>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Doctor Module</a:t>
            </a:r>
            <a:r>
              <a:rPr lang="en-IN" sz="2400" b="1" dirty="0">
                <a:solidFill>
                  <a:schemeClr val="tx1"/>
                </a:solidFill>
                <a:effectLst/>
                <a:ea typeface="Calibri" panose="020F0502020204030204" pitchFamily="34" charset="0"/>
                <a:cs typeface="Times New Roman" panose="02020603050405020304" pitchFamily="18" charset="0"/>
              </a:rPr>
              <a:t>: </a:t>
            </a:r>
            <a:r>
              <a:rPr lang="en-IN" sz="2400" dirty="0">
                <a:solidFill>
                  <a:schemeClr val="tx1"/>
                </a:solidFill>
                <a:effectLst/>
                <a:ea typeface="Calibri" panose="020F0502020204030204" pitchFamily="34" charset="0"/>
                <a:cs typeface="Times New Roman" panose="02020603050405020304" pitchFamily="18" charset="0"/>
              </a:rPr>
              <a:t>Provides an ac</a:t>
            </a:r>
            <a:r>
              <a:rPr lang="en-IN" sz="2400" dirty="0">
                <a:solidFill>
                  <a:schemeClr val="tx1"/>
                </a:solidFill>
                <a:ea typeface="Calibri" panose="020F0502020204030204" pitchFamily="34" charset="0"/>
                <a:cs typeface="Times New Roman" panose="02020603050405020304" pitchFamily="18" charset="0"/>
              </a:rPr>
              <a:t>cess to assist doctors in various aspects of patient care, diagnosis, treatment planning and monitoring health status of a patient.</a:t>
            </a:r>
            <a:endParaRPr lang="en-IN" sz="2400" b="1" dirty="0">
              <a:solidFill>
                <a:schemeClr val="tx1"/>
              </a:solidFill>
              <a:effectLst/>
              <a:ea typeface="Calibri" panose="020F0502020204030204" pitchFamily="34" charset="0"/>
              <a:cs typeface="Times New Roman" panose="02020603050405020304" pitchFamily="18" charset="0"/>
            </a:endParaRPr>
          </a:p>
          <a:p>
            <a:pPr lvl="0" algn="just">
              <a:lnSpc>
                <a:spcPct val="107000"/>
              </a:lnSpc>
              <a:spcAft>
                <a:spcPts val="800"/>
              </a:spcAft>
            </a:pPr>
            <a:endParaRPr lang="en-IN" sz="2400" b="1" dirty="0">
              <a:solidFill>
                <a:schemeClr val="tx1"/>
              </a:solidFill>
              <a:ea typeface="Calibri" panose="020F0502020204030204" pitchFamily="34" charset="0"/>
              <a:cs typeface="Times New Roman" panose="02020603050405020304" pitchFamily="18" charset="0"/>
            </a:endParaRPr>
          </a:p>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Patient Details Controller</a:t>
            </a:r>
            <a:r>
              <a:rPr lang="en-IN" sz="2400" b="1" dirty="0">
                <a:solidFill>
                  <a:schemeClr val="tx1"/>
                </a:solidFill>
                <a:effectLst/>
                <a:ea typeface="Calibri" panose="020F0502020204030204" pitchFamily="34" charset="0"/>
                <a:cs typeface="Times New Roman" panose="02020603050405020304" pitchFamily="18" charset="0"/>
              </a:rPr>
              <a:t>: </a:t>
            </a:r>
            <a:r>
              <a:rPr lang="en-IN" sz="2400" dirty="0">
                <a:solidFill>
                  <a:schemeClr val="tx1"/>
                </a:solidFill>
                <a:effectLst/>
                <a:ea typeface="Calibri" panose="020F0502020204030204" pitchFamily="34" charset="0"/>
                <a:cs typeface="Times New Roman" panose="02020603050405020304" pitchFamily="18" charset="0"/>
              </a:rPr>
              <a:t>Responsible for handling and managing patient related information within the system. </a:t>
            </a:r>
            <a:endParaRPr lang="en-IN" sz="2400" dirty="0">
              <a:solidFill>
                <a:schemeClr val="tx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691281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latin typeface="Calibri"/>
                <a:ea typeface="Calibri" panose="020F0502020204030204" pitchFamily="34" charset="0"/>
                <a:cs typeface="Times New Roman"/>
              </a:rPr>
              <a:t>2</a:t>
            </a:r>
            <a:r>
              <a:rPr lang="en-IN" sz="3200" dirty="0">
                <a:solidFill>
                  <a:schemeClr val="tx1"/>
                </a:solidFill>
                <a:effectLst/>
                <a:latin typeface="Calibri"/>
                <a:ea typeface="Calibri" panose="020F0502020204030204" pitchFamily="34" charset="0"/>
                <a:cs typeface="Times New Roman"/>
              </a:rPr>
              <a:t>.</a:t>
            </a:r>
            <a:r>
              <a:rPr lang="en-IN" sz="3200" dirty="0">
                <a:solidFill>
                  <a:schemeClr val="tx1"/>
                </a:solidFill>
                <a:latin typeface="Calibri"/>
                <a:ea typeface="Calibri" panose="020F0502020204030204" pitchFamily="34" charset="0"/>
                <a:cs typeface="Times New Roman"/>
              </a:rPr>
              <a:t> </a:t>
            </a:r>
            <a:r>
              <a:rPr lang="en-IN" sz="3200" u="sng" dirty="0">
                <a:solidFill>
                  <a:schemeClr val="tx1"/>
                </a:solidFill>
                <a:latin typeface="Calibri"/>
                <a:ea typeface="Calibri"/>
                <a:cs typeface="Calibri"/>
              </a:rPr>
              <a:t> Client – Server Architecture for Clinical</a:t>
            </a:r>
            <a:r>
              <a:rPr lang="en-IN" sz="3200" b="1" i="0" u="sng" dirty="0">
                <a:solidFill>
                  <a:schemeClr val="tx1"/>
                </a:solidFill>
                <a:effectLst/>
                <a:latin typeface="Calibri"/>
                <a:ea typeface="Calibri"/>
                <a:cs typeface="Calibri"/>
              </a:rPr>
              <a:t> Decision Support System (CDSS)</a:t>
            </a:r>
            <a:r>
              <a:rPr lang="en-IN" sz="3200" dirty="0">
                <a:solidFill>
                  <a:schemeClr val="tx1"/>
                </a:solidFill>
                <a:effectLst/>
                <a:latin typeface="Calibri"/>
                <a:ea typeface="Calibri" panose="020F0502020204030204" pitchFamily="34" charset="0"/>
                <a:cs typeface="Times New Roman"/>
              </a:rPr>
              <a:t>: (Continue.. 2)</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ffectLst/>
                <a:ea typeface="Calibri" panose="020F0502020204030204" pitchFamily="34" charset="0"/>
                <a:cs typeface="Times New Roman" panose="02020603050405020304" pitchFamily="18" charset="0"/>
              </a:rPr>
              <a:t>Server: Business Logic Layer</a:t>
            </a:r>
          </a:p>
          <a:p>
            <a:pPr lvl="0"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Medication Decision Support:</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ffectLst/>
                <a:ea typeface="Calibri" panose="020F0502020204030204" pitchFamily="34" charset="0"/>
                <a:cs typeface="Times New Roman" panose="02020603050405020304" pitchFamily="18" charset="0"/>
              </a:rPr>
              <a:t>Provides references based on patient health records, allergies and potential drug interactions. It generates evidence based recommendations for medication decisions.</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Diagnostic Assistance:</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It analyzes patient symptoms, medical history and pervious test results and suggests required diagnosis assistance to doctors.</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Patient Data Management:</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ffectLst/>
                <a:ea typeface="Calibri" panose="020F0502020204030204" pitchFamily="34" charset="0"/>
                <a:cs typeface="Times New Roman" panose="02020603050405020304" pitchFamily="18" charset="0"/>
              </a:rPr>
              <a:t>Processes and validates patient data from different sources to ensures data integrity and accuracy.</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Patient Symptoms:</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Analyzes patient symptoms which are reported by a doctor.</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Medical History:</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Reviews patient medical history and their records based on previous consultations.</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Test Result Generation:</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Parse and generates the test results in specific format for assisting diagnosing medical conditions.</a:t>
            </a:r>
          </a:p>
          <a:p>
            <a:pPr algn="just">
              <a:lnSpc>
                <a:spcPct val="107000"/>
              </a:lnSpc>
              <a:spcAft>
                <a:spcPts val="800"/>
              </a:spcAft>
            </a:pPr>
            <a:endParaRPr lang="en-US" sz="2400" dirty="0">
              <a:solidFill>
                <a:schemeClr val="tx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58860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latin typeface="Calibri"/>
                <a:ea typeface="Calibri" panose="020F0502020204030204" pitchFamily="34" charset="0"/>
                <a:cs typeface="Times New Roman"/>
              </a:rPr>
              <a:t>2</a:t>
            </a:r>
            <a:r>
              <a:rPr lang="en-IN" sz="3200" dirty="0">
                <a:solidFill>
                  <a:schemeClr val="tx1"/>
                </a:solidFill>
                <a:effectLst/>
                <a:latin typeface="Calibri"/>
                <a:ea typeface="Calibri" panose="020F0502020204030204" pitchFamily="34" charset="0"/>
                <a:cs typeface="Times New Roman"/>
              </a:rPr>
              <a:t>.</a:t>
            </a:r>
            <a:r>
              <a:rPr lang="en-IN" sz="3200" dirty="0">
                <a:solidFill>
                  <a:schemeClr val="tx1"/>
                </a:solidFill>
                <a:latin typeface="Calibri"/>
                <a:ea typeface="Calibri" panose="020F0502020204030204" pitchFamily="34" charset="0"/>
                <a:cs typeface="Times New Roman"/>
              </a:rPr>
              <a:t> </a:t>
            </a:r>
            <a:r>
              <a:rPr lang="en-IN" sz="3200" u="sng" dirty="0">
                <a:solidFill>
                  <a:schemeClr val="tx1"/>
                </a:solidFill>
                <a:latin typeface="Calibri"/>
                <a:ea typeface="Calibri"/>
                <a:cs typeface="Calibri"/>
              </a:rPr>
              <a:t> Client – Server Architecture for Clinical</a:t>
            </a:r>
            <a:r>
              <a:rPr lang="en-IN" sz="3200" b="1" i="0" u="sng" dirty="0">
                <a:solidFill>
                  <a:schemeClr val="tx1"/>
                </a:solidFill>
                <a:effectLst/>
                <a:latin typeface="Calibri"/>
                <a:ea typeface="Calibri"/>
                <a:cs typeface="Calibri"/>
              </a:rPr>
              <a:t> Decision Support System (CDSS)</a:t>
            </a:r>
            <a:r>
              <a:rPr lang="en-IN" sz="3200" dirty="0">
                <a:solidFill>
                  <a:schemeClr val="tx1"/>
                </a:solidFill>
                <a:effectLst/>
                <a:latin typeface="Calibri"/>
                <a:ea typeface="Calibri" panose="020F0502020204030204" pitchFamily="34" charset="0"/>
                <a:cs typeface="Times New Roman"/>
              </a:rPr>
              <a:t>: (Continue.. 3)</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ffectLst/>
                <a:ea typeface="Calibri" panose="020F0502020204030204" pitchFamily="34" charset="0"/>
                <a:cs typeface="Times New Roman" panose="02020603050405020304" pitchFamily="18" charset="0"/>
              </a:rPr>
              <a:t>Server: Business Logic Layer</a:t>
            </a:r>
          </a:p>
          <a:p>
            <a:pPr lvl="0"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Relevant Investigation Module:</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ffectLst/>
                <a:ea typeface="Calibri" panose="020F0502020204030204" pitchFamily="34" charset="0"/>
                <a:cs typeface="Times New Roman" panose="02020603050405020304" pitchFamily="18" charset="0"/>
              </a:rPr>
              <a:t>Provides references based on patient health records, allergies and potential drug interactions. </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Health Records Module:</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It integrates with an external systems like Electronic Health Record (EHR) to access and update patient records seamlessly.</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Alerts Module:</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Provides an algorithm for generating alerts based on real time patient data, ensuring timely intervention for critical conditions or potential complications.</a:t>
            </a:r>
          </a:p>
          <a:p>
            <a:pPr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Logger Module:</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To track every successful and failure activity in our application services for analyzing the failure and for future references.</a:t>
            </a:r>
          </a:p>
          <a:p>
            <a:pPr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Dosage Calculations</a:t>
            </a:r>
            <a:r>
              <a:rPr lang="en-IN" sz="2400" b="1" dirty="0">
                <a:solidFill>
                  <a:schemeClr val="tx1"/>
                </a:solidFill>
                <a:effectLst/>
                <a:ea typeface="Calibri" panose="020F0502020204030204" pitchFamily="34" charset="0"/>
                <a:cs typeface="Times New Roman" panose="02020603050405020304" pitchFamily="18" charset="0"/>
              </a:rPr>
              <a:t>:</a:t>
            </a:r>
            <a:r>
              <a:rPr lang="en-IN" sz="2400"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Calculates appropriate dosages by considering patient health characteristics and medical history.</a:t>
            </a:r>
          </a:p>
          <a:p>
            <a:pPr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Encryption and Data Security</a:t>
            </a:r>
            <a:r>
              <a:rPr lang="en-IN" sz="2400" dirty="0">
                <a:solidFill>
                  <a:schemeClr val="tx1"/>
                </a:solidFill>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Implements encryption to secure sensitive data during transmission and storage.</a:t>
            </a:r>
          </a:p>
        </p:txBody>
      </p:sp>
    </p:spTree>
    <p:extLst>
      <p:ext uri="{BB962C8B-B14F-4D97-AF65-F5344CB8AC3E}">
        <p14:creationId xmlns:p14="http://schemas.microsoft.com/office/powerpoint/2010/main" val="53583327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latin typeface="Calibri"/>
                <a:ea typeface="Calibri" panose="020F0502020204030204" pitchFamily="34" charset="0"/>
                <a:cs typeface="Times New Roman"/>
              </a:rPr>
              <a:t>2</a:t>
            </a:r>
            <a:r>
              <a:rPr lang="en-IN" sz="3200" dirty="0">
                <a:solidFill>
                  <a:schemeClr val="tx1"/>
                </a:solidFill>
                <a:effectLst/>
                <a:latin typeface="Calibri"/>
                <a:ea typeface="Calibri" panose="020F0502020204030204" pitchFamily="34" charset="0"/>
                <a:cs typeface="Times New Roman"/>
              </a:rPr>
              <a:t>.</a:t>
            </a:r>
            <a:r>
              <a:rPr lang="en-IN" sz="3200" dirty="0">
                <a:solidFill>
                  <a:schemeClr val="tx1"/>
                </a:solidFill>
                <a:latin typeface="Calibri"/>
                <a:ea typeface="Calibri" panose="020F0502020204030204" pitchFamily="34" charset="0"/>
                <a:cs typeface="Times New Roman"/>
              </a:rPr>
              <a:t> </a:t>
            </a:r>
            <a:r>
              <a:rPr lang="en-IN" sz="3200" u="sng" dirty="0">
                <a:solidFill>
                  <a:schemeClr val="tx1"/>
                </a:solidFill>
                <a:latin typeface="Calibri"/>
                <a:ea typeface="Calibri"/>
                <a:cs typeface="Calibri"/>
              </a:rPr>
              <a:t> Client – Server Architecture for Clinical</a:t>
            </a:r>
            <a:r>
              <a:rPr lang="en-IN" sz="3200" b="1" i="0" u="sng" dirty="0">
                <a:solidFill>
                  <a:schemeClr val="tx1"/>
                </a:solidFill>
                <a:effectLst/>
                <a:latin typeface="Calibri"/>
                <a:ea typeface="Calibri"/>
                <a:cs typeface="Calibri"/>
              </a:rPr>
              <a:t> Decision Support System (CDSS)</a:t>
            </a:r>
            <a:r>
              <a:rPr lang="en-IN" sz="3200" dirty="0">
                <a:solidFill>
                  <a:schemeClr val="tx1"/>
                </a:solidFill>
                <a:effectLst/>
                <a:latin typeface="Calibri"/>
                <a:ea typeface="Calibri" panose="020F0502020204030204" pitchFamily="34" charset="0"/>
                <a:cs typeface="Times New Roman"/>
              </a:rPr>
              <a:t>: (Continue.. 4)</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ffectLst/>
                <a:ea typeface="Calibri" panose="020F0502020204030204" pitchFamily="34" charset="0"/>
                <a:cs typeface="Times New Roman" panose="02020603050405020304" pitchFamily="18" charset="0"/>
              </a:rPr>
              <a:t>Server: Repository Layer</a:t>
            </a:r>
          </a:p>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CQRS Architectural Pattern: </a:t>
            </a:r>
            <a:r>
              <a:rPr lang="en-US" sz="2400" dirty="0">
                <a:solidFill>
                  <a:schemeClr val="tx1"/>
                </a:solidFill>
                <a:ea typeface="Calibri" panose="020F0502020204030204" pitchFamily="34" charset="0"/>
                <a:cs typeface="Times New Roman" panose="02020603050405020304" pitchFamily="18" charset="0"/>
              </a:rPr>
              <a:t>This architecture also followed CQRS architectural pattern. CQRS stands for Command and Query Responsibility Segregation, a pattern that separates read and update operations for a data store. Implementing CQRS in your application can maximize its performance, scalability, and security. The flexibility created by migrating to CQRS allows a system to better evolve over time and prevents update commands from causing merge conflicts at the domain level.</a:t>
            </a:r>
          </a:p>
          <a:p>
            <a:pPr lvl="0" algn="just">
              <a:lnSpc>
                <a:spcPct val="107000"/>
              </a:lnSpc>
              <a:spcAft>
                <a:spcPts val="800"/>
              </a:spcAft>
            </a:pPr>
            <a:endParaRPr lang="en-US" sz="2400" dirty="0">
              <a:solidFill>
                <a:schemeClr val="tx1"/>
              </a:solidFill>
              <a:ea typeface="Calibri" panose="020F0502020204030204" pitchFamily="34" charset="0"/>
              <a:cs typeface="Times New Roman" panose="02020603050405020304" pitchFamily="18" charset="0"/>
            </a:endParaRPr>
          </a:p>
        </p:txBody>
      </p:sp>
      <p:pic>
        <p:nvPicPr>
          <p:cNvPr id="1028" name="Picture 4" descr="A traditional CRUD architecture">
            <a:extLst>
              <a:ext uri="{FF2B5EF4-FFF2-40B4-BE49-F238E27FC236}">
                <a16:creationId xmlns:a16="http://schemas.microsoft.com/office/drawing/2014/main" id="{85D1B0B4-7705-402A-ADDE-E1F18CB53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00" y="4324670"/>
            <a:ext cx="3447144" cy="291433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A364BDBF-20BB-D39D-648B-BD5E3BBB098B}"/>
              </a:ext>
            </a:extLst>
          </p:cNvPr>
          <p:cNvSpPr txBox="1">
            <a:spLocks/>
          </p:cNvSpPr>
          <p:nvPr/>
        </p:nvSpPr>
        <p:spPr>
          <a:xfrm>
            <a:off x="705757" y="4775199"/>
            <a:ext cx="8146143" cy="4342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Autofit/>
          </a:bodyPr>
          <a:lstStyle>
            <a:lvl1pPr marL="0" marR="0" indent="0" algn="l" defTabSz="584200" latinLnBrk="0">
              <a:lnSpc>
                <a:spcPct val="100000"/>
              </a:lnSpc>
              <a:spcBef>
                <a:spcPts val="2000"/>
              </a:spcBef>
              <a:spcAft>
                <a:spcPts val="0"/>
              </a:spcAft>
              <a:buClrTx/>
              <a:buSzTx/>
              <a:buFontTx/>
              <a:buNone/>
              <a:tabLst/>
              <a:defRPr sz="2200" b="0" i="0" u="none" strike="noStrike" cap="none" spc="0" baseline="0">
                <a:ln>
                  <a:noFill/>
                </a:ln>
                <a:solidFill>
                  <a:srgbClr val="005493"/>
                </a:solidFill>
                <a:uFillTx/>
                <a:latin typeface="+mj-lt"/>
                <a:ea typeface="+mj-ea"/>
                <a:cs typeface="+mj-cs"/>
                <a:sym typeface="Helvetica"/>
              </a:defRPr>
            </a:lvl1pPr>
            <a:lvl2pPr marL="816428" marR="0" indent="-359228" algn="l" defTabSz="584200" latinLnBrk="0">
              <a:lnSpc>
                <a:spcPct val="100000"/>
              </a:lnSpc>
              <a:spcBef>
                <a:spcPts val="2000"/>
              </a:spcBef>
              <a:spcAft>
                <a:spcPts val="0"/>
              </a:spcAft>
              <a:buClrTx/>
              <a:buSzPct val="75000"/>
              <a:buFontTx/>
              <a:buChar char="•"/>
              <a:tabLst/>
              <a:defRPr sz="2200" b="0" i="0" u="none" strike="noStrike" cap="none" spc="0" baseline="0">
                <a:ln>
                  <a:noFill/>
                </a:ln>
                <a:solidFill>
                  <a:srgbClr val="005493"/>
                </a:solidFill>
                <a:uFillTx/>
                <a:latin typeface="+mj-lt"/>
                <a:ea typeface="+mj-ea"/>
                <a:cs typeface="+mj-cs"/>
                <a:sym typeface="Helvetica"/>
              </a:defRPr>
            </a:lvl2pPr>
            <a:lvl3pPr marL="1333500" marR="0" indent="-419100" algn="l" defTabSz="584200" latinLnBrk="0">
              <a:lnSpc>
                <a:spcPct val="100000"/>
              </a:lnSpc>
              <a:spcBef>
                <a:spcPts val="2000"/>
              </a:spcBef>
              <a:spcAft>
                <a:spcPts val="0"/>
              </a:spcAft>
              <a:buClrTx/>
              <a:buSzPct val="75000"/>
              <a:buFontTx/>
              <a:buChar char="•"/>
              <a:tabLst/>
              <a:defRPr sz="2200" b="0" i="0" u="none" strike="noStrike" cap="none" spc="0" baseline="0">
                <a:ln>
                  <a:noFill/>
                </a:ln>
                <a:solidFill>
                  <a:srgbClr val="005493"/>
                </a:solidFill>
                <a:uFillTx/>
                <a:latin typeface="+mj-lt"/>
                <a:ea typeface="+mj-ea"/>
                <a:cs typeface="+mj-cs"/>
                <a:sym typeface="Helvetica"/>
              </a:defRPr>
            </a:lvl3pPr>
            <a:lvl4pPr marL="1636294" marR="0" indent="-264694" algn="l" defTabSz="584200" latinLnBrk="0">
              <a:lnSpc>
                <a:spcPct val="100000"/>
              </a:lnSpc>
              <a:spcBef>
                <a:spcPts val="2000"/>
              </a:spcBef>
              <a:spcAft>
                <a:spcPts val="0"/>
              </a:spcAft>
              <a:buClrTx/>
              <a:buSzPct val="75000"/>
              <a:buFontTx/>
              <a:buChar char="•"/>
              <a:tabLst/>
              <a:defRPr sz="2200" b="0" i="0" u="none" strike="noStrike" cap="none" spc="0" baseline="0">
                <a:ln>
                  <a:noFill/>
                </a:ln>
                <a:solidFill>
                  <a:srgbClr val="005493"/>
                </a:solidFill>
                <a:uFillTx/>
                <a:latin typeface="+mj-lt"/>
                <a:ea typeface="+mj-ea"/>
                <a:cs typeface="+mj-cs"/>
                <a:sym typeface="Helvetica"/>
              </a:defRPr>
            </a:lvl4pPr>
            <a:lvl5pPr marL="2093494" marR="0" indent="-264694" algn="l" defTabSz="584200" latinLnBrk="0">
              <a:lnSpc>
                <a:spcPct val="100000"/>
              </a:lnSpc>
              <a:spcBef>
                <a:spcPts val="2000"/>
              </a:spcBef>
              <a:spcAft>
                <a:spcPts val="0"/>
              </a:spcAft>
              <a:buClrTx/>
              <a:buSzPct val="75000"/>
              <a:buFontTx/>
              <a:buChar char="•"/>
              <a:tabLst/>
              <a:defRPr sz="2200" b="0" i="0" u="none" strike="noStrike" cap="none" spc="0" baseline="0">
                <a:ln>
                  <a:noFill/>
                </a:ln>
                <a:solidFill>
                  <a:srgbClr val="005493"/>
                </a:solidFill>
                <a:uFillTx/>
                <a:latin typeface="+mj-lt"/>
                <a:ea typeface="+mj-ea"/>
                <a:cs typeface="+mj-cs"/>
                <a:sym typeface="Helvetica"/>
              </a:defRPr>
            </a:lvl5pPr>
            <a:lvl6pPr marL="26228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a:lstStyle>
          <a:p>
            <a:pPr marL="0" marR="0" indent="0" algn="just" latinLnBrk="0">
              <a:lnSpc>
                <a:spcPct val="107000"/>
              </a:lnSpc>
              <a:spcBef>
                <a:spcPts val="2000"/>
              </a:spcBef>
              <a:spcAft>
                <a:spcPts val="800"/>
              </a:spcAft>
            </a:pPr>
            <a:r>
              <a:rPr lang="en-IN" sz="2400" b="1" i="0" spc="0" baseline="0" dirty="0">
                <a:ln>
                  <a:noFill/>
                </a:ln>
                <a:solidFill>
                  <a:srgbClr val="005493"/>
                </a:solidFill>
                <a:effectLst/>
                <a:latin typeface="Helvetica" panose="020B0604020202020204" pitchFamily="34" charset="0"/>
                <a:ea typeface="Calibri" panose="020F0502020204030204" pitchFamily="34" charset="0"/>
                <a:cs typeface="Times New Roman" panose="02020603050405020304" pitchFamily="18" charset="0"/>
              </a:rPr>
              <a:t>Queries: </a:t>
            </a:r>
            <a:r>
              <a:rPr lang="en-IN" sz="2400" b="0" i="0" spc="0" baseline="0" dirty="0">
                <a:ln>
                  <a:noFill/>
                </a:ln>
                <a:solidFill>
                  <a:srgbClr val="005493"/>
                </a:solidFill>
                <a:effectLst/>
                <a:latin typeface="Helvetica" panose="020B0604020202020204" pitchFamily="34" charset="0"/>
                <a:ea typeface="Calibri" panose="020F0502020204030204" pitchFamily="34" charset="0"/>
                <a:cs typeface="Times New Roman" panose="02020603050405020304" pitchFamily="18" charset="0"/>
              </a:rPr>
              <a:t>Queries are read only operations to retrieve required data from database to process an operation or to display in user interface</a:t>
            </a:r>
            <a:r>
              <a:rPr lang="en-IN" sz="2400" b="1" dirty="0">
                <a:latin typeface="Helvetica" panose="020B060402020202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IN" sz="2800" b="1" i="0" spc="0" baseline="0" dirty="0">
                <a:ln>
                  <a:noFill/>
                </a:ln>
                <a:solidFill>
                  <a:srgbClr val="005493"/>
                </a:solidFill>
                <a:effectLst/>
                <a:latin typeface="Helvetica" panose="020B0604020202020204" pitchFamily="34" charset="0"/>
                <a:ea typeface="Calibri" panose="020F0502020204030204" pitchFamily="34" charset="0"/>
                <a:cs typeface="Times New Roman" panose="02020603050405020304" pitchFamily="18" charset="0"/>
              </a:rPr>
              <a:t>Commands: </a:t>
            </a:r>
            <a:r>
              <a:rPr lang="en-IN" sz="2800" b="0" i="0" spc="0" baseline="0" dirty="0">
                <a:ln>
                  <a:noFill/>
                </a:ln>
                <a:solidFill>
                  <a:srgbClr val="005493"/>
                </a:solidFill>
                <a:effectLst/>
                <a:latin typeface="Helvetica" panose="020B0604020202020204" pitchFamily="34" charset="0"/>
                <a:ea typeface="Calibri" panose="020F0502020204030204" pitchFamily="34" charset="0"/>
                <a:cs typeface="Times New Roman" panose="02020603050405020304" pitchFamily="18" charset="0"/>
              </a:rPr>
              <a:t>Commands are write operations to perform creation, updating and deletion of data from database during execution of tasks in application.</a:t>
            </a:r>
            <a:endParaRPr lang="en-IN" sz="2800" b="1" dirty="0">
              <a:latin typeface="Helvetica" panose="020B0604020202020204" pitchFamily="34" charset="0"/>
              <a:ea typeface="Calibri" panose="020F0502020204030204" pitchFamily="34" charset="0"/>
              <a:cs typeface="Times New Roman" panose="02020603050405020304" pitchFamily="18" charset="0"/>
            </a:endParaRPr>
          </a:p>
          <a:p>
            <a:pPr marL="0" marR="0" indent="0" algn="just" latinLnBrk="0">
              <a:lnSpc>
                <a:spcPct val="107000"/>
              </a:lnSpc>
              <a:spcBef>
                <a:spcPts val="2000"/>
              </a:spcBef>
              <a:spcAft>
                <a:spcPts val="800"/>
              </a:spcAft>
            </a:pPr>
            <a:endParaRPr lang="en-IN" sz="2800" dirty="0">
              <a:effectLst/>
            </a:endParaRPr>
          </a:p>
        </p:txBody>
      </p:sp>
    </p:spTree>
    <p:extLst>
      <p:ext uri="{BB962C8B-B14F-4D97-AF65-F5344CB8AC3E}">
        <p14:creationId xmlns:p14="http://schemas.microsoft.com/office/powerpoint/2010/main" val="294108824"/>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1F183-8C5D-1755-8855-C1E51CC4A4D2}"/>
              </a:ext>
            </a:extLst>
          </p:cNvPr>
          <p:cNvSpPr>
            <a:spLocks noGrp="1"/>
          </p:cNvSpPr>
          <p:nvPr>
            <p:ph type="body" idx="1"/>
          </p:nvPr>
        </p:nvSpPr>
        <p:spPr>
          <a:xfrm>
            <a:off x="350157" y="1559559"/>
            <a:ext cx="12304486" cy="8759372"/>
          </a:xfrm>
        </p:spPr>
        <p:txBody>
          <a:bodyPr lIns="50800" tIns="50800" rIns="50800" bIns="50800" anchor="t">
            <a:normAutofit/>
          </a:bodyPr>
          <a:lstStyle/>
          <a:p>
            <a:pPr marL="342900" indent="-342900" algn="just">
              <a:lnSpc>
                <a:spcPct val="107000"/>
              </a:lnSpc>
              <a:spcAft>
                <a:spcPts val="800"/>
              </a:spcAft>
              <a:buFont typeface="+mj-lt"/>
              <a:buAutoNum type="arabicPeriod"/>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Scalability: Client side (</a:t>
            </a: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u</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ser </a:t>
            </a: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i</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nterface) is light weighted and can be easily distributed across various devices. Adding or modifying clients will not much impact on servers and its business logic. We can easily </a:t>
            </a: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handle load in server side based on user requests.</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spcAft>
                <a:spcPts val="800"/>
              </a:spcAft>
              <a:buFont typeface="+mj-lt"/>
              <a:buAutoNum type="arabicPeriod"/>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Flexibility: Updates or changes in user interface can without effecting the server. Similarly updates in server side operations will not impact with clients ensuring seamless maintenance and reducing downtime. </a:t>
            </a:r>
          </a:p>
          <a:p>
            <a:pPr marL="342900" indent="-342900" algn="just">
              <a:lnSpc>
                <a:spcPct val="107000"/>
              </a:lnSpc>
              <a:spcAft>
                <a:spcPts val="800"/>
              </a:spcAft>
              <a:buFont typeface="+mj-lt"/>
              <a:buAutoNum type="arabicPeriod"/>
            </a:pP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Reusability: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can easily reuse same server operations for different clients with different user interface styles based on client requirements. </a:t>
            </a:r>
          </a:p>
          <a:p>
            <a:pPr marL="342900" indent="-342900" algn="just">
              <a:lnSpc>
                <a:spcPct val="107000"/>
              </a:lnSpc>
              <a:spcAft>
                <a:spcPts val="800"/>
              </a:spcAft>
              <a:buFont typeface="+mj-lt"/>
              <a:buAutoNum type="arabicPeriod"/>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User Experience: Client application is very light weight and faster because we are</a:t>
            </a: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 not performing any heavy operations in client side.</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spcAft>
                <a:spcPts val="800"/>
              </a:spcAft>
              <a:buFont typeface="+mj-lt"/>
              <a:buAutoNum type="arabicPeriod"/>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Security</a:t>
            </a: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Centralized authentication and authorization mechanism allow for controlled access to sensitive patient data, we can adjust security rules and policies based on client’s requirements by handing authentication in client side project.</a:t>
            </a:r>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350157" y="348133"/>
            <a:ext cx="12014200" cy="1098600"/>
          </a:xfrm>
        </p:spPr>
        <p:txBody>
          <a:bodyPr>
            <a:normAutofit fontScale="90000"/>
          </a:bodyPr>
          <a:lstStyle/>
          <a:p>
            <a:pPr marL="457200" marR="0" indent="-457200" algn="just" latinLnBrk="0">
              <a:lnSpc>
                <a:spcPct val="107000"/>
              </a:lnSpc>
              <a:spcBef>
                <a:spcPts val="2000"/>
              </a:spcBef>
              <a:spcAft>
                <a:spcPts val="800"/>
              </a:spcAft>
              <a:buClrTx/>
              <a:buSzPts val="3300"/>
              <a:buFont typeface="Wingdings" panose="05000000000000000000" pitchFamily="2" charset="2"/>
              <a:buChar char="v"/>
            </a:pPr>
            <a:r>
              <a:rPr lang="en-IN" sz="32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Justification for </a:t>
            </a:r>
            <a:r>
              <a:rPr lang="en-IN" sz="3200" u="sng" dirty="0">
                <a:solidFill>
                  <a:schemeClr val="tx1"/>
                </a:solidFill>
                <a:latin typeface="Calibri"/>
                <a:ea typeface="Calibri"/>
                <a:cs typeface="Calibri"/>
              </a:rPr>
              <a:t>Client – Server Architecture in Clinical</a:t>
            </a:r>
            <a:r>
              <a:rPr lang="en-IN" sz="3200" b="1" i="0" u="sng" dirty="0">
                <a:solidFill>
                  <a:schemeClr val="tx1"/>
                </a:solidFill>
                <a:effectLst/>
                <a:latin typeface="Calibri"/>
                <a:ea typeface="Calibri"/>
                <a:cs typeface="Calibri"/>
              </a:rPr>
              <a:t> Decision Support System (CDSS) </a:t>
            </a:r>
            <a:r>
              <a:rPr lang="en-IN" sz="32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a:t>
            </a:r>
            <a:endParaRPr lang="en-IN" sz="3200" dirty="0">
              <a:effectLst/>
            </a:endParaRPr>
          </a:p>
        </p:txBody>
      </p:sp>
    </p:spTree>
    <p:extLst>
      <p:ext uri="{BB962C8B-B14F-4D97-AF65-F5344CB8AC3E}">
        <p14:creationId xmlns:p14="http://schemas.microsoft.com/office/powerpoint/2010/main" val="392225231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86A4C7-3991-F876-D989-A77977A4DC53}"/>
              </a:ext>
            </a:extLst>
          </p:cNvPr>
          <p:cNvSpPr>
            <a:spLocks noGrp="1"/>
          </p:cNvSpPr>
          <p:nvPr>
            <p:ph type="body" idx="1"/>
          </p:nvPr>
        </p:nvSpPr>
        <p:spPr/>
        <p:txBody>
          <a:bodyPr lIns="50800" tIns="50800" rIns="50800" bIns="50800" anchor="t">
            <a:normAutofit/>
          </a:bodyPr>
          <a:lstStyle/>
          <a:p>
            <a:pPr marL="192405" indent="-192405" algn="just"/>
            <a:r>
              <a:rPr lang="en-US" b="1" dirty="0">
                <a:ea typeface="+mj-lt"/>
                <a:cs typeface="+mj-lt"/>
              </a:rPr>
              <a:t>Software System:</a:t>
            </a:r>
            <a:endParaRPr lang="en-US" dirty="0">
              <a:ea typeface="+mj-lt"/>
              <a:cs typeface="+mj-lt"/>
            </a:endParaRPr>
          </a:p>
          <a:p>
            <a:pPr marL="0" indent="0" algn="just">
              <a:buNone/>
            </a:pPr>
            <a:r>
              <a:rPr lang="en-US" dirty="0">
                <a:ea typeface="+mj-lt"/>
                <a:cs typeface="+mj-lt"/>
              </a:rPr>
              <a:t>The Inventory Management System is designed to streamline the tracking, management, and control of an organization's inventory. This system serves as a centralized platform where businesses can effectively monitor their stock levels, manage orders, and optimize supply chain operations. User access controls and seamless integration with other business systems contribute to enhanced data security and a cohesive workflow. This system is pivotal for businesses seeking efficient inventory operations, accurate order fulfillment, and optimized supply chain processes.</a:t>
            </a:r>
            <a:endParaRPr lang="en-US" dirty="0"/>
          </a:p>
        </p:txBody>
      </p:sp>
      <p:sp>
        <p:nvSpPr>
          <p:cNvPr id="3" name="Title 2">
            <a:extLst>
              <a:ext uri="{FF2B5EF4-FFF2-40B4-BE49-F238E27FC236}">
                <a16:creationId xmlns:a16="http://schemas.microsoft.com/office/drawing/2014/main" id="{75D1BD1C-CE66-4E6E-4D96-5EC466640057}"/>
              </a:ext>
            </a:extLst>
          </p:cNvPr>
          <p:cNvSpPr>
            <a:spLocks noGrp="1"/>
          </p:cNvSpPr>
          <p:nvPr>
            <p:ph type="title"/>
          </p:nvPr>
        </p:nvSpPr>
        <p:spPr/>
        <p:txBody>
          <a:bodyPr lIns="50800" tIns="50800" rIns="50800" bIns="50800" anchor="t">
            <a:normAutofit/>
          </a:bodyPr>
          <a:lstStyle/>
          <a:p>
            <a:pPr algn="l">
              <a:lnSpc>
                <a:spcPct val="107000"/>
              </a:lnSpc>
              <a:spcAft>
                <a:spcPts val="800"/>
              </a:spcAft>
            </a:pPr>
            <a:r>
              <a:rPr lang="en-US" sz="3200" dirty="0">
                <a:solidFill>
                  <a:schemeClr val="tx1"/>
                </a:solidFill>
                <a:latin typeface="Calibri"/>
                <a:cs typeface="Times New Roman"/>
              </a:rPr>
              <a:t>3. Inventory Management System </a:t>
            </a:r>
            <a:endParaRPr lang="en-US" sz="3200">
              <a:solidFill>
                <a:schemeClr val="tx1"/>
              </a:solidFill>
              <a:latin typeface="Calibri"/>
              <a:cs typeface="Times New Roman"/>
            </a:endParaRPr>
          </a:p>
        </p:txBody>
      </p:sp>
    </p:spTree>
    <p:extLst>
      <p:ext uri="{BB962C8B-B14F-4D97-AF65-F5344CB8AC3E}">
        <p14:creationId xmlns:p14="http://schemas.microsoft.com/office/powerpoint/2010/main" val="58747370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1BD1C-CE66-4E6E-4D96-5EC466640057}"/>
              </a:ext>
            </a:extLst>
          </p:cNvPr>
          <p:cNvSpPr>
            <a:spLocks noGrp="1"/>
          </p:cNvSpPr>
          <p:nvPr>
            <p:ph type="title"/>
          </p:nvPr>
        </p:nvSpPr>
        <p:spPr/>
        <p:txBody>
          <a:bodyPr lIns="50800" tIns="50800" rIns="50800" bIns="50800" anchor="t">
            <a:normAutofit/>
          </a:bodyPr>
          <a:lstStyle/>
          <a:p>
            <a:pPr algn="l">
              <a:lnSpc>
                <a:spcPct val="107000"/>
              </a:lnSpc>
              <a:spcAft>
                <a:spcPts val="800"/>
              </a:spcAft>
            </a:pPr>
            <a:r>
              <a:rPr lang="en-US" sz="2800" dirty="0">
                <a:solidFill>
                  <a:schemeClr val="tx1"/>
                </a:solidFill>
                <a:latin typeface="Calibri"/>
                <a:cs typeface="Times New Roman"/>
              </a:rPr>
              <a:t>3. </a:t>
            </a:r>
            <a:r>
              <a:rPr lang="en-IN" sz="2800" dirty="0">
                <a:solidFill>
                  <a:schemeClr val="tx1"/>
                </a:solidFill>
                <a:ea typeface="+mj-lt"/>
                <a:cs typeface="+mj-lt"/>
              </a:rPr>
              <a:t>Multi-Tier Client-Server Architecture for </a:t>
            </a:r>
            <a:r>
              <a:rPr lang="en-US" sz="2800" dirty="0">
                <a:solidFill>
                  <a:schemeClr val="tx1"/>
                </a:solidFill>
                <a:latin typeface="Calibri"/>
                <a:cs typeface="Times New Roman"/>
              </a:rPr>
              <a:t>Inventory Management System:</a:t>
            </a:r>
          </a:p>
        </p:txBody>
      </p:sp>
      <p:grpSp>
        <p:nvGrpSpPr>
          <p:cNvPr id="63" name="Group 62">
            <a:extLst>
              <a:ext uri="{FF2B5EF4-FFF2-40B4-BE49-F238E27FC236}">
                <a16:creationId xmlns:a16="http://schemas.microsoft.com/office/drawing/2014/main" id="{963D69B9-3901-12FF-8341-EE409C60CFA2}"/>
              </a:ext>
            </a:extLst>
          </p:cNvPr>
          <p:cNvGrpSpPr/>
          <p:nvPr/>
        </p:nvGrpSpPr>
        <p:grpSpPr>
          <a:xfrm>
            <a:off x="792480" y="950476"/>
            <a:ext cx="11283280" cy="8273484"/>
            <a:chOff x="792480" y="737116"/>
            <a:chExt cx="11283280" cy="8273484"/>
          </a:xfrm>
        </p:grpSpPr>
        <p:sp>
          <p:nvSpPr>
            <p:cNvPr id="5" name="Rectangle: Rounded Corners 4">
              <a:extLst>
                <a:ext uri="{FF2B5EF4-FFF2-40B4-BE49-F238E27FC236}">
                  <a16:creationId xmlns:a16="http://schemas.microsoft.com/office/drawing/2014/main" id="{3AC704C5-5C38-A563-B8DB-0FAE885D873A}"/>
                </a:ext>
              </a:extLst>
            </p:cNvPr>
            <p:cNvSpPr/>
            <p:nvPr/>
          </p:nvSpPr>
          <p:spPr>
            <a:xfrm>
              <a:off x="792480" y="1141220"/>
              <a:ext cx="11216640" cy="1847800"/>
            </a:xfrm>
            <a:prstGeom prst="roundRect">
              <a:avLst>
                <a:gd name="adj" fmla="val 9244"/>
              </a:avLst>
            </a:prstGeom>
            <a:solidFill>
              <a:schemeClr val="tx2"/>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6" name="Rectangle: Rounded Corners 5">
              <a:extLst>
                <a:ext uri="{FF2B5EF4-FFF2-40B4-BE49-F238E27FC236}">
                  <a16:creationId xmlns:a16="http://schemas.microsoft.com/office/drawing/2014/main" id="{DB250C76-2C0C-E19F-CC52-F492DB32ACC4}"/>
                </a:ext>
              </a:extLst>
            </p:cNvPr>
            <p:cNvSpPr/>
            <p:nvPr/>
          </p:nvSpPr>
          <p:spPr>
            <a:xfrm>
              <a:off x="792480" y="3324300"/>
              <a:ext cx="11216640" cy="4600500"/>
            </a:xfrm>
            <a:prstGeom prst="roundRect">
              <a:avLst>
                <a:gd name="adj" fmla="val 4938"/>
              </a:avLst>
            </a:prstGeom>
            <a:solidFill>
              <a:schemeClr val="tx2"/>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Rectangle: Rounded Corners 7">
              <a:extLst>
                <a:ext uri="{FF2B5EF4-FFF2-40B4-BE49-F238E27FC236}">
                  <a16:creationId xmlns:a16="http://schemas.microsoft.com/office/drawing/2014/main" id="{89276572-5B58-225D-68F7-4420FE6DB924}"/>
                </a:ext>
              </a:extLst>
            </p:cNvPr>
            <p:cNvSpPr/>
            <p:nvPr/>
          </p:nvSpPr>
          <p:spPr>
            <a:xfrm>
              <a:off x="792480" y="8248600"/>
              <a:ext cx="11216640" cy="762000"/>
            </a:xfrm>
            <a:prstGeom prst="roundRect">
              <a:avLst/>
            </a:prstGeom>
            <a:solidFill>
              <a:schemeClr val="tx2"/>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9" name="Rectangle: Rounded Corners 8">
              <a:extLst>
                <a:ext uri="{FF2B5EF4-FFF2-40B4-BE49-F238E27FC236}">
                  <a16:creationId xmlns:a16="http://schemas.microsoft.com/office/drawing/2014/main" id="{25381880-1DC0-926D-D3C3-9E57F94C0E5D}"/>
                </a:ext>
              </a:extLst>
            </p:cNvPr>
            <p:cNvSpPr/>
            <p:nvPr/>
          </p:nvSpPr>
          <p:spPr>
            <a:xfrm>
              <a:off x="1125220" y="1617044"/>
              <a:ext cx="5163820" cy="1187116"/>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 name="Rectangle: Rounded Corners 11">
              <a:extLst>
                <a:ext uri="{FF2B5EF4-FFF2-40B4-BE49-F238E27FC236}">
                  <a16:creationId xmlns:a16="http://schemas.microsoft.com/office/drawing/2014/main" id="{F1458FE8-D1A1-D1CF-785B-B3000DC58742}"/>
                </a:ext>
              </a:extLst>
            </p:cNvPr>
            <p:cNvSpPr/>
            <p:nvPr/>
          </p:nvSpPr>
          <p:spPr>
            <a:xfrm>
              <a:off x="6586219" y="1617044"/>
              <a:ext cx="5163819" cy="1187116"/>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3" name="TextBox 12">
              <a:extLst>
                <a:ext uri="{FF2B5EF4-FFF2-40B4-BE49-F238E27FC236}">
                  <a16:creationId xmlns:a16="http://schemas.microsoft.com/office/drawing/2014/main" id="{199E8C2C-C7D7-54BA-46C0-ECF3DFF0DF07}"/>
                </a:ext>
              </a:extLst>
            </p:cNvPr>
            <p:cNvSpPr txBox="1"/>
            <p:nvPr/>
          </p:nvSpPr>
          <p:spPr>
            <a:xfrm>
              <a:off x="4225425" y="1181431"/>
              <a:ext cx="204055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Web Application</a:t>
              </a:r>
            </a:p>
          </p:txBody>
        </p:sp>
        <p:sp>
          <p:nvSpPr>
            <p:cNvPr id="14" name="TextBox 13">
              <a:extLst>
                <a:ext uri="{FF2B5EF4-FFF2-40B4-BE49-F238E27FC236}">
                  <a16:creationId xmlns:a16="http://schemas.microsoft.com/office/drawing/2014/main" id="{FEB53312-6CFB-66D7-DCF2-CBD33C51FB60}"/>
                </a:ext>
              </a:extLst>
            </p:cNvPr>
            <p:cNvSpPr txBox="1"/>
            <p:nvPr/>
          </p:nvSpPr>
          <p:spPr>
            <a:xfrm>
              <a:off x="9471259" y="1181431"/>
              <a:ext cx="226120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Mobile Application</a:t>
              </a:r>
            </a:p>
          </p:txBody>
        </p:sp>
        <p:sp>
          <p:nvSpPr>
            <p:cNvPr id="15" name="Rectangle: Rounded Corners 14">
              <a:extLst>
                <a:ext uri="{FF2B5EF4-FFF2-40B4-BE49-F238E27FC236}">
                  <a16:creationId xmlns:a16="http://schemas.microsoft.com/office/drawing/2014/main" id="{49DD7FAE-911C-2688-0631-ED5FEF0B906C}"/>
                </a:ext>
              </a:extLst>
            </p:cNvPr>
            <p:cNvSpPr/>
            <p:nvPr/>
          </p:nvSpPr>
          <p:spPr>
            <a:xfrm>
              <a:off x="1357162" y="1875017"/>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Inventory Management</a:t>
              </a:r>
            </a:p>
          </p:txBody>
        </p:sp>
        <p:sp>
          <p:nvSpPr>
            <p:cNvPr id="16" name="Rectangle: Rounded Corners 15">
              <a:extLst>
                <a:ext uri="{FF2B5EF4-FFF2-40B4-BE49-F238E27FC236}">
                  <a16:creationId xmlns:a16="http://schemas.microsoft.com/office/drawing/2014/main" id="{CE53C741-4516-065F-00CF-8D2A60FC3B63}"/>
                </a:ext>
              </a:extLst>
            </p:cNvPr>
            <p:cNvSpPr/>
            <p:nvPr/>
          </p:nvSpPr>
          <p:spPr>
            <a:xfrm>
              <a:off x="2959069" y="1892308"/>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Order Management</a:t>
              </a:r>
            </a:p>
          </p:txBody>
        </p:sp>
        <p:sp>
          <p:nvSpPr>
            <p:cNvPr id="17" name="Rectangle: Rounded Corners 16">
              <a:extLst>
                <a:ext uri="{FF2B5EF4-FFF2-40B4-BE49-F238E27FC236}">
                  <a16:creationId xmlns:a16="http://schemas.microsoft.com/office/drawing/2014/main" id="{9C5BED46-988D-486C-443A-40586A47DF54}"/>
                </a:ext>
              </a:extLst>
            </p:cNvPr>
            <p:cNvSpPr/>
            <p:nvPr/>
          </p:nvSpPr>
          <p:spPr>
            <a:xfrm>
              <a:off x="4527150" y="1889900"/>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User </a:t>
              </a:r>
            </a:p>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Profile</a:t>
              </a:r>
            </a:p>
          </p:txBody>
        </p:sp>
        <p:sp>
          <p:nvSpPr>
            <p:cNvPr id="21" name="Rectangle: Rounded Corners 20">
              <a:extLst>
                <a:ext uri="{FF2B5EF4-FFF2-40B4-BE49-F238E27FC236}">
                  <a16:creationId xmlns:a16="http://schemas.microsoft.com/office/drawing/2014/main" id="{D51DF053-1F59-0A8B-CB1A-8B6B5C274BC8}"/>
                </a:ext>
              </a:extLst>
            </p:cNvPr>
            <p:cNvSpPr/>
            <p:nvPr/>
          </p:nvSpPr>
          <p:spPr>
            <a:xfrm>
              <a:off x="6938793" y="1868720"/>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Barcode scanner</a:t>
              </a:r>
            </a:p>
          </p:txBody>
        </p:sp>
        <p:sp>
          <p:nvSpPr>
            <p:cNvPr id="22" name="Rectangle: Rounded Corners 21">
              <a:extLst>
                <a:ext uri="{FF2B5EF4-FFF2-40B4-BE49-F238E27FC236}">
                  <a16:creationId xmlns:a16="http://schemas.microsoft.com/office/drawing/2014/main" id="{A2D36159-D171-7B2E-CB0A-87456B10AFAA}"/>
                </a:ext>
              </a:extLst>
            </p:cNvPr>
            <p:cNvSpPr/>
            <p:nvPr/>
          </p:nvSpPr>
          <p:spPr>
            <a:xfrm>
              <a:off x="8528000" y="1877544"/>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Alerts and notifications</a:t>
              </a:r>
            </a:p>
          </p:txBody>
        </p:sp>
        <p:sp>
          <p:nvSpPr>
            <p:cNvPr id="23" name="Rectangle: Rounded Corners 22">
              <a:extLst>
                <a:ext uri="{FF2B5EF4-FFF2-40B4-BE49-F238E27FC236}">
                  <a16:creationId xmlns:a16="http://schemas.microsoft.com/office/drawing/2014/main" id="{B3C876BC-2847-3A5B-8607-DFEA4085D39E}"/>
                </a:ext>
              </a:extLst>
            </p:cNvPr>
            <p:cNvSpPr/>
            <p:nvPr/>
          </p:nvSpPr>
          <p:spPr>
            <a:xfrm>
              <a:off x="10096081" y="1875136"/>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600" dirty="0">
                  <a:solidFill>
                    <a:srgbClr val="FFFFFF"/>
                  </a:solidFill>
                  <a:effectLst>
                    <a:outerShdw blurRad="25400" dist="23998" dir="2700000" rotWithShape="0">
                      <a:srgbClr val="000000">
                        <a:alpha val="31034"/>
                      </a:srgbClr>
                    </a:outerShdw>
                  </a:effectLst>
                  <a:latin typeface="+mn-lt"/>
                  <a:ea typeface="+mn-ea"/>
                  <a:cs typeface="+mn-cs"/>
                  <a:sym typeface="Helvetica Light"/>
                </a:rPr>
                <a:t>Offline </a:t>
              </a:r>
            </a:p>
            <a:p>
              <a:pPr marL="0" marR="0" indent="0" algn="ctr" defTabSz="584200" rtl="0" fontAlgn="auto" latinLnBrk="0" hangingPunct="0">
                <a:lnSpc>
                  <a:spcPct val="100000"/>
                </a:lnSpc>
                <a:spcBef>
                  <a:spcPts val="0"/>
                </a:spcBef>
                <a:spcAft>
                  <a:spcPts val="0"/>
                </a:spcAft>
                <a:buClrTx/>
                <a:buSzTx/>
                <a:buFontTx/>
                <a:buNone/>
                <a:tabLst/>
              </a:pPr>
              <a:r>
                <a:rPr lang="en-IN" sz="1600" dirty="0">
                  <a:solidFill>
                    <a:srgbClr val="FFFFFF"/>
                  </a:solidFill>
                  <a:effectLst>
                    <a:outerShdw blurRad="25400" dist="23998" dir="2700000" rotWithShape="0">
                      <a:srgbClr val="000000">
                        <a:alpha val="31034"/>
                      </a:srgbClr>
                    </a:outerShdw>
                  </a:effectLst>
                  <a:latin typeface="+mn-lt"/>
                  <a:ea typeface="+mn-ea"/>
                  <a:cs typeface="+mn-cs"/>
                  <a:sym typeface="Helvetica Light"/>
                </a:rPr>
                <a:t>Mode</a:t>
              </a:r>
              <a:endPar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8" name="Rectangle: Rounded Corners 27">
              <a:extLst>
                <a:ext uri="{FF2B5EF4-FFF2-40B4-BE49-F238E27FC236}">
                  <a16:creationId xmlns:a16="http://schemas.microsoft.com/office/drawing/2014/main" id="{2184774F-0254-6DF9-D7F8-4C212945A107}"/>
                </a:ext>
              </a:extLst>
            </p:cNvPr>
            <p:cNvSpPr/>
            <p:nvPr/>
          </p:nvSpPr>
          <p:spPr>
            <a:xfrm>
              <a:off x="1035266" y="3826933"/>
              <a:ext cx="5230714" cy="980494"/>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9" name="TextBox 28">
              <a:extLst>
                <a:ext uri="{FF2B5EF4-FFF2-40B4-BE49-F238E27FC236}">
                  <a16:creationId xmlns:a16="http://schemas.microsoft.com/office/drawing/2014/main" id="{591B5E30-9E5D-57F1-4457-BA347B4EB20A}"/>
                </a:ext>
              </a:extLst>
            </p:cNvPr>
            <p:cNvSpPr txBox="1"/>
            <p:nvPr/>
          </p:nvSpPr>
          <p:spPr>
            <a:xfrm>
              <a:off x="2654433" y="3385821"/>
              <a:ext cx="372123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Inventory Management Module</a:t>
              </a:r>
            </a:p>
          </p:txBody>
        </p:sp>
        <p:sp>
          <p:nvSpPr>
            <p:cNvPr id="32" name="Rectangle: Rounded Corners 31">
              <a:extLst>
                <a:ext uri="{FF2B5EF4-FFF2-40B4-BE49-F238E27FC236}">
                  <a16:creationId xmlns:a16="http://schemas.microsoft.com/office/drawing/2014/main" id="{906DD42D-4FC9-0542-C85D-BD745731C361}"/>
                </a:ext>
              </a:extLst>
            </p:cNvPr>
            <p:cNvSpPr/>
            <p:nvPr/>
          </p:nvSpPr>
          <p:spPr>
            <a:xfrm>
              <a:off x="6552771" y="3826933"/>
              <a:ext cx="5230714" cy="980494"/>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3" name="TextBox 32">
              <a:extLst>
                <a:ext uri="{FF2B5EF4-FFF2-40B4-BE49-F238E27FC236}">
                  <a16:creationId xmlns:a16="http://schemas.microsoft.com/office/drawing/2014/main" id="{79E6966D-D315-9C8F-7C75-30C515EE925C}"/>
                </a:ext>
              </a:extLst>
            </p:cNvPr>
            <p:cNvSpPr txBox="1"/>
            <p:nvPr/>
          </p:nvSpPr>
          <p:spPr>
            <a:xfrm>
              <a:off x="8540618" y="3378904"/>
              <a:ext cx="335837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Order Management Module</a:t>
              </a:r>
            </a:p>
          </p:txBody>
        </p:sp>
        <p:sp>
          <p:nvSpPr>
            <p:cNvPr id="34" name="Rectangle: Rounded Corners 33">
              <a:extLst>
                <a:ext uri="{FF2B5EF4-FFF2-40B4-BE49-F238E27FC236}">
                  <a16:creationId xmlns:a16="http://schemas.microsoft.com/office/drawing/2014/main" id="{A6A92314-FA17-3234-EF93-56A30B9D55DA}"/>
                </a:ext>
              </a:extLst>
            </p:cNvPr>
            <p:cNvSpPr/>
            <p:nvPr/>
          </p:nvSpPr>
          <p:spPr>
            <a:xfrm>
              <a:off x="1052912" y="5375000"/>
              <a:ext cx="5230714" cy="980494"/>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5" name="TextBox 34">
              <a:extLst>
                <a:ext uri="{FF2B5EF4-FFF2-40B4-BE49-F238E27FC236}">
                  <a16:creationId xmlns:a16="http://schemas.microsoft.com/office/drawing/2014/main" id="{AED4670D-1712-7E82-9031-AAF413834BCB}"/>
                </a:ext>
              </a:extLst>
            </p:cNvPr>
            <p:cNvSpPr txBox="1"/>
            <p:nvPr/>
          </p:nvSpPr>
          <p:spPr>
            <a:xfrm>
              <a:off x="2396691" y="4933888"/>
              <a:ext cx="389074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Supply Chain Optimization Module</a:t>
              </a:r>
            </a:p>
          </p:txBody>
        </p:sp>
        <p:sp>
          <p:nvSpPr>
            <p:cNvPr id="36" name="Rectangle: Rounded Corners 35">
              <a:extLst>
                <a:ext uri="{FF2B5EF4-FFF2-40B4-BE49-F238E27FC236}">
                  <a16:creationId xmlns:a16="http://schemas.microsoft.com/office/drawing/2014/main" id="{1DF2E3AC-3D22-61D3-F06D-FB5E30AC35F8}"/>
                </a:ext>
              </a:extLst>
            </p:cNvPr>
            <p:cNvSpPr/>
            <p:nvPr/>
          </p:nvSpPr>
          <p:spPr>
            <a:xfrm>
              <a:off x="6570417" y="5375000"/>
              <a:ext cx="5230714" cy="980494"/>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7" name="TextBox 36">
              <a:extLst>
                <a:ext uri="{FF2B5EF4-FFF2-40B4-BE49-F238E27FC236}">
                  <a16:creationId xmlns:a16="http://schemas.microsoft.com/office/drawing/2014/main" id="{ACE9C000-8580-2C20-2903-075D92B08DE5}"/>
                </a:ext>
              </a:extLst>
            </p:cNvPr>
            <p:cNvSpPr txBox="1"/>
            <p:nvPr/>
          </p:nvSpPr>
          <p:spPr>
            <a:xfrm>
              <a:off x="8327253" y="4942376"/>
              <a:ext cx="372123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User Access Control Module</a:t>
              </a:r>
            </a:p>
          </p:txBody>
        </p:sp>
        <p:sp>
          <p:nvSpPr>
            <p:cNvPr id="38" name="Rectangle: Rounded Corners 37">
              <a:extLst>
                <a:ext uri="{FF2B5EF4-FFF2-40B4-BE49-F238E27FC236}">
                  <a16:creationId xmlns:a16="http://schemas.microsoft.com/office/drawing/2014/main" id="{10E2CF7D-C9E6-2129-AA6C-D510FB002094}"/>
                </a:ext>
              </a:extLst>
            </p:cNvPr>
            <p:cNvSpPr/>
            <p:nvPr/>
          </p:nvSpPr>
          <p:spPr>
            <a:xfrm>
              <a:off x="1051307" y="6817186"/>
              <a:ext cx="5230714" cy="980494"/>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9" name="TextBox 38">
              <a:extLst>
                <a:ext uri="{FF2B5EF4-FFF2-40B4-BE49-F238E27FC236}">
                  <a16:creationId xmlns:a16="http://schemas.microsoft.com/office/drawing/2014/main" id="{151CAD5A-B17F-BBA3-C858-C02AC645B859}"/>
                </a:ext>
              </a:extLst>
            </p:cNvPr>
            <p:cNvSpPr txBox="1"/>
            <p:nvPr/>
          </p:nvSpPr>
          <p:spPr>
            <a:xfrm>
              <a:off x="2329309" y="6376074"/>
              <a:ext cx="440890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Reports and Analytics Module</a:t>
              </a:r>
            </a:p>
          </p:txBody>
        </p:sp>
        <p:sp>
          <p:nvSpPr>
            <p:cNvPr id="40" name="Rectangle: Rounded Corners 39">
              <a:extLst>
                <a:ext uri="{FF2B5EF4-FFF2-40B4-BE49-F238E27FC236}">
                  <a16:creationId xmlns:a16="http://schemas.microsoft.com/office/drawing/2014/main" id="{9F514B1E-3C78-483F-8387-3359676A784F}"/>
                </a:ext>
              </a:extLst>
            </p:cNvPr>
            <p:cNvSpPr/>
            <p:nvPr/>
          </p:nvSpPr>
          <p:spPr>
            <a:xfrm>
              <a:off x="6568812" y="6817186"/>
              <a:ext cx="5230714" cy="980494"/>
            </a:xfrm>
            <a:prstGeom prst="roundRect">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41" name="TextBox 40">
              <a:extLst>
                <a:ext uri="{FF2B5EF4-FFF2-40B4-BE49-F238E27FC236}">
                  <a16:creationId xmlns:a16="http://schemas.microsoft.com/office/drawing/2014/main" id="{8428960E-D451-4071-08AA-5C6A4B7D2422}"/>
                </a:ext>
              </a:extLst>
            </p:cNvPr>
            <p:cNvSpPr txBox="1"/>
            <p:nvPr/>
          </p:nvSpPr>
          <p:spPr>
            <a:xfrm>
              <a:off x="9105499" y="6380318"/>
              <a:ext cx="297026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APIs and Middleware</a:t>
              </a:r>
            </a:p>
          </p:txBody>
        </p:sp>
        <p:sp>
          <p:nvSpPr>
            <p:cNvPr id="42" name="Rectangle: Rounded Corners 41">
              <a:extLst>
                <a:ext uri="{FF2B5EF4-FFF2-40B4-BE49-F238E27FC236}">
                  <a16:creationId xmlns:a16="http://schemas.microsoft.com/office/drawing/2014/main" id="{21F8B7FC-0E8C-7CBF-40D1-4FBC6659060A}"/>
                </a:ext>
              </a:extLst>
            </p:cNvPr>
            <p:cNvSpPr/>
            <p:nvPr/>
          </p:nvSpPr>
          <p:spPr>
            <a:xfrm>
              <a:off x="1357162" y="3924243"/>
              <a:ext cx="1366787" cy="726440"/>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Product Information Processer</a:t>
              </a:r>
            </a:p>
          </p:txBody>
        </p:sp>
        <p:sp>
          <p:nvSpPr>
            <p:cNvPr id="43" name="Rectangle: Rounded Corners 42">
              <a:extLst>
                <a:ext uri="{FF2B5EF4-FFF2-40B4-BE49-F238E27FC236}">
                  <a16:creationId xmlns:a16="http://schemas.microsoft.com/office/drawing/2014/main" id="{B6314291-97BE-8FC6-388A-5B44FC094BD3}"/>
                </a:ext>
              </a:extLst>
            </p:cNvPr>
            <p:cNvSpPr/>
            <p:nvPr/>
          </p:nvSpPr>
          <p:spPr>
            <a:xfrm>
              <a:off x="2959069" y="3975587"/>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Stock </a:t>
              </a:r>
            </a:p>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Adjustment</a:t>
              </a:r>
            </a:p>
          </p:txBody>
        </p:sp>
        <p:sp>
          <p:nvSpPr>
            <p:cNvPr id="44" name="Rectangle: Rounded Corners 43">
              <a:extLst>
                <a:ext uri="{FF2B5EF4-FFF2-40B4-BE49-F238E27FC236}">
                  <a16:creationId xmlns:a16="http://schemas.microsoft.com/office/drawing/2014/main" id="{4EDB4C3D-7A80-8B95-B52B-6881CB984F66}"/>
                </a:ext>
              </a:extLst>
            </p:cNvPr>
            <p:cNvSpPr/>
            <p:nvPr/>
          </p:nvSpPr>
          <p:spPr>
            <a:xfrm>
              <a:off x="4527150" y="3973178"/>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Stock </a:t>
              </a:r>
            </a:p>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Transactions</a:t>
              </a:r>
            </a:p>
          </p:txBody>
        </p:sp>
        <p:sp>
          <p:nvSpPr>
            <p:cNvPr id="45" name="Rectangle: Rounded Corners 44">
              <a:extLst>
                <a:ext uri="{FF2B5EF4-FFF2-40B4-BE49-F238E27FC236}">
                  <a16:creationId xmlns:a16="http://schemas.microsoft.com/office/drawing/2014/main" id="{DE6C36BC-16C2-5678-9C7F-5FAED3FB9D81}"/>
                </a:ext>
              </a:extLst>
            </p:cNvPr>
            <p:cNvSpPr/>
            <p:nvPr/>
          </p:nvSpPr>
          <p:spPr>
            <a:xfrm>
              <a:off x="6915632" y="3976725"/>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Order Processing</a:t>
              </a:r>
            </a:p>
          </p:txBody>
        </p:sp>
        <p:sp>
          <p:nvSpPr>
            <p:cNvPr id="46" name="Rectangle: Rounded Corners 45">
              <a:extLst>
                <a:ext uri="{FF2B5EF4-FFF2-40B4-BE49-F238E27FC236}">
                  <a16:creationId xmlns:a16="http://schemas.microsoft.com/office/drawing/2014/main" id="{FF44201B-8A70-47C8-E2A9-1E5307811425}"/>
                </a:ext>
              </a:extLst>
            </p:cNvPr>
            <p:cNvSpPr/>
            <p:nvPr/>
          </p:nvSpPr>
          <p:spPr>
            <a:xfrm>
              <a:off x="8517539" y="3994016"/>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Shipping and Delivery</a:t>
              </a:r>
            </a:p>
          </p:txBody>
        </p:sp>
        <p:sp>
          <p:nvSpPr>
            <p:cNvPr id="47" name="Rectangle: Rounded Corners 46">
              <a:extLst>
                <a:ext uri="{FF2B5EF4-FFF2-40B4-BE49-F238E27FC236}">
                  <a16:creationId xmlns:a16="http://schemas.microsoft.com/office/drawing/2014/main" id="{06F39F11-4D3B-D266-DBF4-BE356AFBEA32}"/>
                </a:ext>
              </a:extLst>
            </p:cNvPr>
            <p:cNvSpPr/>
            <p:nvPr/>
          </p:nvSpPr>
          <p:spPr>
            <a:xfrm>
              <a:off x="10085620" y="3991608"/>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Return and Refund</a:t>
              </a:r>
            </a:p>
          </p:txBody>
        </p:sp>
        <p:sp>
          <p:nvSpPr>
            <p:cNvPr id="48" name="Rectangle: Rounded Corners 47">
              <a:extLst>
                <a:ext uri="{FF2B5EF4-FFF2-40B4-BE49-F238E27FC236}">
                  <a16:creationId xmlns:a16="http://schemas.microsoft.com/office/drawing/2014/main" id="{9F38B866-5573-4079-BD99-C73057D99FA9}"/>
                </a:ext>
              </a:extLst>
            </p:cNvPr>
            <p:cNvSpPr/>
            <p:nvPr/>
          </p:nvSpPr>
          <p:spPr>
            <a:xfrm>
              <a:off x="1357162" y="5516346"/>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Demand Forecasting</a:t>
              </a:r>
            </a:p>
          </p:txBody>
        </p:sp>
        <p:sp>
          <p:nvSpPr>
            <p:cNvPr id="49" name="Rectangle: Rounded Corners 48">
              <a:extLst>
                <a:ext uri="{FF2B5EF4-FFF2-40B4-BE49-F238E27FC236}">
                  <a16:creationId xmlns:a16="http://schemas.microsoft.com/office/drawing/2014/main" id="{B88731A6-383B-D7D6-B370-229EE6C5A70B}"/>
                </a:ext>
              </a:extLst>
            </p:cNvPr>
            <p:cNvSpPr/>
            <p:nvPr/>
          </p:nvSpPr>
          <p:spPr>
            <a:xfrm>
              <a:off x="2959069" y="5533637"/>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Procurement Optimization</a:t>
              </a:r>
            </a:p>
          </p:txBody>
        </p:sp>
        <p:sp>
          <p:nvSpPr>
            <p:cNvPr id="50" name="Rectangle: Rounded Corners 49">
              <a:extLst>
                <a:ext uri="{FF2B5EF4-FFF2-40B4-BE49-F238E27FC236}">
                  <a16:creationId xmlns:a16="http://schemas.microsoft.com/office/drawing/2014/main" id="{3893BE9A-A0F8-755C-526A-6716FBDA594A}"/>
                </a:ext>
              </a:extLst>
            </p:cNvPr>
            <p:cNvSpPr/>
            <p:nvPr/>
          </p:nvSpPr>
          <p:spPr>
            <a:xfrm>
              <a:off x="4527150" y="5531229"/>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Supplier Collaboration</a:t>
              </a:r>
            </a:p>
          </p:txBody>
        </p:sp>
        <p:sp>
          <p:nvSpPr>
            <p:cNvPr id="51" name="Rectangle: Rounded Corners 50">
              <a:extLst>
                <a:ext uri="{FF2B5EF4-FFF2-40B4-BE49-F238E27FC236}">
                  <a16:creationId xmlns:a16="http://schemas.microsoft.com/office/drawing/2014/main" id="{B0933AF8-6EB8-DF8F-4334-CD1E346948DB}"/>
                </a:ext>
              </a:extLst>
            </p:cNvPr>
            <p:cNvSpPr/>
            <p:nvPr/>
          </p:nvSpPr>
          <p:spPr>
            <a:xfrm>
              <a:off x="6915632" y="5496762"/>
              <a:ext cx="1366787" cy="726440"/>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User Authentication &amp; Authorization</a:t>
              </a:r>
            </a:p>
          </p:txBody>
        </p:sp>
        <p:sp>
          <p:nvSpPr>
            <p:cNvPr id="52" name="Rectangle: Rounded Corners 51">
              <a:extLst>
                <a:ext uri="{FF2B5EF4-FFF2-40B4-BE49-F238E27FC236}">
                  <a16:creationId xmlns:a16="http://schemas.microsoft.com/office/drawing/2014/main" id="{C7ED4822-0787-0787-3EA2-B54CEC7B9A2B}"/>
                </a:ext>
              </a:extLst>
            </p:cNvPr>
            <p:cNvSpPr/>
            <p:nvPr/>
          </p:nvSpPr>
          <p:spPr>
            <a:xfrm>
              <a:off x="8517539" y="5548105"/>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User Profile Management</a:t>
              </a:r>
            </a:p>
          </p:txBody>
        </p:sp>
        <p:sp>
          <p:nvSpPr>
            <p:cNvPr id="53" name="Rectangle: Rounded Corners 52">
              <a:extLst>
                <a:ext uri="{FF2B5EF4-FFF2-40B4-BE49-F238E27FC236}">
                  <a16:creationId xmlns:a16="http://schemas.microsoft.com/office/drawing/2014/main" id="{257078EE-C757-889D-1F0B-3C8BC40CEBBA}"/>
                </a:ext>
              </a:extLst>
            </p:cNvPr>
            <p:cNvSpPr/>
            <p:nvPr/>
          </p:nvSpPr>
          <p:spPr>
            <a:xfrm>
              <a:off x="10085620" y="5545697"/>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Access Control Logs</a:t>
              </a:r>
            </a:p>
          </p:txBody>
        </p:sp>
        <p:sp>
          <p:nvSpPr>
            <p:cNvPr id="54" name="Rectangle: Rounded Corners 53">
              <a:extLst>
                <a:ext uri="{FF2B5EF4-FFF2-40B4-BE49-F238E27FC236}">
                  <a16:creationId xmlns:a16="http://schemas.microsoft.com/office/drawing/2014/main" id="{BF178E8B-8B59-F64A-7AD9-9E177945EFEB}"/>
                </a:ext>
              </a:extLst>
            </p:cNvPr>
            <p:cNvSpPr/>
            <p:nvPr/>
          </p:nvSpPr>
          <p:spPr>
            <a:xfrm>
              <a:off x="1357162" y="7004571"/>
              <a:ext cx="1366787" cy="59023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Data Analysis &amp; Visualization</a:t>
              </a:r>
            </a:p>
          </p:txBody>
        </p:sp>
        <p:sp>
          <p:nvSpPr>
            <p:cNvPr id="55" name="Rectangle: Rounded Corners 54">
              <a:extLst>
                <a:ext uri="{FF2B5EF4-FFF2-40B4-BE49-F238E27FC236}">
                  <a16:creationId xmlns:a16="http://schemas.microsoft.com/office/drawing/2014/main" id="{B3CEA020-00CF-6D2D-8CDF-11604E0DCF46}"/>
                </a:ext>
              </a:extLst>
            </p:cNvPr>
            <p:cNvSpPr/>
            <p:nvPr/>
          </p:nvSpPr>
          <p:spPr>
            <a:xfrm>
              <a:off x="2959069" y="6902680"/>
              <a:ext cx="1366787" cy="82859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Performance Metrics Monitoring</a:t>
              </a:r>
            </a:p>
          </p:txBody>
        </p:sp>
        <p:sp>
          <p:nvSpPr>
            <p:cNvPr id="56" name="Rectangle: Rounded Corners 55">
              <a:extLst>
                <a:ext uri="{FF2B5EF4-FFF2-40B4-BE49-F238E27FC236}">
                  <a16:creationId xmlns:a16="http://schemas.microsoft.com/office/drawing/2014/main" id="{9E157A6E-06E7-DA47-EB31-D2681B505C67}"/>
                </a:ext>
              </a:extLst>
            </p:cNvPr>
            <p:cNvSpPr/>
            <p:nvPr/>
          </p:nvSpPr>
          <p:spPr>
            <a:xfrm>
              <a:off x="4527150" y="6985402"/>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Predictive Analytics</a:t>
              </a:r>
            </a:p>
          </p:txBody>
        </p:sp>
        <p:sp>
          <p:nvSpPr>
            <p:cNvPr id="57" name="Rectangle: Rounded Corners 56">
              <a:extLst>
                <a:ext uri="{FF2B5EF4-FFF2-40B4-BE49-F238E27FC236}">
                  <a16:creationId xmlns:a16="http://schemas.microsoft.com/office/drawing/2014/main" id="{D437C645-17AD-2526-3BB1-EBC09CBC884A}"/>
                </a:ext>
              </a:extLst>
            </p:cNvPr>
            <p:cNvSpPr/>
            <p:nvPr/>
          </p:nvSpPr>
          <p:spPr>
            <a:xfrm>
              <a:off x="6897050" y="6956784"/>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API </a:t>
              </a:r>
            </a:p>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Endpoints</a:t>
              </a:r>
            </a:p>
          </p:txBody>
        </p:sp>
        <p:sp>
          <p:nvSpPr>
            <p:cNvPr id="58" name="Rectangle: Rounded Corners 57">
              <a:extLst>
                <a:ext uri="{FF2B5EF4-FFF2-40B4-BE49-F238E27FC236}">
                  <a16:creationId xmlns:a16="http://schemas.microsoft.com/office/drawing/2014/main" id="{CCFFDFA9-EE64-5403-1B98-CB26EC551612}"/>
                </a:ext>
              </a:extLst>
            </p:cNvPr>
            <p:cNvSpPr/>
            <p:nvPr/>
          </p:nvSpPr>
          <p:spPr>
            <a:xfrm>
              <a:off x="8498957" y="6974075"/>
              <a:ext cx="1366787" cy="658336"/>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Middleware Services</a:t>
              </a:r>
            </a:p>
          </p:txBody>
        </p:sp>
        <p:sp>
          <p:nvSpPr>
            <p:cNvPr id="59" name="Rectangle: Rounded Corners 58">
              <a:extLst>
                <a:ext uri="{FF2B5EF4-FFF2-40B4-BE49-F238E27FC236}">
                  <a16:creationId xmlns:a16="http://schemas.microsoft.com/office/drawing/2014/main" id="{24F37E53-288F-18E8-44F0-473A90F62007}"/>
                </a:ext>
              </a:extLst>
            </p:cNvPr>
            <p:cNvSpPr/>
            <p:nvPr/>
          </p:nvSpPr>
          <p:spPr>
            <a:xfrm>
              <a:off x="10067038" y="6937615"/>
              <a:ext cx="1366787" cy="726440"/>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External Integration Management</a:t>
              </a:r>
            </a:p>
          </p:txBody>
        </p:sp>
        <p:sp>
          <p:nvSpPr>
            <p:cNvPr id="60" name="TextBox 59">
              <a:extLst>
                <a:ext uri="{FF2B5EF4-FFF2-40B4-BE49-F238E27FC236}">
                  <a16:creationId xmlns:a16="http://schemas.microsoft.com/office/drawing/2014/main" id="{474BAD7E-E529-71DC-6B18-307460401E5E}"/>
                </a:ext>
              </a:extLst>
            </p:cNvPr>
            <p:cNvSpPr txBox="1"/>
            <p:nvPr/>
          </p:nvSpPr>
          <p:spPr>
            <a:xfrm>
              <a:off x="3631232" y="8437512"/>
              <a:ext cx="506183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Database (Relational and Non-Relational)</a:t>
              </a:r>
            </a:p>
          </p:txBody>
        </p:sp>
        <p:sp>
          <p:nvSpPr>
            <p:cNvPr id="61" name="TextBox 60">
              <a:extLst>
                <a:ext uri="{FF2B5EF4-FFF2-40B4-BE49-F238E27FC236}">
                  <a16:creationId xmlns:a16="http://schemas.microsoft.com/office/drawing/2014/main" id="{6E753450-E922-355B-B585-E801A4E40A38}"/>
                </a:ext>
              </a:extLst>
            </p:cNvPr>
            <p:cNvSpPr txBox="1"/>
            <p:nvPr/>
          </p:nvSpPr>
          <p:spPr>
            <a:xfrm>
              <a:off x="9144001" y="737116"/>
              <a:ext cx="29050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u="none" strike="noStrike" cap="none" spc="0" normalizeH="0" baseline="0" dirty="0">
                  <a:ln>
                    <a:noFill/>
                  </a:ln>
                  <a:solidFill>
                    <a:srgbClr val="FF0000"/>
                  </a:solidFill>
                  <a:effectLst/>
                  <a:uFillTx/>
                  <a:latin typeface="+mj-lt"/>
                  <a:ea typeface="+mj-ea"/>
                  <a:cs typeface="+mj-cs"/>
                  <a:sym typeface="Helvetica"/>
                </a:rPr>
                <a:t>Presentation Tier (Client)</a:t>
              </a:r>
            </a:p>
          </p:txBody>
        </p:sp>
        <p:sp>
          <p:nvSpPr>
            <p:cNvPr id="62" name="TextBox 61">
              <a:extLst>
                <a:ext uri="{FF2B5EF4-FFF2-40B4-BE49-F238E27FC236}">
                  <a16:creationId xmlns:a16="http://schemas.microsoft.com/office/drawing/2014/main" id="{D3AA64DC-0ED7-0B54-B9D9-F2E187DAD8C1}"/>
                </a:ext>
              </a:extLst>
            </p:cNvPr>
            <p:cNvSpPr txBox="1"/>
            <p:nvPr/>
          </p:nvSpPr>
          <p:spPr>
            <a:xfrm>
              <a:off x="9152021" y="2938204"/>
              <a:ext cx="29050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u="none" strike="noStrike" cap="none" spc="0" normalizeH="0" baseline="0" dirty="0">
                  <a:ln>
                    <a:noFill/>
                  </a:ln>
                  <a:solidFill>
                    <a:srgbClr val="FF0000"/>
                  </a:solidFill>
                  <a:effectLst/>
                  <a:uFillTx/>
                  <a:latin typeface="+mj-lt"/>
                  <a:ea typeface="+mj-ea"/>
                  <a:cs typeface="+mj-cs"/>
                  <a:sym typeface="Helvetica"/>
                </a:rPr>
                <a:t>Application Tier (Server)</a:t>
              </a:r>
            </a:p>
          </p:txBody>
        </p:sp>
      </p:grpSp>
    </p:spTree>
    <p:extLst>
      <p:ext uri="{BB962C8B-B14F-4D97-AF65-F5344CB8AC3E}">
        <p14:creationId xmlns:p14="http://schemas.microsoft.com/office/powerpoint/2010/main" val="2941432049"/>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243477" y="1309327"/>
            <a:ext cx="12538528" cy="7656286"/>
          </a:xfrm>
        </p:spPr>
        <p:txBody>
          <a:bodyPr lIns="50800" tIns="50800" rIns="50800" bIns="50800" anchor="t">
            <a:noAutofit/>
          </a:bodyPr>
          <a:lstStyle/>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C</a:t>
            </a:r>
            <a:r>
              <a:rPr lang="en-IN" sz="2400" b="1" dirty="0">
                <a:solidFill>
                  <a:schemeClr val="tx1"/>
                </a:solidFill>
                <a:effectLst/>
                <a:ea typeface="Calibri" panose="020F0502020204030204" pitchFamily="34" charset="0"/>
                <a:cs typeface="Times New Roman" panose="02020603050405020304" pitchFamily="18" charset="0"/>
              </a:rPr>
              <a:t>lient: (Web Application)</a:t>
            </a:r>
          </a:p>
          <a:p>
            <a:pPr marL="457200" indent="-457200" algn="just">
              <a:buAutoNum type="arabicPeriod"/>
            </a:pPr>
            <a:r>
              <a:rPr lang="en-US" b="1" i="0" dirty="0">
                <a:effectLst/>
              </a:rPr>
              <a:t>Inventory Management Module:</a:t>
            </a:r>
            <a:endParaRPr lang="en-US" dirty="0"/>
          </a:p>
          <a:p>
            <a:pPr marL="1159328" lvl="1" indent="-342900" algn="just">
              <a:buFont typeface="Arial" panose="020B0604020202020204" pitchFamily="34" charset="0"/>
              <a:buChar char="•"/>
            </a:pPr>
            <a:r>
              <a:rPr lang="en-US" b="0" i="0" dirty="0">
                <a:effectLst/>
              </a:rPr>
              <a:t>Allows users to view and manage product details, including descriptions and images.</a:t>
            </a:r>
          </a:p>
          <a:p>
            <a:pPr marL="1159328" lvl="1" indent="-342900" algn="just">
              <a:buFont typeface="Arial" panose="020B0604020202020204" pitchFamily="34" charset="0"/>
              <a:buChar char="•"/>
            </a:pPr>
            <a:r>
              <a:rPr lang="en-US" b="0" i="0" dirty="0">
                <a:effectLst/>
              </a:rPr>
              <a:t>Supports actions like adding new products, adjusting stock levels, and removing products.</a:t>
            </a:r>
          </a:p>
          <a:p>
            <a:pPr algn="just"/>
            <a:r>
              <a:rPr lang="en-US" b="1" i="0" dirty="0">
                <a:effectLst/>
              </a:rPr>
              <a:t>2. Order Management Module:</a:t>
            </a:r>
            <a:endParaRPr lang="en-US" dirty="0"/>
          </a:p>
          <a:p>
            <a:pPr marL="1159328" lvl="1" indent="-342900" algn="just">
              <a:buFont typeface="Arial" panose="020B0604020202020204" pitchFamily="34" charset="0"/>
              <a:buChar char="•"/>
            </a:pPr>
            <a:r>
              <a:rPr lang="en-US" b="0" i="0" dirty="0">
                <a:effectLst/>
              </a:rPr>
              <a:t>Enables users to place new orders, view order history, and track order status.</a:t>
            </a:r>
          </a:p>
          <a:p>
            <a:pPr marL="1159328" lvl="1" indent="-342900" algn="just">
              <a:buFont typeface="Arial" panose="020B0604020202020204" pitchFamily="34" charset="0"/>
              <a:buChar char="•"/>
            </a:pPr>
            <a:r>
              <a:rPr lang="en-US" b="0" i="0" dirty="0">
                <a:effectLst/>
              </a:rPr>
              <a:t>Integrates with the Inventory Management Module to check product availability.</a:t>
            </a:r>
          </a:p>
          <a:p>
            <a:pPr algn="just"/>
            <a:r>
              <a:rPr lang="en-US" b="1" i="0" dirty="0">
                <a:effectLst/>
              </a:rPr>
              <a:t>3. User Profile Module:</a:t>
            </a:r>
            <a:endParaRPr lang="en-US" dirty="0"/>
          </a:p>
          <a:p>
            <a:pPr marL="1159328" lvl="1" indent="-342900" algn="just">
              <a:buFont typeface="Arial" panose="020B0604020202020204" pitchFamily="34" charset="0"/>
              <a:buChar char="•"/>
            </a:pPr>
            <a:r>
              <a:rPr lang="en-US" b="0" i="0" dirty="0">
                <a:effectLst/>
              </a:rPr>
              <a:t>Allows users to update personal information, change passwords, and manage notification preferences.</a:t>
            </a:r>
          </a:p>
          <a:p>
            <a:pPr marL="1159328" lvl="1" indent="-342900" algn="just">
              <a:buFont typeface="Arial" panose="020B0604020202020204" pitchFamily="34" charset="0"/>
              <a:buChar char="•"/>
            </a:pPr>
            <a:r>
              <a:rPr lang="en-US" b="0" i="0" dirty="0">
                <a:effectLst/>
              </a:rPr>
              <a:t>Displays user-specific settings and configurations.</a:t>
            </a:r>
          </a:p>
          <a:p>
            <a:pPr lvl="0" algn="just">
              <a:lnSpc>
                <a:spcPct val="107000"/>
              </a:lnSpc>
              <a:spcAft>
                <a:spcPts val="800"/>
              </a:spcAft>
            </a:pPr>
            <a:endParaRPr lang="en-IN" sz="2000" b="1" dirty="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047948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1)</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C</a:t>
            </a:r>
            <a:r>
              <a:rPr lang="en-IN" sz="2400" b="1" dirty="0">
                <a:solidFill>
                  <a:schemeClr val="tx1"/>
                </a:solidFill>
                <a:effectLst/>
                <a:ea typeface="Calibri" panose="020F0502020204030204" pitchFamily="34" charset="0"/>
                <a:cs typeface="Times New Roman" panose="02020603050405020304" pitchFamily="18" charset="0"/>
              </a:rPr>
              <a:t>lient: (Mobile Application)</a:t>
            </a:r>
          </a:p>
          <a:p>
            <a:pPr marL="457200" indent="-457200" algn="l">
              <a:buFont typeface="+mj-lt"/>
              <a:buAutoNum type="arabicPeriod"/>
            </a:pPr>
            <a:r>
              <a:rPr lang="en-US" b="1" i="0" dirty="0">
                <a:effectLst/>
              </a:rPr>
              <a:t>Barcode Scanning Module:</a:t>
            </a:r>
            <a:endParaRPr lang="en-US" dirty="0"/>
          </a:p>
          <a:p>
            <a:pPr marL="1273628" lvl="1" indent="-457200">
              <a:buFont typeface="Arial" panose="020B0604020202020204" pitchFamily="34" charset="0"/>
              <a:buChar char="•"/>
            </a:pPr>
            <a:r>
              <a:rPr lang="en-US" b="0" i="0" dirty="0">
                <a:effectLst/>
              </a:rPr>
              <a:t>Allows users to scan product barcodes for quick data entry.</a:t>
            </a:r>
          </a:p>
          <a:p>
            <a:pPr marL="1273628" lvl="1" indent="-457200">
              <a:buFont typeface="Arial" panose="020B0604020202020204" pitchFamily="34" charset="0"/>
              <a:buChar char="•"/>
            </a:pPr>
            <a:r>
              <a:rPr lang="en-US" b="0" i="0" dirty="0">
                <a:effectLst/>
              </a:rPr>
              <a:t>Integrates with the Inventory Management Module for efficient stock updates.</a:t>
            </a:r>
          </a:p>
          <a:p>
            <a:pPr marL="457200" indent="-457200" algn="l">
              <a:buFont typeface="+mj-lt"/>
              <a:buAutoNum type="arabicPeriod"/>
            </a:pPr>
            <a:r>
              <a:rPr lang="en-US" b="1" i="0" dirty="0">
                <a:effectLst/>
              </a:rPr>
              <a:t>Alerts and Notifications:</a:t>
            </a:r>
            <a:endParaRPr lang="en-US" dirty="0"/>
          </a:p>
          <a:p>
            <a:pPr marL="1273628" lvl="1" indent="-457200"/>
            <a:r>
              <a:rPr lang="en-US" b="0" i="0" dirty="0">
                <a:effectLst/>
              </a:rPr>
              <a:t>Sends push notifications for critical alerts, low stock levels, or order status updates.</a:t>
            </a:r>
          </a:p>
          <a:p>
            <a:pPr marL="1273628" lvl="1" indent="-457200"/>
            <a:r>
              <a:rPr lang="en-US" b="0" i="0" dirty="0">
                <a:effectLst/>
              </a:rPr>
              <a:t>Keeps users informed in real-time.</a:t>
            </a:r>
          </a:p>
          <a:p>
            <a:pPr marL="457200" indent="-457200" algn="l">
              <a:buFont typeface="+mj-lt"/>
              <a:buAutoNum type="arabicPeriod"/>
            </a:pPr>
            <a:r>
              <a:rPr lang="en-US" b="1" i="0" dirty="0">
                <a:effectLst/>
              </a:rPr>
              <a:t>Offline Mode:</a:t>
            </a:r>
            <a:endParaRPr lang="en-US" dirty="0"/>
          </a:p>
          <a:p>
            <a:pPr marL="1273628" lvl="1" indent="-457200">
              <a:buFont typeface="Arial" panose="020B0604020202020204" pitchFamily="34" charset="0"/>
              <a:buChar char="•"/>
            </a:pPr>
            <a:r>
              <a:rPr lang="en-US" b="0" i="0" dirty="0">
                <a:effectLst/>
              </a:rPr>
              <a:t>Enables users to perform essential tasks even when offline.</a:t>
            </a:r>
          </a:p>
          <a:p>
            <a:pPr marL="1273628" lvl="1" indent="-457200">
              <a:buFont typeface="Arial" panose="020B0604020202020204" pitchFamily="34" charset="0"/>
              <a:buChar char="•"/>
            </a:pPr>
            <a:r>
              <a:rPr lang="en-US" b="0" i="0" dirty="0">
                <a:effectLst/>
              </a:rPr>
              <a:t>Syncs data with the server when the device is back online.</a:t>
            </a:r>
          </a:p>
          <a:p>
            <a:pPr lvl="0" algn="just">
              <a:lnSpc>
                <a:spcPct val="107000"/>
              </a:lnSpc>
              <a:spcAft>
                <a:spcPts val="800"/>
              </a:spcAft>
            </a:pPr>
            <a:endParaRPr lang="en-IN" sz="2000" b="1" dirty="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23748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2)</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a typeface="Calibri" panose="020F0502020204030204" pitchFamily="34" charset="0"/>
                <a:cs typeface="Times New Roman" panose="02020603050405020304" pitchFamily="18" charset="0"/>
              </a:rPr>
              <a:t>Server</a:t>
            </a:r>
            <a:r>
              <a:rPr lang="en-IN" sz="3200" b="1" dirty="0">
                <a:solidFill>
                  <a:schemeClr val="tx1"/>
                </a:solidFill>
                <a:effectLst/>
                <a:ea typeface="Calibri" panose="020F0502020204030204" pitchFamily="34" charset="0"/>
                <a:cs typeface="Times New Roman" panose="02020603050405020304" pitchFamily="18" charset="0"/>
              </a:rPr>
              <a:t>: </a:t>
            </a:r>
          </a:p>
          <a:p>
            <a:pPr algn="just" rtl="0">
              <a:lnSpc>
                <a:spcPct val="107000"/>
              </a:lnSpc>
              <a:spcAft>
                <a:spcPts val="800"/>
              </a:spcAft>
            </a:pPr>
            <a:r>
              <a:rPr lang="en-IN" sz="2400" b="1" dirty="0"/>
              <a:t>Inventory Management Module:</a:t>
            </a:r>
            <a:endParaRPr lang="en-IN" sz="2000" b="1" dirty="0">
              <a:solidFill>
                <a:schemeClr val="tx1"/>
              </a:solidFill>
              <a:effectLst/>
              <a:ea typeface="Calibri" panose="020F0502020204030204" pitchFamily="34" charset="0"/>
              <a:cs typeface="Times New Roman" panose="02020603050405020304" pitchFamily="18" charset="0"/>
            </a:endParaRPr>
          </a:p>
          <a:p>
            <a:pPr marL="457200" indent="-457200" algn="l">
              <a:buFont typeface="+mj-lt"/>
              <a:buAutoNum type="arabicPeriod"/>
            </a:pPr>
            <a:r>
              <a:rPr lang="en-US" b="1" i="0" dirty="0">
                <a:effectLst/>
              </a:rPr>
              <a:t>Product Information Processing:</a:t>
            </a:r>
            <a:endParaRPr lang="en-US" dirty="0"/>
          </a:p>
          <a:p>
            <a:pPr marL="1273628" lvl="1" indent="-457200">
              <a:buFont typeface="Arial" panose="020B0604020202020204" pitchFamily="34" charset="0"/>
              <a:buChar char="•"/>
            </a:pPr>
            <a:r>
              <a:rPr lang="en-US" b="0" i="0" dirty="0">
                <a:effectLst/>
              </a:rPr>
              <a:t>Manages product details, including SKU, description, pricing, and supplier information.</a:t>
            </a:r>
          </a:p>
          <a:p>
            <a:pPr marL="1273628" lvl="1" indent="-457200">
              <a:buFont typeface="Arial" panose="020B0604020202020204" pitchFamily="34" charset="0"/>
              <a:buChar char="•"/>
            </a:pPr>
            <a:r>
              <a:rPr lang="en-US" b="0" i="0" dirty="0">
                <a:effectLst/>
              </a:rPr>
              <a:t>Tracks stock levels and triggers alerts for low stock.</a:t>
            </a:r>
          </a:p>
          <a:p>
            <a:pPr marL="457200" indent="-457200" algn="l">
              <a:buFont typeface="+mj-lt"/>
              <a:buAutoNum type="arabicPeriod"/>
            </a:pPr>
            <a:r>
              <a:rPr lang="en-US" b="1" i="0" dirty="0">
                <a:effectLst/>
              </a:rPr>
              <a:t>Stock Adjustment:</a:t>
            </a:r>
            <a:endParaRPr lang="en-US" dirty="0"/>
          </a:p>
          <a:p>
            <a:pPr marL="1273628" lvl="1" indent="-457200">
              <a:buFont typeface="Arial" panose="020B0604020202020204" pitchFamily="34" charset="0"/>
              <a:buChar char="•"/>
            </a:pPr>
            <a:r>
              <a:rPr lang="en-US" b="0" i="0" dirty="0">
                <a:effectLst/>
              </a:rPr>
              <a:t>Processes stock adjustments, additions, and removals.</a:t>
            </a:r>
          </a:p>
          <a:p>
            <a:pPr lvl="0" algn="just">
              <a:lnSpc>
                <a:spcPct val="107000"/>
              </a:lnSpc>
              <a:spcAft>
                <a:spcPts val="800"/>
              </a:spcAft>
            </a:pPr>
            <a:r>
              <a:rPr lang="en-IN" sz="2000" b="1" dirty="0">
                <a:solidFill>
                  <a:schemeClr val="tx1"/>
                </a:solidFill>
                <a:effectLst/>
                <a:ea typeface="Calibri" panose="020F0502020204030204" pitchFamily="34" charset="0"/>
                <a:cs typeface="Times New Roman" panose="02020603050405020304" pitchFamily="18" charset="0"/>
              </a:rPr>
              <a:t>3. Stock Transactions:</a:t>
            </a:r>
          </a:p>
          <a:p>
            <a:pPr marL="1159328" lvl="1" indent="-342900" algn="just">
              <a:lnSpc>
                <a:spcPct val="107000"/>
              </a:lnSpc>
              <a:spcAft>
                <a:spcPts val="800"/>
              </a:spcAft>
              <a:buFont typeface="Arial" panose="020B0604020202020204" pitchFamily="34" charset="0"/>
              <a:buChar char="•"/>
            </a:pPr>
            <a:r>
              <a:rPr lang="en-US" sz="2000" b="0" i="0" dirty="0">
                <a:effectLst/>
              </a:rPr>
              <a:t>Records transactions for stock movements.</a:t>
            </a:r>
          </a:p>
        </p:txBody>
      </p:sp>
    </p:spTree>
    <p:extLst>
      <p:ext uri="{BB962C8B-B14F-4D97-AF65-F5344CB8AC3E}">
        <p14:creationId xmlns:p14="http://schemas.microsoft.com/office/powerpoint/2010/main" val="34793629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igure 4.2 shows a system with two components (C1 and C2) that share a common database.…"/>
          <p:cNvSpPr txBox="1">
            <a:spLocks noGrp="1"/>
          </p:cNvSpPr>
          <p:nvPr>
            <p:ph type="body" idx="1"/>
          </p:nvPr>
        </p:nvSpPr>
        <p:spPr>
          <a:xfrm>
            <a:off x="154755" y="1650504"/>
            <a:ext cx="9076581" cy="7197230"/>
          </a:xfrm>
          <a:prstGeom prst="rect">
            <a:avLst/>
          </a:prstGeom>
        </p:spPr>
        <p:txBody>
          <a:bodyPr>
            <a:normAutofit lnSpcReduction="10000"/>
          </a:bodyPr>
          <a:lstStyle/>
          <a:p>
            <a:r>
              <a:rPr dirty="0"/>
              <a:t> </a:t>
            </a:r>
            <a:r>
              <a:rPr lang="en-US" dirty="0"/>
              <a:t>Consider</a:t>
            </a:r>
            <a:r>
              <a:rPr dirty="0"/>
              <a:t> a system with two </a:t>
            </a:r>
            <a:r>
              <a:rPr lang="en-US" dirty="0"/>
              <a:t>modules</a:t>
            </a:r>
            <a:r>
              <a:rPr dirty="0"/>
              <a:t> (C1 </a:t>
            </a:r>
            <a:r>
              <a:rPr lang="en-US" dirty="0"/>
              <a:t>&amp;</a:t>
            </a:r>
            <a:r>
              <a:rPr dirty="0"/>
              <a:t> C2) that share a common database. </a:t>
            </a:r>
          </a:p>
          <a:p>
            <a:pPr lvl="1"/>
            <a:r>
              <a:rPr dirty="0"/>
              <a:t>Assume C1 runs slowly because it has to reorganize the information in the database before using it. </a:t>
            </a:r>
          </a:p>
          <a:p>
            <a:pPr lvl="1"/>
            <a:r>
              <a:rPr lang="en-US" dirty="0"/>
              <a:t>T</a:t>
            </a:r>
            <a:r>
              <a:rPr dirty="0"/>
              <a:t>o make C1 faster </a:t>
            </a:r>
            <a:r>
              <a:rPr lang="en-US" dirty="0"/>
              <a:t>we need to </a:t>
            </a:r>
            <a:r>
              <a:rPr dirty="0"/>
              <a:t>change the database. </a:t>
            </a:r>
            <a:endParaRPr lang="en-US" dirty="0"/>
          </a:p>
          <a:p>
            <a:pPr lvl="1"/>
            <a:r>
              <a:rPr dirty="0"/>
              <a:t>This means that C2 also has to be changed, which may, potentially, affect its response time.</a:t>
            </a:r>
          </a:p>
          <a:p>
            <a:r>
              <a:rPr lang="en-US" dirty="0"/>
              <a:t>Now, consider that </a:t>
            </a:r>
            <a:r>
              <a:rPr dirty="0"/>
              <a:t>each component has its own copy of the parts of the database that it needs. </a:t>
            </a:r>
          </a:p>
          <a:p>
            <a:pPr lvl="1"/>
            <a:r>
              <a:rPr lang="en-US" dirty="0"/>
              <a:t>C</a:t>
            </a:r>
            <a:r>
              <a:rPr dirty="0"/>
              <a:t>hang</a:t>
            </a:r>
            <a:r>
              <a:rPr lang="en-US" dirty="0"/>
              <a:t>ing</a:t>
            </a:r>
            <a:r>
              <a:rPr dirty="0"/>
              <a:t> the database </a:t>
            </a:r>
            <a:r>
              <a:rPr lang="en-US" dirty="0"/>
              <a:t>for C1 </a:t>
            </a:r>
            <a:r>
              <a:rPr dirty="0"/>
              <a:t>does not affect </a:t>
            </a:r>
            <a:r>
              <a:rPr lang="en-US" dirty="0"/>
              <a:t>C2</a:t>
            </a:r>
            <a:endParaRPr dirty="0"/>
          </a:p>
          <a:p>
            <a:r>
              <a:rPr lang="en-US" dirty="0"/>
              <a:t>A</a:t>
            </a:r>
            <a:r>
              <a:rPr dirty="0"/>
              <a:t> multi-database architecture </a:t>
            </a:r>
            <a:r>
              <a:rPr lang="en-US" dirty="0"/>
              <a:t>is </a:t>
            </a:r>
            <a:r>
              <a:rPr u="sng" dirty="0"/>
              <a:t>slow</a:t>
            </a:r>
            <a:r>
              <a:rPr lang="en-US" u="sng" dirty="0"/>
              <a:t>er</a:t>
            </a:r>
            <a:r>
              <a:rPr dirty="0"/>
              <a:t> and </a:t>
            </a:r>
            <a:r>
              <a:rPr u="sng" dirty="0"/>
              <a:t>cost</a:t>
            </a:r>
            <a:r>
              <a:rPr lang="en-US" u="sng" dirty="0"/>
              <a:t>s</a:t>
            </a:r>
            <a:r>
              <a:rPr u="sng" dirty="0"/>
              <a:t> more</a:t>
            </a:r>
            <a:r>
              <a:rPr dirty="0"/>
              <a:t> to implement. </a:t>
            </a:r>
          </a:p>
          <a:p>
            <a:pPr lvl="1"/>
            <a:r>
              <a:rPr dirty="0"/>
              <a:t>A</a:t>
            </a:r>
            <a:r>
              <a:rPr lang="en-US" dirty="0"/>
              <a:t>lso </a:t>
            </a:r>
            <a:r>
              <a:rPr dirty="0"/>
              <a:t>a mechanism (</a:t>
            </a:r>
            <a:r>
              <a:rPr lang="en-US" dirty="0" err="1"/>
              <a:t>eg</a:t>
            </a:r>
            <a:r>
              <a:rPr lang="en-US" dirty="0"/>
              <a:t>,</a:t>
            </a:r>
            <a:r>
              <a:rPr dirty="0"/>
              <a:t> C3) </a:t>
            </a:r>
            <a:r>
              <a:rPr lang="en-US" dirty="0"/>
              <a:t>needed </a:t>
            </a:r>
            <a:r>
              <a:rPr dirty="0"/>
              <a:t>to ensure that the data shared by C1 and C2 is kept consistent when it is changed. </a:t>
            </a:r>
          </a:p>
        </p:txBody>
      </p:sp>
      <p:sp>
        <p:nvSpPr>
          <p:cNvPr id="99" name="Maintainability and performance"/>
          <p:cNvSpPr txBox="1">
            <a:spLocks noGrp="1"/>
          </p:cNvSpPr>
          <p:nvPr>
            <p:ph type="title"/>
          </p:nvPr>
        </p:nvSpPr>
        <p:spPr>
          <a:prstGeom prst="rect">
            <a:avLst/>
          </a:prstGeom>
        </p:spPr>
        <p:txBody>
          <a:bodyPr>
            <a:normAutofit/>
          </a:bodyPr>
          <a:lstStyle/>
          <a:p>
            <a:r>
              <a:rPr dirty="0"/>
              <a:t>Maintainability </a:t>
            </a:r>
            <a:r>
              <a:rPr lang="en-US" dirty="0"/>
              <a:t>vs</a:t>
            </a:r>
            <a:r>
              <a:rPr dirty="0"/>
              <a:t> performance</a:t>
            </a:r>
            <a:r>
              <a:rPr lang="en-US" dirty="0"/>
              <a:t> trade-off example</a:t>
            </a:r>
            <a:endParaRPr dirty="0"/>
          </a:p>
        </p:txBody>
      </p:sp>
      <p:sp>
        <p:nvSpPr>
          <p:cNvPr id="1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2" name="Picture 1">
            <a:extLst>
              <a:ext uri="{FF2B5EF4-FFF2-40B4-BE49-F238E27FC236}">
                <a16:creationId xmlns:a16="http://schemas.microsoft.com/office/drawing/2014/main" id="{8D89A665-41FE-A6E1-AF0B-EC57AA395D58}"/>
              </a:ext>
            </a:extLst>
          </p:cNvPr>
          <p:cNvPicPr>
            <a:picLocks noChangeAspect="1"/>
          </p:cNvPicPr>
          <p:nvPr/>
        </p:nvPicPr>
        <p:blipFill rotWithShape="1">
          <a:blip r:embed="rId2">
            <a:extLst>
              <a:ext uri="{28A0092B-C50C-407E-A947-70E740481C1C}">
                <a14:useLocalDpi xmlns:a14="http://schemas.microsoft.com/office/drawing/2010/main" val="0"/>
              </a:ext>
            </a:extLst>
          </a:blip>
          <a:srcRect l="29643" t="10007" r="27696" b="63617"/>
          <a:stretch/>
        </p:blipFill>
        <p:spPr>
          <a:xfrm>
            <a:off x="8732721" y="1421905"/>
            <a:ext cx="4272079" cy="3772396"/>
          </a:xfrm>
          <a:prstGeom prst="rect">
            <a:avLst/>
          </a:prstGeom>
        </p:spPr>
      </p:pic>
      <p:pic>
        <p:nvPicPr>
          <p:cNvPr id="3" name="Picture 2">
            <a:extLst>
              <a:ext uri="{FF2B5EF4-FFF2-40B4-BE49-F238E27FC236}">
                <a16:creationId xmlns:a16="http://schemas.microsoft.com/office/drawing/2014/main" id="{429D05F0-7414-E3D8-8C9B-C5F42ED2FEAC}"/>
              </a:ext>
            </a:extLst>
          </p:cNvPr>
          <p:cNvPicPr>
            <a:picLocks noChangeAspect="1"/>
          </p:cNvPicPr>
          <p:nvPr/>
        </p:nvPicPr>
        <p:blipFill rotWithShape="1">
          <a:blip r:embed="rId3">
            <a:extLst>
              <a:ext uri="{28A0092B-C50C-407E-A947-70E740481C1C}">
                <a14:useLocalDpi xmlns:a14="http://schemas.microsoft.com/office/drawing/2010/main" val="0"/>
              </a:ext>
            </a:extLst>
          </a:blip>
          <a:srcRect l="26061" t="9799" r="26012" b="54240"/>
          <a:stretch/>
        </p:blipFill>
        <p:spPr>
          <a:xfrm>
            <a:off x="8810097" y="5249119"/>
            <a:ext cx="4117325" cy="441219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3)</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a typeface="Calibri" panose="020F0502020204030204" pitchFamily="34" charset="0"/>
                <a:cs typeface="Times New Roman" panose="02020603050405020304" pitchFamily="18" charset="0"/>
              </a:rPr>
              <a:t>Server</a:t>
            </a:r>
            <a:r>
              <a:rPr lang="en-IN" sz="3200" b="1" dirty="0">
                <a:solidFill>
                  <a:schemeClr val="tx1"/>
                </a:solidFill>
                <a:effectLst/>
                <a:ea typeface="Calibri" panose="020F0502020204030204" pitchFamily="34" charset="0"/>
                <a:cs typeface="Times New Roman" panose="02020603050405020304" pitchFamily="18" charset="0"/>
              </a:rPr>
              <a:t>: </a:t>
            </a:r>
          </a:p>
          <a:p>
            <a:pPr algn="just" rtl="0">
              <a:lnSpc>
                <a:spcPct val="107000"/>
              </a:lnSpc>
              <a:spcAft>
                <a:spcPts val="800"/>
              </a:spcAft>
            </a:pPr>
            <a:r>
              <a:rPr lang="en-IN" sz="2400" b="1" i="0" dirty="0">
                <a:effectLst/>
              </a:rPr>
              <a:t>Order Management Module</a:t>
            </a:r>
            <a:r>
              <a:rPr lang="en-IN" sz="2800" b="1" dirty="0"/>
              <a:t>:</a:t>
            </a:r>
            <a:endParaRPr lang="en-IN" sz="2400" b="1" dirty="0">
              <a:solidFill>
                <a:schemeClr val="tx1"/>
              </a:solidFill>
              <a:ea typeface="Calibri" panose="020F0502020204030204" pitchFamily="34" charset="0"/>
              <a:cs typeface="Times New Roman" panose="02020603050405020304" pitchFamily="18" charset="0"/>
            </a:endParaRPr>
          </a:p>
          <a:p>
            <a:pPr marL="457200" indent="-457200" algn="just" rtl="0">
              <a:lnSpc>
                <a:spcPct val="107000"/>
              </a:lnSpc>
              <a:spcAft>
                <a:spcPts val="800"/>
              </a:spcAft>
              <a:buFont typeface="+mj-lt"/>
              <a:buAutoNum type="arabicPeriod"/>
            </a:pPr>
            <a:r>
              <a:rPr lang="en-US" b="1" i="0" dirty="0">
                <a:effectLst/>
              </a:rPr>
              <a:t>Order Processing:</a:t>
            </a:r>
            <a:endParaRPr lang="en-US" dirty="0"/>
          </a:p>
          <a:p>
            <a:pPr marL="1273628" lvl="1" indent="-457200" algn="just" rtl="0">
              <a:lnSpc>
                <a:spcPct val="107000"/>
              </a:lnSpc>
              <a:spcAft>
                <a:spcPts val="800"/>
              </a:spcAft>
              <a:buFont typeface="Arial" panose="020B0604020202020204" pitchFamily="34" charset="0"/>
              <a:buChar char="•"/>
            </a:pPr>
            <a:r>
              <a:rPr lang="en-US" b="0" i="0" dirty="0">
                <a:effectLst/>
              </a:rPr>
              <a:t>Manages customer orders, including order creation, modification, and cancellation.</a:t>
            </a:r>
          </a:p>
          <a:p>
            <a:pPr marL="1273628" lvl="1" indent="-457200" algn="just" rtl="0">
              <a:lnSpc>
                <a:spcPct val="107000"/>
              </a:lnSpc>
              <a:spcAft>
                <a:spcPts val="800"/>
              </a:spcAft>
              <a:buFont typeface="Arial" panose="020B0604020202020204" pitchFamily="34" charset="0"/>
              <a:buChar char="•"/>
            </a:pPr>
            <a:r>
              <a:rPr lang="en-US" b="0" i="0" dirty="0">
                <a:effectLst/>
              </a:rPr>
              <a:t>Verifies product availability and updates stock levels upon order fulfillment.</a:t>
            </a:r>
          </a:p>
          <a:p>
            <a:pPr marL="457200" indent="-457200" algn="l">
              <a:buFont typeface="+mj-lt"/>
              <a:buAutoNum type="arabicPeriod"/>
            </a:pPr>
            <a:r>
              <a:rPr lang="en-US" b="1" i="0" dirty="0">
                <a:effectLst/>
              </a:rPr>
              <a:t>Shipping and Delivery Management:</a:t>
            </a:r>
            <a:endParaRPr lang="en-US" dirty="0"/>
          </a:p>
          <a:p>
            <a:pPr marL="1273628" lvl="1" indent="-457200">
              <a:buFont typeface="Arial" panose="020B0604020202020204" pitchFamily="34" charset="0"/>
              <a:buChar char="•"/>
            </a:pPr>
            <a:r>
              <a:rPr lang="en-US" b="0" i="0" dirty="0">
                <a:effectLst/>
              </a:rPr>
              <a:t>Integrates with shipping carriers for real-time tracking.</a:t>
            </a:r>
          </a:p>
          <a:p>
            <a:pPr marL="1273628" lvl="1" indent="-457200">
              <a:buFont typeface="Arial" panose="020B0604020202020204" pitchFamily="34" charset="0"/>
              <a:buChar char="•"/>
            </a:pPr>
            <a:r>
              <a:rPr lang="en-US" b="0" i="0" dirty="0">
                <a:effectLst/>
              </a:rPr>
              <a:t>Manages order delivery schedules and updates order statuses accordingly.</a:t>
            </a:r>
          </a:p>
          <a:p>
            <a:pPr marL="457200" indent="-457200">
              <a:buFont typeface="+mj-lt"/>
              <a:buAutoNum type="arabicPeriod"/>
            </a:pPr>
            <a:r>
              <a:rPr lang="en-IN" b="1" i="0" dirty="0">
                <a:effectLst/>
              </a:rPr>
              <a:t>Return and Refund Handling: </a:t>
            </a:r>
            <a:endParaRPr lang="en-US" b="0" dirty="0"/>
          </a:p>
          <a:p>
            <a:pPr marL="1273628" lvl="1" indent="-457200">
              <a:buFont typeface="Arial" panose="020B0604020202020204" pitchFamily="34" charset="0"/>
              <a:buChar char="•"/>
            </a:pPr>
            <a:r>
              <a:rPr lang="en-US" dirty="0"/>
              <a:t>Manages the process of product returns and facilitates refunds or replacements.</a:t>
            </a:r>
          </a:p>
        </p:txBody>
      </p:sp>
    </p:spTree>
    <p:extLst>
      <p:ext uri="{BB962C8B-B14F-4D97-AF65-F5344CB8AC3E}">
        <p14:creationId xmlns:p14="http://schemas.microsoft.com/office/powerpoint/2010/main" val="309252409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4)</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a typeface="Calibri" panose="020F0502020204030204" pitchFamily="34" charset="0"/>
                <a:cs typeface="Times New Roman" panose="02020603050405020304" pitchFamily="18" charset="0"/>
              </a:rPr>
              <a:t>Server</a:t>
            </a:r>
            <a:r>
              <a:rPr lang="en-IN" sz="3200" b="1" dirty="0">
                <a:solidFill>
                  <a:schemeClr val="tx1"/>
                </a:solidFill>
                <a:effectLst/>
                <a:ea typeface="Calibri" panose="020F0502020204030204" pitchFamily="34" charset="0"/>
                <a:cs typeface="Times New Roman" panose="02020603050405020304" pitchFamily="18" charset="0"/>
              </a:rPr>
              <a:t>: </a:t>
            </a:r>
          </a:p>
          <a:p>
            <a:pPr algn="just" rtl="0">
              <a:lnSpc>
                <a:spcPct val="107000"/>
              </a:lnSpc>
              <a:spcAft>
                <a:spcPts val="800"/>
              </a:spcAft>
            </a:pPr>
            <a:r>
              <a:rPr lang="en-IN" sz="2400" b="1" i="0" dirty="0">
                <a:effectLst/>
              </a:rPr>
              <a:t>Supply Chain Optimization Module</a:t>
            </a:r>
            <a:r>
              <a:rPr lang="en-IN" sz="3200" b="1" dirty="0"/>
              <a:t>:</a:t>
            </a:r>
            <a:endParaRPr lang="en-IN" sz="2800" b="1" dirty="0">
              <a:solidFill>
                <a:schemeClr val="tx1"/>
              </a:solidFill>
              <a:ea typeface="Calibri" panose="020F0502020204030204" pitchFamily="34" charset="0"/>
              <a:cs typeface="Times New Roman" panose="02020603050405020304" pitchFamily="18" charset="0"/>
            </a:endParaRPr>
          </a:p>
          <a:p>
            <a:pPr marL="457200" indent="-457200" algn="l">
              <a:buFont typeface="+mj-lt"/>
              <a:buAutoNum type="arabicPeriod"/>
            </a:pPr>
            <a:r>
              <a:rPr lang="en-US" b="1" i="0" dirty="0">
                <a:effectLst/>
              </a:rPr>
              <a:t>Demand Forecasting:</a:t>
            </a:r>
            <a:endParaRPr lang="en-US" dirty="0"/>
          </a:p>
          <a:p>
            <a:pPr marL="1273628" lvl="1" indent="-457200">
              <a:buFont typeface="Arial" panose="020B0604020202020204" pitchFamily="34" charset="0"/>
              <a:buChar char="•"/>
            </a:pPr>
            <a:r>
              <a:rPr lang="en-US" b="0" i="0" dirty="0">
                <a:effectLst/>
              </a:rPr>
              <a:t>Analyzes historical data to predict future product demand, aiding in inventory planning and procurement. </a:t>
            </a:r>
          </a:p>
          <a:p>
            <a:pPr marL="457200" indent="-457200">
              <a:buFont typeface="+mj-lt"/>
              <a:buAutoNum type="arabicPeriod"/>
            </a:pPr>
            <a:r>
              <a:rPr lang="en-US" b="1" i="0" dirty="0">
                <a:effectLst/>
              </a:rPr>
              <a:t>Procurement Optimization:</a:t>
            </a:r>
            <a:endParaRPr lang="en-US" dirty="0"/>
          </a:p>
          <a:p>
            <a:pPr marL="1273628" lvl="1" indent="-457200">
              <a:buFont typeface="Arial" panose="020B0604020202020204" pitchFamily="34" charset="0"/>
              <a:buChar char="•"/>
            </a:pPr>
            <a:r>
              <a:rPr lang="en-US" b="0" i="0" dirty="0">
                <a:effectLst/>
              </a:rPr>
              <a:t>Recommends optimal procurement quantities based on demand forecasts and inventory levels, ensuring efficient stock management. </a:t>
            </a:r>
          </a:p>
          <a:p>
            <a:pPr marL="457200" indent="-457200">
              <a:buFont typeface="+mj-lt"/>
              <a:buAutoNum type="arabicPeriod"/>
            </a:pPr>
            <a:r>
              <a:rPr lang="en-US" b="1" i="0" dirty="0">
                <a:effectLst/>
              </a:rPr>
              <a:t>Supplier Collaboration:</a:t>
            </a:r>
            <a:endParaRPr lang="en-US" b="0" i="0" dirty="0">
              <a:effectLst/>
            </a:endParaRPr>
          </a:p>
          <a:p>
            <a:pPr marL="1273628" lvl="1" indent="-457200">
              <a:buFont typeface="Arial" panose="020B0604020202020204" pitchFamily="34" charset="0"/>
              <a:buChar char="•"/>
            </a:pPr>
            <a:r>
              <a:rPr lang="en-US" b="0" i="0" dirty="0">
                <a:effectLst/>
              </a:rPr>
              <a:t>Facilitates communication and collaboration with suppliers for seamless order fulfillment and procurement.</a:t>
            </a:r>
            <a:endParaRPr lang="en-US" dirty="0"/>
          </a:p>
          <a:p>
            <a:pPr indent="-359228"/>
            <a:endParaRPr lang="en-US" b="0" i="0" dirty="0">
              <a:effectLst/>
            </a:endParaRPr>
          </a:p>
        </p:txBody>
      </p:sp>
    </p:spTree>
    <p:extLst>
      <p:ext uri="{BB962C8B-B14F-4D97-AF65-F5344CB8AC3E}">
        <p14:creationId xmlns:p14="http://schemas.microsoft.com/office/powerpoint/2010/main" val="279540243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5)</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a typeface="Calibri" panose="020F0502020204030204" pitchFamily="34" charset="0"/>
                <a:cs typeface="Times New Roman" panose="02020603050405020304" pitchFamily="18" charset="0"/>
              </a:rPr>
              <a:t>Server</a:t>
            </a:r>
            <a:r>
              <a:rPr lang="en-IN" sz="3200" b="1" dirty="0">
                <a:solidFill>
                  <a:schemeClr val="tx1"/>
                </a:solidFill>
                <a:effectLst/>
                <a:ea typeface="Calibri" panose="020F0502020204030204" pitchFamily="34" charset="0"/>
                <a:cs typeface="Times New Roman" panose="02020603050405020304" pitchFamily="18" charset="0"/>
              </a:rPr>
              <a:t>: </a:t>
            </a:r>
          </a:p>
          <a:p>
            <a:pPr algn="l"/>
            <a:r>
              <a:rPr lang="en-US" sz="2400" b="1" i="0" dirty="0">
                <a:effectLst/>
              </a:rPr>
              <a:t>User Access Control Module:</a:t>
            </a:r>
          </a:p>
          <a:p>
            <a:pPr marL="457200" indent="-457200" algn="l">
              <a:buFont typeface="+mj-lt"/>
              <a:buAutoNum type="arabicPeriod"/>
            </a:pPr>
            <a:r>
              <a:rPr lang="en-US" b="1" i="0" dirty="0">
                <a:effectLst/>
              </a:rPr>
              <a:t>User Authentication and Authorization:</a:t>
            </a:r>
            <a:endParaRPr lang="en-US" dirty="0"/>
          </a:p>
          <a:p>
            <a:pPr marL="1273628" lvl="1" indent="-457200">
              <a:buFont typeface="Arial" panose="020B0604020202020204" pitchFamily="34" charset="0"/>
              <a:buChar char="•"/>
            </a:pPr>
            <a:r>
              <a:rPr lang="en-US" b="0" i="0" dirty="0">
                <a:effectLst/>
              </a:rPr>
              <a:t>Manages user access through secure authentication and role-based authorization.</a:t>
            </a:r>
          </a:p>
          <a:p>
            <a:pPr marL="457200" indent="-457200">
              <a:buFont typeface="+mj-lt"/>
              <a:buAutoNum type="arabicPeriod"/>
            </a:pPr>
            <a:r>
              <a:rPr lang="en-US" b="1" i="0" dirty="0">
                <a:effectLst/>
              </a:rPr>
              <a:t>User Profile Management:</a:t>
            </a:r>
            <a:endParaRPr lang="en-US" b="0" i="0" dirty="0">
              <a:effectLst/>
            </a:endParaRPr>
          </a:p>
          <a:p>
            <a:pPr marL="1273628" lvl="1" indent="-457200">
              <a:buFont typeface="Arial" panose="020B0604020202020204" pitchFamily="34" charset="0"/>
              <a:buChar char="•"/>
            </a:pPr>
            <a:r>
              <a:rPr lang="en-US" b="0" i="0" dirty="0">
                <a:effectLst/>
              </a:rPr>
              <a:t>Enables users to manage their profiles and customize system settings.</a:t>
            </a:r>
          </a:p>
          <a:p>
            <a:pPr marL="457200" indent="-457200" algn="l">
              <a:buFont typeface="+mj-lt"/>
              <a:buAutoNum type="arabicPeriod"/>
            </a:pPr>
            <a:r>
              <a:rPr lang="en-US" b="1" i="0" dirty="0">
                <a:effectLst/>
              </a:rPr>
              <a:t>Access Control Logs:</a:t>
            </a:r>
            <a:endParaRPr lang="en-US" dirty="0"/>
          </a:p>
          <a:p>
            <a:pPr marL="1273628" lvl="1" indent="-457200">
              <a:buFont typeface="Arial" panose="020B0604020202020204" pitchFamily="34" charset="0"/>
              <a:buChar char="•"/>
            </a:pPr>
            <a:r>
              <a:rPr lang="en-US" b="0" i="0" dirty="0">
                <a:effectLst/>
              </a:rPr>
              <a:t>Logs user access and system modifications for auditing and compliance.</a:t>
            </a:r>
          </a:p>
          <a:p>
            <a:pPr indent="-359228"/>
            <a:endParaRPr lang="en-US" b="0" i="0" dirty="0">
              <a:effectLst/>
            </a:endParaRPr>
          </a:p>
        </p:txBody>
      </p:sp>
    </p:spTree>
    <p:extLst>
      <p:ext uri="{BB962C8B-B14F-4D97-AF65-F5344CB8AC3E}">
        <p14:creationId xmlns:p14="http://schemas.microsoft.com/office/powerpoint/2010/main" val="153865320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6)</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a typeface="Calibri" panose="020F0502020204030204" pitchFamily="34" charset="0"/>
                <a:cs typeface="Times New Roman" panose="02020603050405020304" pitchFamily="18" charset="0"/>
              </a:rPr>
              <a:t>Server</a:t>
            </a:r>
            <a:r>
              <a:rPr lang="en-IN" sz="3200" b="1" dirty="0">
                <a:solidFill>
                  <a:schemeClr val="tx1"/>
                </a:solidFill>
                <a:effectLst/>
                <a:ea typeface="Calibri" panose="020F0502020204030204" pitchFamily="34" charset="0"/>
                <a:cs typeface="Times New Roman" panose="02020603050405020304" pitchFamily="18" charset="0"/>
              </a:rPr>
              <a:t>: </a:t>
            </a:r>
          </a:p>
          <a:p>
            <a:pPr algn="just"/>
            <a:r>
              <a:rPr lang="en-IN" sz="2400" b="1" i="0" dirty="0">
                <a:effectLst/>
              </a:rPr>
              <a:t>Reports and Analytics Module</a:t>
            </a:r>
            <a:r>
              <a:rPr lang="en-US" sz="2800" b="1" i="0" dirty="0">
                <a:effectLst/>
              </a:rPr>
              <a:t>:</a:t>
            </a:r>
            <a:endParaRPr lang="en-US" sz="2400" b="1" i="0" dirty="0">
              <a:effectLst/>
            </a:endParaRPr>
          </a:p>
          <a:p>
            <a:pPr marL="457200" indent="-457200" algn="just">
              <a:buFont typeface="+mj-lt"/>
              <a:buAutoNum type="arabicPeriod"/>
            </a:pPr>
            <a:r>
              <a:rPr lang="en-US" b="1" i="0" dirty="0">
                <a:effectLst/>
              </a:rPr>
              <a:t>Data Analysis and Visualization:</a:t>
            </a:r>
            <a:endParaRPr lang="en-US" dirty="0"/>
          </a:p>
          <a:p>
            <a:pPr marL="1273628" lvl="1" indent="-457200" algn="just">
              <a:buFont typeface="Arial" panose="020B0604020202020204" pitchFamily="34" charset="0"/>
              <a:buChar char="•"/>
            </a:pPr>
            <a:r>
              <a:rPr lang="en-US" b="0" i="0" dirty="0">
                <a:effectLst/>
              </a:rPr>
              <a:t>Provides tools for in-depth data analysis and visualization, enabling users to gain insights into inventory trends, order patterns, and overall system performance. </a:t>
            </a:r>
          </a:p>
          <a:p>
            <a:pPr marL="457200" indent="-457200" algn="just">
              <a:buFont typeface="+mj-lt"/>
              <a:buAutoNum type="arabicPeriod"/>
            </a:pPr>
            <a:r>
              <a:rPr lang="en-US" b="1" i="0" dirty="0">
                <a:effectLst/>
              </a:rPr>
              <a:t>Performance Metrics Monitoring:</a:t>
            </a:r>
            <a:endParaRPr lang="en-US" dirty="0"/>
          </a:p>
          <a:p>
            <a:pPr marL="1273628" lvl="1" indent="-457200" algn="just"/>
            <a:r>
              <a:rPr lang="en-US" b="0" i="0" dirty="0">
                <a:effectLst/>
              </a:rPr>
              <a:t>Monitors system performance metrics, ensuring optimal response times and resource utilization. </a:t>
            </a:r>
          </a:p>
          <a:p>
            <a:pPr marL="457200" indent="-457200" algn="just">
              <a:buFont typeface="+mj-lt"/>
              <a:buAutoNum type="arabicPeriod"/>
            </a:pPr>
            <a:r>
              <a:rPr lang="en-US" b="1" i="0" dirty="0">
                <a:effectLst/>
              </a:rPr>
              <a:t>Predictive Analytics:</a:t>
            </a:r>
            <a:endParaRPr lang="en-US" dirty="0"/>
          </a:p>
          <a:p>
            <a:pPr marL="1273628" lvl="1" indent="-457200" algn="just">
              <a:buFont typeface="Arial" panose="020B0604020202020204" pitchFamily="34" charset="0"/>
              <a:buChar char="•"/>
            </a:pPr>
            <a:r>
              <a:rPr lang="en-US" b="0" i="0" dirty="0">
                <a:effectLst/>
              </a:rPr>
              <a:t>Utilizes machine learning algorithms for predictive analytics, assisting in forecasting inventory needs and identifying potential issues.</a:t>
            </a:r>
          </a:p>
        </p:txBody>
      </p:sp>
    </p:spTree>
    <p:extLst>
      <p:ext uri="{BB962C8B-B14F-4D97-AF65-F5344CB8AC3E}">
        <p14:creationId xmlns:p14="http://schemas.microsoft.com/office/powerpoint/2010/main" val="32968204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(Continue.. 7)</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a typeface="Calibri" panose="020F0502020204030204" pitchFamily="34" charset="0"/>
                <a:cs typeface="Times New Roman" panose="02020603050405020304" pitchFamily="18" charset="0"/>
              </a:rPr>
              <a:t>Server</a:t>
            </a:r>
            <a:r>
              <a:rPr lang="en-IN" sz="3200" b="1" dirty="0">
                <a:solidFill>
                  <a:schemeClr val="tx1"/>
                </a:solidFill>
                <a:effectLst/>
                <a:ea typeface="Calibri" panose="020F0502020204030204" pitchFamily="34" charset="0"/>
                <a:cs typeface="Times New Roman" panose="02020603050405020304" pitchFamily="18" charset="0"/>
              </a:rPr>
              <a:t>: </a:t>
            </a:r>
          </a:p>
          <a:p>
            <a:pPr algn="just"/>
            <a:r>
              <a:rPr lang="en-IN" sz="2400" b="1" i="0" dirty="0">
                <a:effectLst/>
              </a:rPr>
              <a:t>APIs and Middleware</a:t>
            </a:r>
            <a:r>
              <a:rPr lang="en-US" sz="3200" b="1" i="0" dirty="0">
                <a:effectLst/>
              </a:rPr>
              <a:t>:</a:t>
            </a:r>
            <a:endParaRPr lang="en-US" sz="2800" b="1" i="0" dirty="0">
              <a:effectLst/>
            </a:endParaRPr>
          </a:p>
          <a:p>
            <a:pPr marL="457200" indent="-457200" algn="just">
              <a:buFont typeface="+mj-lt"/>
              <a:buAutoNum type="arabicPeriod"/>
            </a:pPr>
            <a:r>
              <a:rPr lang="en-US" b="1" i="0" dirty="0">
                <a:effectLst/>
              </a:rPr>
              <a:t>API Endpoints:</a:t>
            </a:r>
          </a:p>
          <a:p>
            <a:pPr marL="1273628" lvl="1" indent="-457200" algn="just">
              <a:buFont typeface="Arial" panose="020B0604020202020204" pitchFamily="34" charset="0"/>
              <a:buChar char="•"/>
            </a:pPr>
            <a:r>
              <a:rPr lang="en-US" b="0" i="0" dirty="0">
                <a:effectLst/>
              </a:rPr>
              <a:t>Defines and manages RESTful APIs for seamless communication between the client-side applications and server-side components. </a:t>
            </a:r>
          </a:p>
          <a:p>
            <a:pPr marL="457200" indent="-457200" algn="just">
              <a:buFont typeface="+mj-lt"/>
              <a:buAutoNum type="arabicPeriod"/>
            </a:pPr>
            <a:r>
              <a:rPr lang="en-US" b="1" i="0" dirty="0">
                <a:effectLst/>
              </a:rPr>
              <a:t>Middleware Services:</a:t>
            </a:r>
          </a:p>
          <a:p>
            <a:pPr marL="1273628" lvl="1" indent="-457200" algn="just">
              <a:buFont typeface="Arial" panose="020B0604020202020204" pitchFamily="34" charset="0"/>
              <a:buChar char="•"/>
            </a:pPr>
            <a:r>
              <a:rPr lang="en-US" b="0" i="0" dirty="0">
                <a:effectLst/>
              </a:rPr>
              <a:t>Manages asynchronous tasks, real-time updates, and event handling to enhance communication efficiency between client and server. </a:t>
            </a:r>
          </a:p>
          <a:p>
            <a:pPr marL="457200" indent="-457200" algn="just">
              <a:buFont typeface="+mj-lt"/>
              <a:buAutoNum type="arabicPeriod"/>
            </a:pPr>
            <a:r>
              <a:rPr lang="en-US" b="1" i="0" dirty="0">
                <a:effectLst/>
              </a:rPr>
              <a:t>External Integrations Management:</a:t>
            </a:r>
            <a:endParaRPr lang="en-US" b="0" i="0" dirty="0">
              <a:effectLst/>
            </a:endParaRPr>
          </a:p>
          <a:p>
            <a:pPr marL="1273628" lvl="1" indent="-457200" algn="just">
              <a:buFont typeface="Arial" panose="020B0604020202020204" pitchFamily="34" charset="0"/>
              <a:buChar char="•"/>
            </a:pPr>
            <a:r>
              <a:rPr lang="en-US" b="0" i="0" dirty="0">
                <a:effectLst/>
              </a:rPr>
              <a:t>Facilitates integrations with external systems, </a:t>
            </a:r>
            <a:r>
              <a:rPr lang="en-US" dirty="0"/>
              <a:t>such as Customer relationship management (CRM) and enterprise resource planning (ERP), ensuring </a:t>
            </a:r>
            <a:r>
              <a:rPr lang="en-US" b="0" i="0" dirty="0">
                <a:effectLst/>
              </a:rPr>
              <a:t>seamless data exchange.</a:t>
            </a:r>
          </a:p>
        </p:txBody>
      </p:sp>
    </p:spTree>
    <p:extLst>
      <p:ext uri="{BB962C8B-B14F-4D97-AF65-F5344CB8AC3E}">
        <p14:creationId xmlns:p14="http://schemas.microsoft.com/office/powerpoint/2010/main" val="156633632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B120C-01CC-9F4D-3CA5-70B8398D526A}"/>
              </a:ext>
            </a:extLst>
          </p:cNvPr>
          <p:cNvSpPr>
            <a:spLocks noGrp="1"/>
          </p:cNvSpPr>
          <p:nvPr>
            <p:ph type="body" idx="1"/>
          </p:nvPr>
        </p:nvSpPr>
        <p:spPr/>
        <p:txBody>
          <a:bodyPr lIns="50800" tIns="50800" rIns="50800" bIns="50800" anchor="t">
            <a:normAutofit/>
          </a:bodyPr>
          <a:lstStyle/>
          <a:p>
            <a:pPr algn="just"/>
            <a:r>
              <a:rPr lang="en-US" dirty="0">
                <a:ea typeface="+mj-lt"/>
                <a:cs typeface="+mj-lt"/>
              </a:rPr>
              <a:t>An </a:t>
            </a:r>
            <a:r>
              <a:rPr lang="en-US" dirty="0" err="1">
                <a:ea typeface="+mj-lt"/>
                <a:cs typeface="+mj-lt"/>
              </a:rPr>
              <a:t>iPermit</a:t>
            </a:r>
            <a:r>
              <a:rPr lang="en-US" dirty="0">
                <a:ea typeface="+mj-lt"/>
                <a:cs typeface="+mj-lt"/>
              </a:rPr>
              <a:t> System is an online platform designed to streamline and manage the process of obtaining permits. The </a:t>
            </a:r>
            <a:r>
              <a:rPr lang="en-US" dirty="0" err="1">
                <a:ea typeface="+mj-lt"/>
                <a:cs typeface="+mj-lt"/>
              </a:rPr>
              <a:t>iPermit</a:t>
            </a:r>
            <a:r>
              <a:rPr lang="en-US" dirty="0">
                <a:ea typeface="+mj-lt"/>
                <a:cs typeface="+mj-lt"/>
              </a:rPr>
              <a:t> System revolutionizes permit processes, offering a seamless digital experience for applicants and authorities. Users submit applications, upload documents, and receive automated updates, ensuring efficiency and transparency. The system streamlines approvals, facilitates secure online payments, and maintains a comprehensive digital record for monitoring and reporting, making it indispensable for permit management. The system is typically used in various contexts, such as by local authorities, educational institutions, or organizations that require a structured and efficient way to handle permit requests.</a:t>
            </a:r>
            <a:endParaRPr lang="en-US" dirty="0"/>
          </a:p>
        </p:txBody>
      </p:sp>
      <p:sp>
        <p:nvSpPr>
          <p:cNvPr id="3" name="Title 2">
            <a:extLst>
              <a:ext uri="{FF2B5EF4-FFF2-40B4-BE49-F238E27FC236}">
                <a16:creationId xmlns:a16="http://schemas.microsoft.com/office/drawing/2014/main" id="{23A73803-AC48-012F-D39F-0FD3B2638666}"/>
              </a:ext>
            </a:extLst>
          </p:cNvPr>
          <p:cNvSpPr>
            <a:spLocks noGrp="1"/>
          </p:cNvSpPr>
          <p:nvPr>
            <p:ph type="title"/>
          </p:nvPr>
        </p:nvSpPr>
        <p:spPr/>
        <p:txBody>
          <a:bodyPr/>
          <a:lstStyle/>
          <a:p>
            <a:pPr>
              <a:lnSpc>
                <a:spcPct val="107000"/>
              </a:lnSpc>
              <a:spcAft>
                <a:spcPts val="800"/>
              </a:spcAft>
            </a:pPr>
            <a:r>
              <a:rPr lang="en-US" sz="3200" dirty="0">
                <a:solidFill>
                  <a:schemeClr val="tx1"/>
                </a:solidFill>
                <a:latin typeface="Calibri"/>
                <a:cs typeface="Times New Roman"/>
              </a:rPr>
              <a:t>4. </a:t>
            </a:r>
            <a:r>
              <a:rPr lang="en-US" sz="3200" dirty="0" err="1">
                <a:solidFill>
                  <a:schemeClr val="tx1"/>
                </a:solidFill>
                <a:latin typeface="Calibri"/>
                <a:cs typeface="Times New Roman"/>
              </a:rPr>
              <a:t>IPermit</a:t>
            </a:r>
            <a:r>
              <a:rPr lang="en-US" sz="3200" dirty="0">
                <a:solidFill>
                  <a:schemeClr val="tx1"/>
                </a:solidFill>
                <a:latin typeface="Calibri"/>
                <a:cs typeface="Times New Roman"/>
              </a:rPr>
              <a:t> System</a:t>
            </a:r>
          </a:p>
        </p:txBody>
      </p:sp>
    </p:spTree>
    <p:extLst>
      <p:ext uri="{BB962C8B-B14F-4D97-AF65-F5344CB8AC3E}">
        <p14:creationId xmlns:p14="http://schemas.microsoft.com/office/powerpoint/2010/main" val="2632730639"/>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A73803-AC48-012F-D39F-0FD3B2638666}"/>
              </a:ext>
            </a:extLst>
          </p:cNvPr>
          <p:cNvSpPr>
            <a:spLocks noGrp="1"/>
          </p:cNvSpPr>
          <p:nvPr>
            <p:ph type="title"/>
          </p:nvPr>
        </p:nvSpPr>
        <p:spPr/>
        <p:txBody>
          <a:bodyPr/>
          <a:lstStyle/>
          <a:p>
            <a:pPr>
              <a:lnSpc>
                <a:spcPct val="107000"/>
              </a:lnSpc>
              <a:spcAft>
                <a:spcPts val="800"/>
              </a:spcAft>
            </a:pPr>
            <a:r>
              <a:rPr lang="en-US" sz="3200" dirty="0">
                <a:solidFill>
                  <a:schemeClr val="tx1"/>
                </a:solidFill>
                <a:latin typeface="Calibri"/>
                <a:cs typeface="Times New Roman"/>
              </a:rPr>
              <a:t>4. MVC Architecture for </a:t>
            </a:r>
            <a:r>
              <a:rPr lang="en-US" sz="3200" dirty="0" err="1">
                <a:solidFill>
                  <a:schemeClr val="tx1"/>
                </a:solidFill>
                <a:latin typeface="Calibri"/>
                <a:cs typeface="Times New Roman"/>
              </a:rPr>
              <a:t>IPermit</a:t>
            </a:r>
            <a:r>
              <a:rPr lang="en-US" sz="3200" dirty="0">
                <a:solidFill>
                  <a:schemeClr val="tx1"/>
                </a:solidFill>
                <a:latin typeface="Calibri"/>
                <a:cs typeface="Times New Roman"/>
              </a:rPr>
              <a:t> System:</a:t>
            </a:r>
          </a:p>
        </p:txBody>
      </p:sp>
      <p:grpSp>
        <p:nvGrpSpPr>
          <p:cNvPr id="14" name="Group 13">
            <a:extLst>
              <a:ext uri="{FF2B5EF4-FFF2-40B4-BE49-F238E27FC236}">
                <a16:creationId xmlns:a16="http://schemas.microsoft.com/office/drawing/2014/main" id="{3B0F3B4C-52CD-4747-04BE-C93A70296282}"/>
              </a:ext>
            </a:extLst>
          </p:cNvPr>
          <p:cNvGrpSpPr/>
          <p:nvPr/>
        </p:nvGrpSpPr>
        <p:grpSpPr>
          <a:xfrm>
            <a:off x="3108960" y="1104900"/>
            <a:ext cx="7040880" cy="3253740"/>
            <a:chOff x="3108960" y="1074420"/>
            <a:chExt cx="7040880" cy="3253740"/>
          </a:xfrm>
        </p:grpSpPr>
        <p:sp>
          <p:nvSpPr>
            <p:cNvPr id="9" name="Rectangle: Rounded Corners 8">
              <a:extLst>
                <a:ext uri="{FF2B5EF4-FFF2-40B4-BE49-F238E27FC236}">
                  <a16:creationId xmlns:a16="http://schemas.microsoft.com/office/drawing/2014/main" id="{5237DE2D-57FE-1C94-3DBB-4B0638F11F3C}"/>
                </a:ext>
              </a:extLst>
            </p:cNvPr>
            <p:cNvSpPr/>
            <p:nvPr/>
          </p:nvSpPr>
          <p:spPr>
            <a:xfrm>
              <a:off x="3108960" y="1074420"/>
              <a:ext cx="7040880" cy="3253740"/>
            </a:xfrm>
            <a:prstGeom prst="roundRect">
              <a:avLst>
                <a:gd name="adj" fmla="val 9173"/>
              </a:avLst>
            </a:prstGeom>
            <a:solidFill>
              <a:schemeClr val="tx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0" name="Rectangle: Rounded Corners 9">
              <a:extLst>
                <a:ext uri="{FF2B5EF4-FFF2-40B4-BE49-F238E27FC236}">
                  <a16:creationId xmlns:a16="http://schemas.microsoft.com/office/drawing/2014/main" id="{F3F4E605-04CA-FE74-2BC0-56BA776A9BC3}"/>
                </a:ext>
              </a:extLst>
            </p:cNvPr>
            <p:cNvSpPr/>
            <p:nvPr/>
          </p:nvSpPr>
          <p:spPr>
            <a:xfrm>
              <a:off x="3500121" y="1890516"/>
              <a:ext cx="182118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Submit Applications</a:t>
              </a:r>
            </a:p>
          </p:txBody>
        </p:sp>
        <p:sp>
          <p:nvSpPr>
            <p:cNvPr id="11" name="Rectangle: Rounded Corners 10">
              <a:extLst>
                <a:ext uri="{FF2B5EF4-FFF2-40B4-BE49-F238E27FC236}">
                  <a16:creationId xmlns:a16="http://schemas.microsoft.com/office/drawing/2014/main" id="{AB086A94-1B94-CDF9-8F1E-1DE7F5E1E293}"/>
                </a:ext>
              </a:extLst>
            </p:cNvPr>
            <p:cNvSpPr/>
            <p:nvPr/>
          </p:nvSpPr>
          <p:spPr>
            <a:xfrm>
              <a:off x="7651750" y="3314700"/>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Authentication Controller</a:t>
              </a:r>
            </a:p>
          </p:txBody>
        </p:sp>
        <p:sp>
          <p:nvSpPr>
            <p:cNvPr id="12" name="Rectangle: Rounded Corners 11">
              <a:extLst>
                <a:ext uri="{FF2B5EF4-FFF2-40B4-BE49-F238E27FC236}">
                  <a16:creationId xmlns:a16="http://schemas.microsoft.com/office/drawing/2014/main" id="{65A676DF-B8A1-653C-B8E8-482C79D483D5}"/>
                </a:ext>
              </a:extLst>
            </p:cNvPr>
            <p:cNvSpPr/>
            <p:nvPr/>
          </p:nvSpPr>
          <p:spPr>
            <a:xfrm>
              <a:off x="7651750" y="2270760"/>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Payment Controller</a:t>
              </a:r>
            </a:p>
          </p:txBody>
        </p:sp>
        <p:sp>
          <p:nvSpPr>
            <p:cNvPr id="13" name="Rectangle: Rounded Corners 12">
              <a:extLst>
                <a:ext uri="{FF2B5EF4-FFF2-40B4-BE49-F238E27FC236}">
                  <a16:creationId xmlns:a16="http://schemas.microsoft.com/office/drawing/2014/main" id="{5B3B3896-B826-1243-128F-74FB1B0F3F76}"/>
                </a:ext>
              </a:extLst>
            </p:cNvPr>
            <p:cNvSpPr/>
            <p:nvPr/>
          </p:nvSpPr>
          <p:spPr>
            <a:xfrm>
              <a:off x="7651750" y="1234818"/>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Notification Controller</a:t>
              </a:r>
            </a:p>
          </p:txBody>
        </p:sp>
      </p:grpSp>
      <p:grpSp>
        <p:nvGrpSpPr>
          <p:cNvPr id="15" name="Group 14">
            <a:extLst>
              <a:ext uri="{FF2B5EF4-FFF2-40B4-BE49-F238E27FC236}">
                <a16:creationId xmlns:a16="http://schemas.microsoft.com/office/drawing/2014/main" id="{457E58E0-4EB0-8738-7F35-5B992678E784}"/>
              </a:ext>
            </a:extLst>
          </p:cNvPr>
          <p:cNvGrpSpPr/>
          <p:nvPr/>
        </p:nvGrpSpPr>
        <p:grpSpPr>
          <a:xfrm>
            <a:off x="535940" y="4884420"/>
            <a:ext cx="5379720" cy="3253740"/>
            <a:chOff x="3812540" y="1074420"/>
            <a:chExt cx="5379720" cy="3253740"/>
          </a:xfrm>
        </p:grpSpPr>
        <p:sp>
          <p:nvSpPr>
            <p:cNvPr id="16" name="Rectangle: Rounded Corners 15">
              <a:extLst>
                <a:ext uri="{FF2B5EF4-FFF2-40B4-BE49-F238E27FC236}">
                  <a16:creationId xmlns:a16="http://schemas.microsoft.com/office/drawing/2014/main" id="{FD8A41A1-2DB4-E06E-752C-DAF68C1DE481}"/>
                </a:ext>
              </a:extLst>
            </p:cNvPr>
            <p:cNvSpPr/>
            <p:nvPr/>
          </p:nvSpPr>
          <p:spPr>
            <a:xfrm>
              <a:off x="3812540" y="1074420"/>
              <a:ext cx="5379720" cy="3253740"/>
            </a:xfrm>
            <a:prstGeom prst="roundRect">
              <a:avLst>
                <a:gd name="adj" fmla="val 9173"/>
              </a:avLst>
            </a:prstGeom>
            <a:solidFill>
              <a:schemeClr val="tx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7" name="Rectangle: Rounded Corners 16">
              <a:extLst>
                <a:ext uri="{FF2B5EF4-FFF2-40B4-BE49-F238E27FC236}">
                  <a16:creationId xmlns:a16="http://schemas.microsoft.com/office/drawing/2014/main" id="{9E21B1BA-C251-AAC2-4B4D-2E25F7B05B60}"/>
                </a:ext>
              </a:extLst>
            </p:cNvPr>
            <p:cNvSpPr/>
            <p:nvPr/>
          </p:nvSpPr>
          <p:spPr>
            <a:xfrm>
              <a:off x="4130040" y="1637744"/>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Applicant Dashboard</a:t>
              </a:r>
            </a:p>
          </p:txBody>
        </p:sp>
        <p:sp>
          <p:nvSpPr>
            <p:cNvPr id="18" name="Rectangle: Rounded Corners 17">
              <a:extLst>
                <a:ext uri="{FF2B5EF4-FFF2-40B4-BE49-F238E27FC236}">
                  <a16:creationId xmlns:a16="http://schemas.microsoft.com/office/drawing/2014/main" id="{0097F1C0-E4B0-558F-97C2-0A9BBD0C7586}"/>
                </a:ext>
              </a:extLst>
            </p:cNvPr>
            <p:cNvSpPr/>
            <p:nvPr/>
          </p:nvSpPr>
          <p:spPr>
            <a:xfrm>
              <a:off x="6661150" y="1637744"/>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Authority Dashboard</a:t>
              </a:r>
            </a:p>
          </p:txBody>
        </p:sp>
        <p:sp>
          <p:nvSpPr>
            <p:cNvPr id="19" name="Rectangle: Rounded Corners 18">
              <a:extLst>
                <a:ext uri="{FF2B5EF4-FFF2-40B4-BE49-F238E27FC236}">
                  <a16:creationId xmlns:a16="http://schemas.microsoft.com/office/drawing/2014/main" id="{1B04B32D-A1EC-4A01-5934-46CB3DAA569F}"/>
                </a:ext>
              </a:extLst>
            </p:cNvPr>
            <p:cNvSpPr/>
            <p:nvPr/>
          </p:nvSpPr>
          <p:spPr>
            <a:xfrm>
              <a:off x="4130040" y="3039824"/>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Payment Interface</a:t>
              </a:r>
            </a:p>
          </p:txBody>
        </p:sp>
        <p:sp>
          <p:nvSpPr>
            <p:cNvPr id="20" name="Rectangle: Rounded Corners 19">
              <a:extLst>
                <a:ext uri="{FF2B5EF4-FFF2-40B4-BE49-F238E27FC236}">
                  <a16:creationId xmlns:a16="http://schemas.microsoft.com/office/drawing/2014/main" id="{1A158DFF-F071-6B09-16FC-2DC8B5287103}"/>
                </a:ext>
              </a:extLst>
            </p:cNvPr>
            <p:cNvSpPr/>
            <p:nvPr/>
          </p:nvSpPr>
          <p:spPr>
            <a:xfrm>
              <a:off x="6654800" y="3001724"/>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Notification Panel</a:t>
              </a:r>
            </a:p>
          </p:txBody>
        </p:sp>
      </p:grpSp>
      <p:grpSp>
        <p:nvGrpSpPr>
          <p:cNvPr id="21" name="Group 20">
            <a:extLst>
              <a:ext uri="{FF2B5EF4-FFF2-40B4-BE49-F238E27FC236}">
                <a16:creationId xmlns:a16="http://schemas.microsoft.com/office/drawing/2014/main" id="{7F5E09F9-5ABB-6606-9B93-CF3E484F093A}"/>
              </a:ext>
            </a:extLst>
          </p:cNvPr>
          <p:cNvGrpSpPr/>
          <p:nvPr/>
        </p:nvGrpSpPr>
        <p:grpSpPr>
          <a:xfrm>
            <a:off x="6813550" y="4865370"/>
            <a:ext cx="5379720" cy="3253740"/>
            <a:chOff x="3812540" y="1074420"/>
            <a:chExt cx="5379720" cy="3253740"/>
          </a:xfrm>
        </p:grpSpPr>
        <p:sp>
          <p:nvSpPr>
            <p:cNvPr id="22" name="Rectangle: Rounded Corners 21">
              <a:extLst>
                <a:ext uri="{FF2B5EF4-FFF2-40B4-BE49-F238E27FC236}">
                  <a16:creationId xmlns:a16="http://schemas.microsoft.com/office/drawing/2014/main" id="{B051636E-810B-41D9-8204-C226F6A68DB5}"/>
                </a:ext>
              </a:extLst>
            </p:cNvPr>
            <p:cNvSpPr/>
            <p:nvPr/>
          </p:nvSpPr>
          <p:spPr>
            <a:xfrm>
              <a:off x="3812540" y="1074420"/>
              <a:ext cx="5379720" cy="3253740"/>
            </a:xfrm>
            <a:prstGeom prst="roundRect">
              <a:avLst>
                <a:gd name="adj" fmla="val 9173"/>
              </a:avLst>
            </a:prstGeom>
            <a:solidFill>
              <a:schemeClr val="tx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3" name="Rectangle: Rounded Corners 22">
              <a:extLst>
                <a:ext uri="{FF2B5EF4-FFF2-40B4-BE49-F238E27FC236}">
                  <a16:creationId xmlns:a16="http://schemas.microsoft.com/office/drawing/2014/main" id="{DB50EBA1-6161-5A84-206D-2A7B3A607514}"/>
                </a:ext>
              </a:extLst>
            </p:cNvPr>
            <p:cNvSpPr/>
            <p:nvPr/>
          </p:nvSpPr>
          <p:spPr>
            <a:xfrm>
              <a:off x="3933190" y="1637744"/>
              <a:ext cx="256921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Permit Application Model</a:t>
              </a:r>
            </a:p>
          </p:txBody>
        </p:sp>
        <p:sp>
          <p:nvSpPr>
            <p:cNvPr id="24" name="Rectangle: Rounded Corners 23">
              <a:extLst>
                <a:ext uri="{FF2B5EF4-FFF2-40B4-BE49-F238E27FC236}">
                  <a16:creationId xmlns:a16="http://schemas.microsoft.com/office/drawing/2014/main" id="{E6E466C0-EFEE-3C5A-2FCF-168DC3E15D58}"/>
                </a:ext>
              </a:extLst>
            </p:cNvPr>
            <p:cNvSpPr/>
            <p:nvPr/>
          </p:nvSpPr>
          <p:spPr>
            <a:xfrm>
              <a:off x="6661150" y="1637744"/>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User </a:t>
              </a:r>
              <a:b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b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Model</a:t>
              </a:r>
            </a:p>
          </p:txBody>
        </p:sp>
        <p:sp>
          <p:nvSpPr>
            <p:cNvPr id="25" name="Rectangle: Rounded Corners 24">
              <a:extLst>
                <a:ext uri="{FF2B5EF4-FFF2-40B4-BE49-F238E27FC236}">
                  <a16:creationId xmlns:a16="http://schemas.microsoft.com/office/drawing/2014/main" id="{77190E45-B07B-5F70-B465-2820629F5ADD}"/>
                </a:ext>
              </a:extLst>
            </p:cNvPr>
            <p:cNvSpPr/>
            <p:nvPr/>
          </p:nvSpPr>
          <p:spPr>
            <a:xfrm>
              <a:off x="3933190" y="3039824"/>
              <a:ext cx="256921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Payment </a:t>
              </a:r>
              <a:b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b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Model</a:t>
              </a:r>
            </a:p>
          </p:txBody>
        </p:sp>
        <p:sp>
          <p:nvSpPr>
            <p:cNvPr id="26" name="Rectangle: Rounded Corners 25">
              <a:extLst>
                <a:ext uri="{FF2B5EF4-FFF2-40B4-BE49-F238E27FC236}">
                  <a16:creationId xmlns:a16="http://schemas.microsoft.com/office/drawing/2014/main" id="{7C14FA0C-1290-A7ED-3F7D-BE0D3AA44B90}"/>
                </a:ext>
              </a:extLst>
            </p:cNvPr>
            <p:cNvSpPr/>
            <p:nvPr/>
          </p:nvSpPr>
          <p:spPr>
            <a:xfrm>
              <a:off x="6654800" y="3001724"/>
              <a:ext cx="23723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Notification Model</a:t>
              </a:r>
            </a:p>
          </p:txBody>
        </p:sp>
      </p:grpSp>
      <p:sp>
        <p:nvSpPr>
          <p:cNvPr id="34" name="Rectangle: Rounded Corners 33">
            <a:extLst>
              <a:ext uri="{FF2B5EF4-FFF2-40B4-BE49-F238E27FC236}">
                <a16:creationId xmlns:a16="http://schemas.microsoft.com/office/drawing/2014/main" id="{793B5F46-502E-2833-4447-324FD27ACC48}"/>
              </a:ext>
            </a:extLst>
          </p:cNvPr>
          <p:cNvSpPr/>
          <p:nvPr/>
        </p:nvSpPr>
        <p:spPr>
          <a:xfrm>
            <a:off x="7644447" y="8562895"/>
            <a:ext cx="3717925" cy="522129"/>
          </a:xfrm>
          <a:prstGeom prst="roundRect">
            <a:avLst/>
          </a:prstGeom>
          <a:solidFill>
            <a:schemeClr val="tx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chemeClr val="tx1">
                    <a:lumMod val="75000"/>
                  </a:schemeClr>
                </a:solidFill>
                <a:effectLst>
                  <a:outerShdw blurRad="25400" dist="23998" dir="2700000" rotWithShape="0">
                    <a:srgbClr val="000000">
                      <a:alpha val="31034"/>
                    </a:srgbClr>
                  </a:outerShdw>
                </a:effectLst>
                <a:uFillTx/>
                <a:latin typeface="+mn-lt"/>
                <a:ea typeface="+mn-ea"/>
                <a:cs typeface="+mn-cs"/>
                <a:sym typeface="Helvetica Light"/>
              </a:rPr>
              <a:t>Database</a:t>
            </a:r>
          </a:p>
        </p:txBody>
      </p:sp>
      <p:sp>
        <p:nvSpPr>
          <p:cNvPr id="35" name="Rectangle: Rounded Corners 34">
            <a:extLst>
              <a:ext uri="{FF2B5EF4-FFF2-40B4-BE49-F238E27FC236}">
                <a16:creationId xmlns:a16="http://schemas.microsoft.com/office/drawing/2014/main" id="{F1223D51-DA45-B489-037B-B185EA6317BA}"/>
              </a:ext>
            </a:extLst>
          </p:cNvPr>
          <p:cNvSpPr/>
          <p:nvPr/>
        </p:nvSpPr>
        <p:spPr>
          <a:xfrm>
            <a:off x="1366837" y="8562895"/>
            <a:ext cx="3717925" cy="522129"/>
          </a:xfrm>
          <a:prstGeom prst="roundRect">
            <a:avLst/>
          </a:prstGeom>
          <a:solidFill>
            <a:schemeClr val="tx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chemeClr val="tx1">
                    <a:lumMod val="75000"/>
                  </a:schemeClr>
                </a:solidFill>
                <a:effectLst>
                  <a:outerShdw blurRad="25400" dist="23998" dir="2700000" rotWithShape="0">
                    <a:srgbClr val="000000">
                      <a:alpha val="31034"/>
                    </a:srgbClr>
                  </a:outerShdw>
                </a:effectLst>
                <a:uFillTx/>
                <a:latin typeface="+mn-lt"/>
                <a:ea typeface="+mn-ea"/>
                <a:cs typeface="+mn-cs"/>
                <a:sym typeface="Helvetica Light"/>
              </a:rPr>
              <a:t>User/Applicant</a:t>
            </a:r>
          </a:p>
        </p:txBody>
      </p:sp>
      <p:sp>
        <p:nvSpPr>
          <p:cNvPr id="36" name="Rectangle: Rounded Corners 35">
            <a:extLst>
              <a:ext uri="{FF2B5EF4-FFF2-40B4-BE49-F238E27FC236}">
                <a16:creationId xmlns:a16="http://schemas.microsoft.com/office/drawing/2014/main" id="{6EC23910-9C0F-2EB9-8114-FD983A455E0D}"/>
              </a:ext>
            </a:extLst>
          </p:cNvPr>
          <p:cNvSpPr/>
          <p:nvPr/>
        </p:nvSpPr>
        <p:spPr>
          <a:xfrm>
            <a:off x="3378199" y="1375952"/>
            <a:ext cx="4028441" cy="2738847"/>
          </a:xfrm>
          <a:prstGeom prst="roundRect">
            <a:avLst>
              <a:gd name="adj" fmla="val 3313"/>
            </a:avLst>
          </a:prstGeom>
          <a:noFill/>
          <a:ln w="38100" cap="flat">
            <a:solidFill>
              <a:schemeClr val="bg2"/>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7" name="Rectangle: Rounded Corners 36">
            <a:extLst>
              <a:ext uri="{FF2B5EF4-FFF2-40B4-BE49-F238E27FC236}">
                <a16:creationId xmlns:a16="http://schemas.microsoft.com/office/drawing/2014/main" id="{05EF542C-E9BC-4DA5-5147-1DF8B800EFA5}"/>
              </a:ext>
            </a:extLst>
          </p:cNvPr>
          <p:cNvSpPr/>
          <p:nvPr/>
        </p:nvSpPr>
        <p:spPr>
          <a:xfrm>
            <a:off x="5455920" y="1925539"/>
            <a:ext cx="182118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Upload Documents</a:t>
            </a:r>
          </a:p>
        </p:txBody>
      </p:sp>
      <p:sp>
        <p:nvSpPr>
          <p:cNvPr id="38" name="Rectangle: Rounded Corners 37">
            <a:extLst>
              <a:ext uri="{FF2B5EF4-FFF2-40B4-BE49-F238E27FC236}">
                <a16:creationId xmlns:a16="http://schemas.microsoft.com/office/drawing/2014/main" id="{44C93B0E-6248-57A6-4DCD-872694111E7C}"/>
              </a:ext>
            </a:extLst>
          </p:cNvPr>
          <p:cNvSpPr/>
          <p:nvPr/>
        </p:nvSpPr>
        <p:spPr>
          <a:xfrm>
            <a:off x="3509008" y="3032204"/>
            <a:ext cx="3768091"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Receive Automated Updates</a:t>
            </a:r>
          </a:p>
        </p:txBody>
      </p:sp>
      <p:sp>
        <p:nvSpPr>
          <p:cNvPr id="40" name="TextBox 39">
            <a:extLst>
              <a:ext uri="{FF2B5EF4-FFF2-40B4-BE49-F238E27FC236}">
                <a16:creationId xmlns:a16="http://schemas.microsoft.com/office/drawing/2014/main" id="{46E5A4ED-3D89-DD8E-D109-442E53F9CE12}"/>
              </a:ext>
            </a:extLst>
          </p:cNvPr>
          <p:cNvSpPr txBox="1"/>
          <p:nvPr/>
        </p:nvSpPr>
        <p:spPr>
          <a:xfrm>
            <a:off x="4480560" y="1412598"/>
            <a:ext cx="262951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1" u="none" strike="noStrike" cap="none" spc="0" normalizeH="0" baseline="0" dirty="0">
                <a:ln>
                  <a:noFill/>
                </a:ln>
                <a:solidFill>
                  <a:schemeClr val="bg2"/>
                </a:solidFill>
                <a:effectLst/>
                <a:uFillTx/>
                <a:latin typeface="+mj-lt"/>
                <a:ea typeface="+mj-ea"/>
                <a:cs typeface="+mj-cs"/>
                <a:sym typeface="Helvetica"/>
              </a:rPr>
              <a:t>Application Controller</a:t>
            </a:r>
          </a:p>
        </p:txBody>
      </p:sp>
      <p:cxnSp>
        <p:nvCxnSpPr>
          <p:cNvPr id="44" name="Straight Arrow Connector 43">
            <a:extLst>
              <a:ext uri="{FF2B5EF4-FFF2-40B4-BE49-F238E27FC236}">
                <a16:creationId xmlns:a16="http://schemas.microsoft.com/office/drawing/2014/main" id="{DFBA66B8-9DB7-DFBA-B727-09C55B8B8BBD}"/>
              </a:ext>
            </a:extLst>
          </p:cNvPr>
          <p:cNvCxnSpPr/>
          <p:nvPr/>
        </p:nvCxnSpPr>
        <p:spPr>
          <a:xfrm flipV="1">
            <a:off x="1655444" y="2871808"/>
            <a:ext cx="855980" cy="1730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8AEA175-4AB8-6193-945F-269C63AD786A}"/>
              </a:ext>
            </a:extLst>
          </p:cNvPr>
          <p:cNvCxnSpPr>
            <a:cxnSpLocks/>
          </p:cNvCxnSpPr>
          <p:nvPr/>
        </p:nvCxnSpPr>
        <p:spPr>
          <a:xfrm flipH="1">
            <a:off x="1996439" y="3032204"/>
            <a:ext cx="880110" cy="1703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F104AE-A57C-8F6F-C997-F8E880F4B669}"/>
              </a:ext>
            </a:extLst>
          </p:cNvPr>
          <p:cNvCxnSpPr>
            <a:cxnSpLocks/>
          </p:cNvCxnSpPr>
          <p:nvPr/>
        </p:nvCxnSpPr>
        <p:spPr>
          <a:xfrm flipH="1" flipV="1">
            <a:off x="10280649" y="3105705"/>
            <a:ext cx="887731" cy="1488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434B956-97DB-1BFB-3732-2DD22E53853D}"/>
              </a:ext>
            </a:extLst>
          </p:cNvPr>
          <p:cNvCxnSpPr>
            <a:cxnSpLocks/>
          </p:cNvCxnSpPr>
          <p:nvPr/>
        </p:nvCxnSpPr>
        <p:spPr>
          <a:xfrm>
            <a:off x="10573702" y="2994482"/>
            <a:ext cx="895350" cy="15209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FF67FD-D482-23C0-EAEB-669D58EAE259}"/>
              </a:ext>
            </a:extLst>
          </p:cNvPr>
          <p:cNvSpPr txBox="1"/>
          <p:nvPr/>
        </p:nvSpPr>
        <p:spPr>
          <a:xfrm>
            <a:off x="10109200" y="1065343"/>
            <a:ext cx="235331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800" b="0" i="0" u="none" strike="noStrike" cap="none" spc="0" normalizeH="0" baseline="0" dirty="0">
                <a:ln>
                  <a:noFill/>
                </a:ln>
                <a:solidFill>
                  <a:srgbClr val="FF0000"/>
                </a:solidFill>
                <a:effectLst/>
                <a:uFillTx/>
                <a:latin typeface="+mj-lt"/>
                <a:ea typeface="+mj-ea"/>
                <a:cs typeface="+mj-cs"/>
                <a:sym typeface="Helvetica"/>
              </a:rPr>
              <a:t>Controller (C)</a:t>
            </a:r>
          </a:p>
        </p:txBody>
      </p:sp>
      <p:sp>
        <p:nvSpPr>
          <p:cNvPr id="63" name="TextBox 62">
            <a:extLst>
              <a:ext uri="{FF2B5EF4-FFF2-40B4-BE49-F238E27FC236}">
                <a16:creationId xmlns:a16="http://schemas.microsoft.com/office/drawing/2014/main" id="{914014FD-B285-1BCE-6621-CA0E99282283}"/>
              </a:ext>
            </a:extLst>
          </p:cNvPr>
          <p:cNvSpPr txBox="1"/>
          <p:nvPr/>
        </p:nvSpPr>
        <p:spPr>
          <a:xfrm>
            <a:off x="0" y="4350868"/>
            <a:ext cx="20231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800" b="0" i="0" u="none" strike="noStrike" cap="none" spc="0" normalizeH="0" baseline="0" dirty="0">
                <a:ln>
                  <a:noFill/>
                </a:ln>
                <a:solidFill>
                  <a:srgbClr val="FF0000"/>
                </a:solidFill>
                <a:effectLst/>
                <a:uFillTx/>
                <a:latin typeface="+mj-lt"/>
                <a:ea typeface="+mj-ea"/>
                <a:cs typeface="+mj-cs"/>
                <a:sym typeface="Helvetica"/>
              </a:rPr>
              <a:t>View (V)</a:t>
            </a:r>
          </a:p>
        </p:txBody>
      </p:sp>
      <p:sp>
        <p:nvSpPr>
          <p:cNvPr id="64" name="TextBox 63">
            <a:extLst>
              <a:ext uri="{FF2B5EF4-FFF2-40B4-BE49-F238E27FC236}">
                <a16:creationId xmlns:a16="http://schemas.microsoft.com/office/drawing/2014/main" id="{A0268F6A-7656-7B31-C365-2EE8065AB54D}"/>
              </a:ext>
            </a:extLst>
          </p:cNvPr>
          <p:cNvSpPr txBox="1"/>
          <p:nvPr/>
        </p:nvSpPr>
        <p:spPr>
          <a:xfrm>
            <a:off x="11239818" y="4379446"/>
            <a:ext cx="189674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800" b="0" i="0" u="none" strike="noStrike" cap="none" spc="0" normalizeH="0" baseline="0" dirty="0">
                <a:ln>
                  <a:noFill/>
                </a:ln>
                <a:solidFill>
                  <a:srgbClr val="FF0000"/>
                </a:solidFill>
                <a:effectLst/>
                <a:uFillTx/>
                <a:latin typeface="+mj-lt"/>
                <a:ea typeface="+mj-ea"/>
                <a:cs typeface="+mj-cs"/>
                <a:sym typeface="Helvetica"/>
              </a:rPr>
              <a:t>Model (M)</a:t>
            </a:r>
          </a:p>
        </p:txBody>
      </p:sp>
      <p:sp>
        <p:nvSpPr>
          <p:cNvPr id="65" name="Arrow: Up-Down 64">
            <a:extLst>
              <a:ext uri="{FF2B5EF4-FFF2-40B4-BE49-F238E27FC236}">
                <a16:creationId xmlns:a16="http://schemas.microsoft.com/office/drawing/2014/main" id="{B5BF42AA-F059-3C6C-2E0D-27C37DAF7F78}"/>
              </a:ext>
            </a:extLst>
          </p:cNvPr>
          <p:cNvSpPr/>
          <p:nvPr/>
        </p:nvSpPr>
        <p:spPr>
          <a:xfrm>
            <a:off x="3041650" y="8138160"/>
            <a:ext cx="337820" cy="424735"/>
          </a:xfrm>
          <a:prstGeom prst="upDown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66" name="Arrow: Up-Down 65">
            <a:extLst>
              <a:ext uri="{FF2B5EF4-FFF2-40B4-BE49-F238E27FC236}">
                <a16:creationId xmlns:a16="http://schemas.microsoft.com/office/drawing/2014/main" id="{B8EC5CA9-1103-E353-1230-B019984AD9BA}"/>
              </a:ext>
            </a:extLst>
          </p:cNvPr>
          <p:cNvSpPr/>
          <p:nvPr/>
        </p:nvSpPr>
        <p:spPr>
          <a:xfrm>
            <a:off x="9425940" y="8138160"/>
            <a:ext cx="337820" cy="424735"/>
          </a:xfrm>
          <a:prstGeom prst="upDown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extLst>
      <p:ext uri="{BB962C8B-B14F-4D97-AF65-F5344CB8AC3E}">
        <p14:creationId xmlns:p14="http://schemas.microsoft.com/office/powerpoint/2010/main" val="102779325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B120C-01CC-9F4D-3CA5-70B8398D526A}"/>
              </a:ext>
            </a:extLst>
          </p:cNvPr>
          <p:cNvSpPr>
            <a:spLocks noGrp="1"/>
          </p:cNvSpPr>
          <p:nvPr>
            <p:ph type="body" idx="1"/>
          </p:nvPr>
        </p:nvSpPr>
        <p:spPr>
          <a:xfrm>
            <a:off x="952500" y="1270000"/>
            <a:ext cx="11681460" cy="7213600"/>
          </a:xfrm>
        </p:spPr>
        <p:txBody>
          <a:bodyPr lIns="50800" tIns="50800" rIns="50800" bIns="50800" anchor="t">
            <a:normAutofit/>
          </a:bodyPr>
          <a:lstStyle/>
          <a:p>
            <a:pPr algn="just"/>
            <a:r>
              <a:rPr lang="en-US" sz="2800" b="1" dirty="0"/>
              <a:t>View: (User Interface)</a:t>
            </a:r>
          </a:p>
          <a:p>
            <a:pPr marL="514350" indent="-514350" algn="just">
              <a:buFont typeface="+mj-lt"/>
              <a:buAutoNum type="arabicPeriod"/>
            </a:pPr>
            <a:r>
              <a:rPr lang="en-US" sz="2800" b="1" dirty="0"/>
              <a:t>Applicant Dashboard: </a:t>
            </a:r>
            <a:r>
              <a:rPr lang="en-US" sz="2800" dirty="0"/>
              <a:t>Provides UI for users to submit permit application form, upload their necessary documents via file upload option and to display the status of their application from and updates.</a:t>
            </a:r>
            <a:endParaRPr lang="en-US" sz="2800" b="1" dirty="0"/>
          </a:p>
          <a:p>
            <a:pPr marL="514350" indent="-514350" algn="just">
              <a:buFont typeface="+mj-lt"/>
              <a:buAutoNum type="arabicPeriod"/>
            </a:pPr>
            <a:r>
              <a:rPr lang="en-US" sz="2800" b="1" dirty="0"/>
              <a:t>Authority Dashboard:</a:t>
            </a:r>
            <a:r>
              <a:rPr lang="en-US" sz="2800" dirty="0"/>
              <a:t> Local authorities or employees in an institutions can review customer applications and have an option to either approve or reject an applications.</a:t>
            </a:r>
          </a:p>
          <a:p>
            <a:pPr marL="514350" indent="-514350" algn="just">
              <a:buFont typeface="+mj-lt"/>
              <a:buAutoNum type="arabicPeriod"/>
            </a:pPr>
            <a:r>
              <a:rPr lang="en-US" sz="2800" b="1" dirty="0"/>
              <a:t>Payment Dashboard: </a:t>
            </a:r>
            <a:r>
              <a:rPr lang="en-US" sz="2800" dirty="0"/>
              <a:t>Display the payment options for applicants and provides payment confirmation and receipt details.</a:t>
            </a:r>
          </a:p>
          <a:p>
            <a:pPr marL="514350" indent="-514350" algn="just">
              <a:buFont typeface="+mj-lt"/>
              <a:buAutoNum type="arabicPeriod"/>
            </a:pPr>
            <a:r>
              <a:rPr lang="en-US" sz="2800" b="1" dirty="0"/>
              <a:t>Notification Panel: </a:t>
            </a:r>
            <a:r>
              <a:rPr lang="en-US" sz="2800" dirty="0"/>
              <a:t>It displays automated updates, communication history, alerts to users and authorities about status of their applications.</a:t>
            </a:r>
            <a:endParaRPr lang="en-US" sz="2800" b="1" dirty="0"/>
          </a:p>
        </p:txBody>
      </p:sp>
      <p:sp>
        <p:nvSpPr>
          <p:cNvPr id="3" name="Title 2">
            <a:extLst>
              <a:ext uri="{FF2B5EF4-FFF2-40B4-BE49-F238E27FC236}">
                <a16:creationId xmlns:a16="http://schemas.microsoft.com/office/drawing/2014/main" id="{23A73803-AC48-012F-D39F-0FD3B2638666}"/>
              </a:ext>
            </a:extLst>
          </p:cNvPr>
          <p:cNvSpPr>
            <a:spLocks noGrp="1"/>
          </p:cNvSpPr>
          <p:nvPr>
            <p:ph type="title"/>
          </p:nvPr>
        </p:nvSpPr>
        <p:spPr/>
        <p:txBody>
          <a:bodyPr/>
          <a:lstStyle/>
          <a:p>
            <a:pPr>
              <a:lnSpc>
                <a:spcPct val="107000"/>
              </a:lnSpc>
              <a:spcAft>
                <a:spcPts val="800"/>
              </a:spcAft>
            </a:pPr>
            <a:r>
              <a:rPr lang="en-US" sz="3200" dirty="0">
                <a:solidFill>
                  <a:schemeClr val="tx1"/>
                </a:solidFill>
                <a:latin typeface="Calibri"/>
                <a:cs typeface="Times New Roman"/>
              </a:rPr>
              <a:t>4. MVC Architecture for </a:t>
            </a:r>
            <a:r>
              <a:rPr lang="en-US" sz="3200" dirty="0" err="1">
                <a:solidFill>
                  <a:schemeClr val="tx1"/>
                </a:solidFill>
                <a:latin typeface="Calibri"/>
                <a:cs typeface="Times New Roman"/>
              </a:rPr>
              <a:t>IPermit</a:t>
            </a:r>
            <a:r>
              <a:rPr lang="en-US" sz="3200" dirty="0">
                <a:solidFill>
                  <a:schemeClr val="tx1"/>
                </a:solidFill>
                <a:latin typeface="Calibri"/>
                <a:cs typeface="Times New Roman"/>
              </a:rPr>
              <a:t> System:</a:t>
            </a:r>
          </a:p>
        </p:txBody>
      </p:sp>
    </p:spTree>
    <p:extLst>
      <p:ext uri="{BB962C8B-B14F-4D97-AF65-F5344CB8AC3E}">
        <p14:creationId xmlns:p14="http://schemas.microsoft.com/office/powerpoint/2010/main" val="1906523105"/>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B120C-01CC-9F4D-3CA5-70B8398D526A}"/>
              </a:ext>
            </a:extLst>
          </p:cNvPr>
          <p:cNvSpPr>
            <a:spLocks noGrp="1"/>
          </p:cNvSpPr>
          <p:nvPr>
            <p:ph type="body" idx="1"/>
          </p:nvPr>
        </p:nvSpPr>
        <p:spPr>
          <a:xfrm>
            <a:off x="952500" y="1270000"/>
            <a:ext cx="11635740" cy="7213600"/>
          </a:xfrm>
        </p:spPr>
        <p:txBody>
          <a:bodyPr lIns="50800" tIns="50800" rIns="50800" bIns="50800" anchor="t">
            <a:normAutofit/>
          </a:bodyPr>
          <a:lstStyle/>
          <a:p>
            <a:pPr algn="just"/>
            <a:r>
              <a:rPr lang="en-US" sz="2800" b="1" dirty="0"/>
              <a:t>Controller: (Application Logic)</a:t>
            </a:r>
          </a:p>
          <a:p>
            <a:pPr marL="514350" indent="-514350" algn="just">
              <a:buFont typeface="+mj-lt"/>
              <a:buAutoNum type="arabicPeriod"/>
            </a:pPr>
            <a:r>
              <a:rPr lang="en-US" sz="2800" b="1" dirty="0"/>
              <a:t>Application Controller: </a:t>
            </a:r>
            <a:r>
              <a:rPr lang="en-US" sz="2800" dirty="0"/>
              <a:t>Manage the complete flow of permit application process. It validate and process user input for application submission and handles uploaded documents.</a:t>
            </a:r>
          </a:p>
          <a:p>
            <a:pPr marL="514350" indent="-514350" algn="just">
              <a:buFont typeface="+mj-lt"/>
              <a:buAutoNum type="arabicPeriod"/>
            </a:pPr>
            <a:r>
              <a:rPr lang="en-US" sz="2800" b="1" dirty="0"/>
              <a:t>Notification Controller: </a:t>
            </a:r>
            <a:r>
              <a:rPr lang="en-US" sz="2800" dirty="0"/>
              <a:t>It Orchestrates the generation and sending of automated updates and notifications. It also co-ordinates with the notification model to maintain communication history.</a:t>
            </a:r>
          </a:p>
          <a:p>
            <a:pPr marL="514350" indent="-514350" algn="just">
              <a:buFont typeface="+mj-lt"/>
              <a:buAutoNum type="arabicPeriod"/>
            </a:pPr>
            <a:r>
              <a:rPr lang="en-US" sz="2800" b="1" dirty="0"/>
              <a:t>Payment Controller: </a:t>
            </a:r>
            <a:r>
              <a:rPr lang="en-US" sz="2800" dirty="0"/>
              <a:t>Co-ordinates with the payment models for processing online payments ensures security and integrity of payment transactions.</a:t>
            </a:r>
          </a:p>
          <a:p>
            <a:pPr marL="514350" indent="-514350" algn="just">
              <a:buFont typeface="+mj-lt"/>
              <a:buAutoNum type="arabicPeriod"/>
            </a:pPr>
            <a:r>
              <a:rPr lang="en-US" sz="2800" b="1" dirty="0"/>
              <a:t>Authentication Controller: </a:t>
            </a:r>
            <a:r>
              <a:rPr lang="en-US" sz="2800" dirty="0"/>
              <a:t>Handles user registration, login and forget password operations and manages user sessions and authorization levels.</a:t>
            </a:r>
            <a:endParaRPr lang="en-US" sz="2800" b="1" dirty="0"/>
          </a:p>
        </p:txBody>
      </p:sp>
      <p:sp>
        <p:nvSpPr>
          <p:cNvPr id="3" name="Title 2">
            <a:extLst>
              <a:ext uri="{FF2B5EF4-FFF2-40B4-BE49-F238E27FC236}">
                <a16:creationId xmlns:a16="http://schemas.microsoft.com/office/drawing/2014/main" id="{23A73803-AC48-012F-D39F-0FD3B2638666}"/>
              </a:ext>
            </a:extLst>
          </p:cNvPr>
          <p:cNvSpPr>
            <a:spLocks noGrp="1"/>
          </p:cNvSpPr>
          <p:nvPr>
            <p:ph type="title"/>
          </p:nvPr>
        </p:nvSpPr>
        <p:spPr/>
        <p:txBody>
          <a:bodyPr/>
          <a:lstStyle/>
          <a:p>
            <a:pPr>
              <a:lnSpc>
                <a:spcPct val="107000"/>
              </a:lnSpc>
              <a:spcAft>
                <a:spcPts val="800"/>
              </a:spcAft>
            </a:pPr>
            <a:r>
              <a:rPr lang="en-US" sz="3200" dirty="0">
                <a:solidFill>
                  <a:schemeClr val="tx1"/>
                </a:solidFill>
                <a:latin typeface="Calibri"/>
                <a:cs typeface="Times New Roman"/>
              </a:rPr>
              <a:t>4. MVC Architecture for </a:t>
            </a:r>
            <a:r>
              <a:rPr lang="en-US" sz="3200" dirty="0" err="1">
                <a:solidFill>
                  <a:schemeClr val="tx1"/>
                </a:solidFill>
                <a:latin typeface="Calibri"/>
                <a:cs typeface="Times New Roman"/>
              </a:rPr>
              <a:t>IPermit</a:t>
            </a:r>
            <a:r>
              <a:rPr lang="en-US" sz="3200" dirty="0">
                <a:solidFill>
                  <a:schemeClr val="tx1"/>
                </a:solidFill>
                <a:latin typeface="Calibri"/>
                <a:cs typeface="Times New Roman"/>
              </a:rPr>
              <a:t> System: (Continue..1)</a:t>
            </a:r>
          </a:p>
        </p:txBody>
      </p:sp>
    </p:spTree>
    <p:extLst>
      <p:ext uri="{BB962C8B-B14F-4D97-AF65-F5344CB8AC3E}">
        <p14:creationId xmlns:p14="http://schemas.microsoft.com/office/powerpoint/2010/main" val="361372655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B120C-01CC-9F4D-3CA5-70B8398D526A}"/>
              </a:ext>
            </a:extLst>
          </p:cNvPr>
          <p:cNvSpPr>
            <a:spLocks noGrp="1"/>
          </p:cNvSpPr>
          <p:nvPr>
            <p:ph type="body" idx="1"/>
          </p:nvPr>
        </p:nvSpPr>
        <p:spPr>
          <a:xfrm>
            <a:off x="952500" y="1270000"/>
            <a:ext cx="11285220" cy="7213600"/>
          </a:xfrm>
        </p:spPr>
        <p:txBody>
          <a:bodyPr lIns="50800" tIns="50800" rIns="50800" bIns="50800" anchor="t">
            <a:normAutofit/>
          </a:bodyPr>
          <a:lstStyle/>
          <a:p>
            <a:pPr algn="just"/>
            <a:r>
              <a:rPr lang="en-US" sz="2800" b="1" dirty="0"/>
              <a:t>Model: (Permit Data and Interaction with database)</a:t>
            </a:r>
          </a:p>
          <a:p>
            <a:pPr marL="514350" indent="-514350" algn="just">
              <a:buFont typeface="+mj-lt"/>
              <a:buAutoNum type="arabicPeriod"/>
            </a:pPr>
            <a:r>
              <a:rPr lang="en-US" sz="2800" b="1" dirty="0"/>
              <a:t>Permit Application Model: </a:t>
            </a:r>
            <a:r>
              <a:rPr lang="en-US" sz="2800" dirty="0"/>
              <a:t>Responsible for handing permit application information to communicates with database to store and retrieve, update and delete the permit application records.</a:t>
            </a:r>
          </a:p>
          <a:p>
            <a:pPr marL="514350" indent="-514350" algn="just">
              <a:buFont typeface="+mj-lt"/>
              <a:buAutoNum type="arabicPeriod"/>
            </a:pPr>
            <a:r>
              <a:rPr lang="en-US" sz="2800" b="1" dirty="0"/>
              <a:t>User Models: </a:t>
            </a:r>
            <a:r>
              <a:rPr lang="en-US" sz="2800" dirty="0"/>
              <a:t>Manages user data, user application information and authorities details. This models also handles user authentication and authorization data transfers.</a:t>
            </a:r>
          </a:p>
          <a:p>
            <a:pPr marL="514350" indent="-514350" algn="just">
              <a:buFont typeface="+mj-lt"/>
              <a:buAutoNum type="arabicPeriod"/>
            </a:pPr>
            <a:r>
              <a:rPr lang="en-US" sz="2800" b="1" dirty="0"/>
              <a:t>Payment Models: </a:t>
            </a:r>
            <a:r>
              <a:rPr lang="en-US" sz="2800" dirty="0"/>
              <a:t>Manages Payment related information and  integrates with payment gateway form different providers to like google pay, Paytm for processing online payments.</a:t>
            </a:r>
          </a:p>
          <a:p>
            <a:pPr marL="514350" indent="-514350" algn="just">
              <a:buFont typeface="+mj-lt"/>
              <a:buAutoNum type="arabicPeriod"/>
            </a:pPr>
            <a:r>
              <a:rPr lang="en-US" sz="2800" b="1" dirty="0"/>
              <a:t>Notification Models: </a:t>
            </a:r>
            <a:r>
              <a:rPr lang="en-US" sz="2800" dirty="0"/>
              <a:t>Handles the generation and sending of automated updates and notifications. It also keep track of communication history between the system and users. </a:t>
            </a:r>
            <a:endParaRPr lang="en-US" sz="2800" b="1" dirty="0"/>
          </a:p>
        </p:txBody>
      </p:sp>
      <p:sp>
        <p:nvSpPr>
          <p:cNvPr id="3" name="Title 2">
            <a:extLst>
              <a:ext uri="{FF2B5EF4-FFF2-40B4-BE49-F238E27FC236}">
                <a16:creationId xmlns:a16="http://schemas.microsoft.com/office/drawing/2014/main" id="{23A73803-AC48-012F-D39F-0FD3B2638666}"/>
              </a:ext>
            </a:extLst>
          </p:cNvPr>
          <p:cNvSpPr>
            <a:spLocks noGrp="1"/>
          </p:cNvSpPr>
          <p:nvPr>
            <p:ph type="title"/>
          </p:nvPr>
        </p:nvSpPr>
        <p:spPr/>
        <p:txBody>
          <a:bodyPr/>
          <a:lstStyle/>
          <a:p>
            <a:pPr>
              <a:lnSpc>
                <a:spcPct val="107000"/>
              </a:lnSpc>
              <a:spcAft>
                <a:spcPts val="800"/>
              </a:spcAft>
            </a:pPr>
            <a:r>
              <a:rPr lang="en-US" sz="3200" dirty="0">
                <a:solidFill>
                  <a:schemeClr val="tx1"/>
                </a:solidFill>
                <a:latin typeface="Calibri"/>
                <a:cs typeface="Times New Roman"/>
              </a:rPr>
              <a:t>4. MVC Architecture for </a:t>
            </a:r>
            <a:r>
              <a:rPr lang="en-US" sz="3200" dirty="0" err="1">
                <a:solidFill>
                  <a:schemeClr val="tx1"/>
                </a:solidFill>
                <a:latin typeface="Calibri"/>
                <a:cs typeface="Times New Roman"/>
              </a:rPr>
              <a:t>IPermit</a:t>
            </a:r>
            <a:r>
              <a:rPr lang="en-US" sz="3200" dirty="0">
                <a:solidFill>
                  <a:schemeClr val="tx1"/>
                </a:solidFill>
                <a:latin typeface="Calibri"/>
                <a:cs typeface="Times New Roman"/>
              </a:rPr>
              <a:t> System:</a:t>
            </a:r>
          </a:p>
        </p:txBody>
      </p:sp>
    </p:spTree>
    <p:extLst>
      <p:ext uri="{BB962C8B-B14F-4D97-AF65-F5344CB8AC3E}">
        <p14:creationId xmlns:p14="http://schemas.microsoft.com/office/powerpoint/2010/main" val="28232385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You can achieve security by designing the system protection as a series of layers (Figure 4.5).…"/>
          <p:cNvSpPr txBox="1">
            <a:spLocks noGrp="1"/>
          </p:cNvSpPr>
          <p:nvPr>
            <p:ph type="body" idx="1"/>
          </p:nvPr>
        </p:nvSpPr>
        <p:spPr>
          <a:xfrm>
            <a:off x="378072" y="1658937"/>
            <a:ext cx="11857881" cy="7197230"/>
          </a:xfrm>
          <a:prstGeom prst="rect">
            <a:avLst/>
          </a:prstGeom>
        </p:spPr>
        <p:txBody>
          <a:bodyPr/>
          <a:lstStyle/>
          <a:p>
            <a:pPr rtl="0"/>
            <a:r>
              <a:rPr lang="en-US" dirty="0"/>
              <a:t>To </a:t>
            </a:r>
            <a:r>
              <a:rPr dirty="0"/>
              <a:t>achieve security</a:t>
            </a:r>
            <a:r>
              <a:rPr lang="en-US" dirty="0"/>
              <a:t>,</a:t>
            </a:r>
            <a:r>
              <a:rPr dirty="0"/>
              <a:t> </a:t>
            </a:r>
            <a:r>
              <a:rPr lang="en-US" dirty="0"/>
              <a:t>we can</a:t>
            </a:r>
            <a:r>
              <a:rPr dirty="0"/>
              <a:t> </a:t>
            </a:r>
            <a:r>
              <a:rPr lang="en-US" dirty="0"/>
              <a:t>design </a:t>
            </a:r>
            <a:r>
              <a:rPr dirty="0"/>
              <a:t>the system </a:t>
            </a:r>
            <a:r>
              <a:rPr lang="en-US" dirty="0"/>
              <a:t>with</a:t>
            </a:r>
            <a:r>
              <a:rPr dirty="0"/>
              <a:t> a series of </a:t>
            </a:r>
            <a:r>
              <a:rPr lang="en-US" dirty="0"/>
              <a:t>protection </a:t>
            </a:r>
            <a:r>
              <a:rPr dirty="0"/>
              <a:t>layers </a:t>
            </a:r>
          </a:p>
          <a:p>
            <a:pPr lvl="1">
              <a:spcBef>
                <a:spcPts val="600"/>
              </a:spcBef>
            </a:pPr>
            <a:r>
              <a:rPr dirty="0"/>
              <a:t>An attacker has to penetrate all </a:t>
            </a:r>
            <a:r>
              <a:rPr lang="en-US" dirty="0"/>
              <a:t>these</a:t>
            </a:r>
            <a:r>
              <a:rPr dirty="0"/>
              <a:t> layers </a:t>
            </a:r>
            <a:br>
              <a:rPr lang="en-US" dirty="0"/>
            </a:br>
            <a:r>
              <a:rPr dirty="0"/>
              <a:t>before the system is compromised. </a:t>
            </a:r>
          </a:p>
          <a:p>
            <a:endParaRPr lang="en-US" dirty="0"/>
          </a:p>
          <a:p>
            <a:endParaRPr lang="en-US" dirty="0"/>
          </a:p>
          <a:p>
            <a:r>
              <a:rPr lang="en-US" dirty="0"/>
              <a:t>A layered approach to security</a:t>
            </a:r>
            <a:br>
              <a:rPr lang="en-US" dirty="0"/>
            </a:br>
            <a:r>
              <a:rPr lang="en-US" dirty="0"/>
              <a:t>affects the software usability</a:t>
            </a:r>
          </a:p>
          <a:p>
            <a:pPr lvl="1"/>
            <a:r>
              <a:rPr lang="en-US" dirty="0"/>
              <a:t>Users have to remember information, </a:t>
            </a:r>
            <a:br>
              <a:rPr lang="en-US" dirty="0"/>
            </a:br>
            <a:r>
              <a:rPr lang="en-US" dirty="0"/>
              <a:t>like passwords. </a:t>
            </a:r>
          </a:p>
          <a:p>
            <a:pPr lvl="1"/>
            <a:r>
              <a:rPr lang="en-US" dirty="0"/>
              <a:t>Their interaction with the system is slowed down by the security features. </a:t>
            </a:r>
          </a:p>
          <a:p>
            <a:pPr lvl="1"/>
            <a:r>
              <a:rPr lang="en-US" dirty="0"/>
              <a:t>Many users find this irritating and often look for work-arounds so that they do not have to re-authenticate to access system features or data.</a:t>
            </a:r>
          </a:p>
          <a:p>
            <a:endParaRPr lang="en-US" dirty="0"/>
          </a:p>
          <a:p>
            <a:endParaRPr lang="en-US" dirty="0"/>
          </a:p>
          <a:p>
            <a:endParaRPr lang="en-US" dirty="0"/>
          </a:p>
          <a:p>
            <a:endParaRPr lang="en-US" dirty="0"/>
          </a:p>
        </p:txBody>
      </p:sp>
      <p:sp>
        <p:nvSpPr>
          <p:cNvPr id="123" name="Trade off: Security vs usability"/>
          <p:cNvSpPr txBox="1">
            <a:spLocks noGrp="1"/>
          </p:cNvSpPr>
          <p:nvPr>
            <p:ph type="title"/>
          </p:nvPr>
        </p:nvSpPr>
        <p:spPr>
          <a:prstGeom prst="rect">
            <a:avLst/>
          </a:prstGeom>
        </p:spPr>
        <p:txBody>
          <a:bodyPr/>
          <a:lstStyle/>
          <a:p>
            <a:r>
              <a:t>Trade off: Security vs usability</a:t>
            </a:r>
          </a:p>
        </p:txBody>
      </p:sp>
      <p:sp>
        <p:nvSpPr>
          <p:cNvPr id="1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2" name="Picture 1">
            <a:extLst>
              <a:ext uri="{FF2B5EF4-FFF2-40B4-BE49-F238E27FC236}">
                <a16:creationId xmlns:a16="http://schemas.microsoft.com/office/drawing/2014/main" id="{011181FE-0765-8A56-AD7E-02FD3833CD28}"/>
              </a:ext>
            </a:extLst>
          </p:cNvPr>
          <p:cNvPicPr>
            <a:picLocks noChangeAspect="1"/>
          </p:cNvPicPr>
          <p:nvPr/>
        </p:nvPicPr>
        <p:blipFill rotWithShape="1">
          <a:blip r:embed="rId2">
            <a:extLst>
              <a:ext uri="{28A0092B-C50C-407E-A947-70E740481C1C}">
                <a14:useLocalDpi xmlns:a14="http://schemas.microsoft.com/office/drawing/2010/main" val="0"/>
              </a:ext>
            </a:extLst>
          </a:blip>
          <a:srcRect l="19649" t="20178" r="13997" b="54330"/>
          <a:stretch/>
        </p:blipFill>
        <p:spPr>
          <a:xfrm>
            <a:off x="5714999" y="2482850"/>
            <a:ext cx="7429501" cy="40767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065B7-C260-5757-E7E0-F741906A2A8E}"/>
              </a:ext>
            </a:extLst>
          </p:cNvPr>
          <p:cNvSpPr>
            <a:spLocks noGrp="1"/>
          </p:cNvSpPr>
          <p:nvPr>
            <p:ph type="body" idx="1"/>
          </p:nvPr>
        </p:nvSpPr>
        <p:spPr>
          <a:xfrm>
            <a:off x="447845" y="1613730"/>
            <a:ext cx="11857881" cy="7197230"/>
          </a:xfrm>
        </p:spPr>
        <p:txBody>
          <a:bodyPr/>
          <a:lstStyle/>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Component Isolation: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Permit data management and business logic (Model) are handled independently from user interfaces (View) and application logic (Controller). This separation makes the system modular, easier to understand, and maintain.</a:t>
            </a:r>
          </a:p>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Scalability and Reusability:</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the </a:t>
            </a:r>
            <a:r>
              <a:rPr lang="en-IN" sz="1800" dirty="0" err="1">
                <a:latin typeface="Calibri" panose="020F0502020204030204" pitchFamily="34" charset="0"/>
                <a:ea typeface="Calibri" panose="020F0502020204030204" pitchFamily="34" charset="0"/>
                <a:cs typeface="Times New Roman" panose="02020603050405020304" pitchFamily="18" charset="0"/>
              </a:rPr>
              <a:t>I</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Permit</a:t>
            </a:r>
            <a:r>
              <a:rPr lang="en-IN" sz="1800" dirty="0">
                <a:effectLst/>
                <a:latin typeface="Calibri" panose="020F0502020204030204" pitchFamily="34" charset="0"/>
                <a:ea typeface="Calibri" panose="020F0502020204030204" pitchFamily="34" charset="0"/>
                <a:cs typeface="Times New Roman" panose="02020603050405020304" pitchFamily="18" charset="0"/>
              </a:rPr>
              <a:t> System evolves, developers can scale or modify the Model, View, or Controller without affecting the other components. This makes it easier to adapt to changing permit requirements or user interface enhancements.</a:t>
            </a:r>
          </a:p>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Maintainability and Testability:</a:t>
            </a:r>
            <a:r>
              <a:rPr lang="en-IN" sz="1800" dirty="0">
                <a:effectLst/>
                <a:latin typeface="Calibri" panose="020F0502020204030204" pitchFamily="34" charset="0"/>
                <a:ea typeface="Calibri" panose="020F0502020204030204" pitchFamily="34" charset="0"/>
                <a:cs typeface="Times New Roman" panose="02020603050405020304" pitchFamily="18" charset="0"/>
              </a:rPr>
              <a:t> Maintenance becomes more straightforward since modifications to the permit data logic (Model) or user interface (View) won't impact the entire system. Additionally, testing becomes more efficient as individual components can be tested in isolation.</a:t>
            </a:r>
          </a:p>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User Interface Flexibility: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a:t>
            </a:r>
            <a:r>
              <a:rPr lang="en-IN" sz="1800" dirty="0" err="1">
                <a:latin typeface="Calibri" panose="020F0502020204030204" pitchFamily="34" charset="0"/>
                <a:ea typeface="Calibri" panose="020F0502020204030204" pitchFamily="34" charset="0"/>
                <a:cs typeface="Times New Roman" panose="02020603050405020304" pitchFamily="18" charset="0"/>
              </a:rPr>
              <a:t>I</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Permit</a:t>
            </a:r>
            <a:r>
              <a:rPr lang="en-IN" sz="1800" dirty="0">
                <a:effectLst/>
                <a:latin typeface="Calibri" panose="020F0502020204030204" pitchFamily="34" charset="0"/>
                <a:ea typeface="Calibri" panose="020F0502020204030204" pitchFamily="34" charset="0"/>
                <a:cs typeface="Times New Roman" panose="02020603050405020304" pitchFamily="18" charset="0"/>
              </a:rPr>
              <a:t> System can have various interfaces (web, mobile) presenting permit information in a way that suits each platform. The View component can be adapted or extended without affecting the underlying permit data management (Model) or application logic (Controller).</a:t>
            </a:r>
          </a:p>
          <a:p>
            <a:pPr marL="342900" lvl="0" indent="-342900" algn="just">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Improved Collaboration: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Developers working on permit data logic can collaborate independently of those working on user interfaces or application logic. This division of labour enhances productivity and allows for parallel development.</a:t>
            </a:r>
          </a:p>
          <a:p>
            <a:pPr algn="just"/>
            <a:endParaRPr lang="en-IN" dirty="0"/>
          </a:p>
        </p:txBody>
      </p:sp>
      <p:sp>
        <p:nvSpPr>
          <p:cNvPr id="3" name="Title 2">
            <a:extLst>
              <a:ext uri="{FF2B5EF4-FFF2-40B4-BE49-F238E27FC236}">
                <a16:creationId xmlns:a16="http://schemas.microsoft.com/office/drawing/2014/main" id="{6D2EAFC7-827B-FF7B-056C-FA2C9F4E924F}"/>
              </a:ext>
            </a:extLst>
          </p:cNvPr>
          <p:cNvSpPr>
            <a:spLocks noGrp="1"/>
          </p:cNvSpPr>
          <p:nvPr>
            <p:ph type="title"/>
          </p:nvPr>
        </p:nvSpPr>
        <p:spPr>
          <a:xfrm>
            <a:off x="447003" y="360461"/>
            <a:ext cx="12014200" cy="1098600"/>
          </a:xfrm>
        </p:spPr>
        <p:txBody>
          <a:bodyPr lIns="50800" tIns="50800" rIns="50800" bIns="50800" anchor="t">
            <a:normAutofit/>
          </a:bodyPr>
          <a:lstStyle/>
          <a:p>
            <a:pPr algn="l"/>
            <a:r>
              <a:rPr lang="en-IN" sz="3200" dirty="0">
                <a:latin typeface="Calibri" panose="020F0502020204030204" pitchFamily="34" charset="0"/>
                <a:ea typeface="Calibri" panose="020F0502020204030204" pitchFamily="34" charset="0"/>
                <a:cs typeface="Calibri" panose="020F0502020204030204" pitchFamily="34" charset="0"/>
              </a:rPr>
              <a:t>Justification for MVC in </a:t>
            </a:r>
            <a:r>
              <a:rPr lang="en-IN" sz="3200" dirty="0" err="1">
                <a:latin typeface="Calibri" panose="020F0502020204030204" pitchFamily="34" charset="0"/>
                <a:ea typeface="Calibri" panose="020F0502020204030204" pitchFamily="34" charset="0"/>
                <a:cs typeface="Calibri" panose="020F0502020204030204" pitchFamily="34" charset="0"/>
              </a:rPr>
              <a:t>Ipermit</a:t>
            </a:r>
            <a:r>
              <a:rPr lang="en-IN" sz="3200" dirty="0">
                <a:latin typeface="Calibri" panose="020F0502020204030204" pitchFamily="34" charset="0"/>
                <a:ea typeface="Calibri" panose="020F0502020204030204" pitchFamily="34" charset="0"/>
                <a:cs typeface="Calibri" panose="020F0502020204030204" pitchFamily="34" charset="0"/>
              </a:rPr>
              <a:t>: </a:t>
            </a:r>
            <a:endParaRPr lang="en-US"/>
          </a:p>
        </p:txBody>
      </p:sp>
    </p:spTree>
    <p:extLst>
      <p:ext uri="{BB962C8B-B14F-4D97-AF65-F5344CB8AC3E}">
        <p14:creationId xmlns:p14="http://schemas.microsoft.com/office/powerpoint/2010/main" val="39563484"/>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959A41-848B-A6B4-969E-DEF0386A0942}"/>
              </a:ext>
            </a:extLst>
          </p:cNvPr>
          <p:cNvSpPr>
            <a:spLocks noGrp="1"/>
          </p:cNvSpPr>
          <p:nvPr>
            <p:ph type="body" idx="1"/>
          </p:nvPr>
        </p:nvSpPr>
        <p:spPr/>
        <p:txBody>
          <a:bodyPr lIns="50800" tIns="50800" rIns="50800" bIns="50800" anchor="t">
            <a:normAutofit/>
          </a:bodyPr>
          <a:lstStyle/>
          <a:p>
            <a:pPr marL="192405" indent="-192405" algn="just"/>
            <a:r>
              <a:rPr lang="en-IN" sz="2000" dirty="0">
                <a:effectLst/>
                <a:latin typeface="Calibri"/>
                <a:ea typeface="Calibri" panose="020F0502020204030204" pitchFamily="34" charset="0"/>
                <a:cs typeface="Times New Roman"/>
              </a:rPr>
              <a:t>A Ticketing System is a digital platform designed to efficiently manage and streamline the process of handling service requests, support issues, or inquiries. It serves as a centralized hub where users can submit, track, and resolve various types of tickets or requests. The system is commonly used in customer support, IT help desks, and environments to ensure a structured and organized approach to handling user queries.</a:t>
            </a:r>
            <a:endParaRPr lang="en-US" dirty="0">
              <a:latin typeface="Calibri"/>
              <a:cs typeface="Times New Roman"/>
            </a:endParaRPr>
          </a:p>
          <a:p>
            <a:pPr algn="just">
              <a:buFont typeface="Wingdings" panose="05000000000000000000" pitchFamily="2" charset="2"/>
              <a:buChar char="v"/>
            </a:pPr>
            <a:r>
              <a:rPr lang="en-IN" sz="2400" b="1" u="sng" dirty="0">
                <a:latin typeface="Calibri" panose="020F0502020204030204" pitchFamily="34" charset="0"/>
                <a:ea typeface="Calibri" panose="020F0502020204030204" pitchFamily="34" charset="0"/>
                <a:cs typeface="Times New Roman" panose="02020603050405020304" pitchFamily="18" charset="0"/>
              </a:rPr>
              <a:t> Service Oriented Architecture Explanation:</a:t>
            </a:r>
            <a:endParaRPr lang="en-IN" sz="2400" b="1" u="sng"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Services (Functional Components): </a:t>
            </a:r>
            <a:r>
              <a:rPr lang="en-IN" sz="2000" dirty="0">
                <a:effectLst/>
                <a:latin typeface="Calibri" panose="020F0502020204030204" pitchFamily="34" charset="0"/>
                <a:ea typeface="Calibri" panose="020F0502020204030204" pitchFamily="34" charset="0"/>
                <a:cs typeface="Times New Roman" panose="02020603050405020304" pitchFamily="18" charset="0"/>
              </a:rPr>
              <a:t>The Ticketing System is broken down into independent services, each responsible for a specific function. For example, one service might handle ticket creation, another manages status updates, and so on. This modular approach allows for flexibility and scalability.</a:t>
            </a:r>
          </a:p>
          <a:p>
            <a:pPr algn="just">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Service Registry (Directory of Services): </a:t>
            </a:r>
            <a:r>
              <a:rPr lang="en-IN" sz="2000" dirty="0">
                <a:effectLst/>
                <a:latin typeface="Calibri" panose="020F0502020204030204" pitchFamily="34" charset="0"/>
                <a:ea typeface="Calibri" panose="020F0502020204030204" pitchFamily="34" charset="0"/>
                <a:cs typeface="Times New Roman" panose="02020603050405020304" pitchFamily="18" charset="0"/>
              </a:rPr>
              <a:t>The Service Registry acts as a centralized directory that keeps track of all available services within the system. It helps components discover and communicate with each other efficiently. A master list that tells the system which services are available and what tasks they can perform.</a:t>
            </a:r>
          </a:p>
          <a:p>
            <a:pPr algn="just">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 Service Consumer (User Interface): </a:t>
            </a:r>
            <a:r>
              <a:rPr lang="en-IN" sz="2000" dirty="0">
                <a:effectLst/>
                <a:latin typeface="Calibri" panose="020F0502020204030204" pitchFamily="34" charset="0"/>
                <a:ea typeface="Calibri" panose="020F0502020204030204" pitchFamily="34" charset="0"/>
                <a:cs typeface="Times New Roman" panose="02020603050405020304" pitchFamily="18" charset="0"/>
              </a:rPr>
              <a:t>Users interact with the Ticketing System through a user-friendly app or website. This component, known as the Service Consumer, connects with the relevant services to create tickets, check status, and manage support requests.</a:t>
            </a:r>
          </a:p>
          <a:p>
            <a:pPr algn="just"/>
            <a:endParaRPr lang="en-IN" sz="2000" dirty="0"/>
          </a:p>
        </p:txBody>
      </p:sp>
      <p:sp>
        <p:nvSpPr>
          <p:cNvPr id="3" name="Title 2">
            <a:extLst>
              <a:ext uri="{FF2B5EF4-FFF2-40B4-BE49-F238E27FC236}">
                <a16:creationId xmlns:a16="http://schemas.microsoft.com/office/drawing/2014/main" id="{64F0893C-6C03-D65D-C841-69BC4ED70E3E}"/>
              </a:ext>
            </a:extLst>
          </p:cNvPr>
          <p:cNvSpPr>
            <a:spLocks noGrp="1"/>
          </p:cNvSpPr>
          <p:nvPr>
            <p:ph type="title"/>
          </p:nvPr>
        </p:nvSpPr>
        <p:spPr/>
        <p:txBody>
          <a:bodyPr lIns="50800" tIns="50800" rIns="50800" bIns="50800" anchor="t">
            <a:normAutofit/>
          </a:bodyPr>
          <a:lstStyle/>
          <a:p>
            <a:pPr algn="l"/>
            <a:r>
              <a:rPr lang="en-IN" dirty="0"/>
              <a:t>5. Ticketing System</a:t>
            </a:r>
            <a:endParaRPr lang="en-US" dirty="0"/>
          </a:p>
        </p:txBody>
      </p:sp>
    </p:spTree>
    <p:extLst>
      <p:ext uri="{BB962C8B-B14F-4D97-AF65-F5344CB8AC3E}">
        <p14:creationId xmlns:p14="http://schemas.microsoft.com/office/powerpoint/2010/main" val="3230538259"/>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F0893C-6C03-D65D-C841-69BC4ED70E3E}"/>
              </a:ext>
            </a:extLst>
          </p:cNvPr>
          <p:cNvSpPr>
            <a:spLocks noGrp="1"/>
          </p:cNvSpPr>
          <p:nvPr>
            <p:ph type="title"/>
          </p:nvPr>
        </p:nvSpPr>
        <p:spPr/>
        <p:txBody>
          <a:bodyPr lIns="50800" tIns="50800" rIns="50800" bIns="50800" anchor="t">
            <a:normAutofit/>
          </a:bodyPr>
          <a:lstStyle/>
          <a:p>
            <a:pPr algn="l"/>
            <a:r>
              <a:rPr lang="en-IN" sz="3600" dirty="0"/>
              <a:t>5. SOA Architecture for Ticketing System:</a:t>
            </a:r>
            <a:endParaRPr lang="en-US" sz="3600" dirty="0"/>
          </a:p>
        </p:txBody>
      </p:sp>
      <p:sp>
        <p:nvSpPr>
          <p:cNvPr id="4" name="Rectangle: Rounded Corners 3">
            <a:extLst>
              <a:ext uri="{FF2B5EF4-FFF2-40B4-BE49-F238E27FC236}">
                <a16:creationId xmlns:a16="http://schemas.microsoft.com/office/drawing/2014/main" id="{9D13434D-85FA-B348-43CD-D4F904456F01}"/>
              </a:ext>
            </a:extLst>
          </p:cNvPr>
          <p:cNvSpPr/>
          <p:nvPr/>
        </p:nvSpPr>
        <p:spPr>
          <a:xfrm>
            <a:off x="314960" y="1200200"/>
            <a:ext cx="12532360" cy="2929840"/>
          </a:xfrm>
          <a:prstGeom prst="roundRect">
            <a:avLst>
              <a:gd name="adj" fmla="val 9094"/>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5" name="Rectangle: Rounded Corners 4">
            <a:extLst>
              <a:ext uri="{FF2B5EF4-FFF2-40B4-BE49-F238E27FC236}">
                <a16:creationId xmlns:a16="http://schemas.microsoft.com/office/drawing/2014/main" id="{30EA50C0-D52D-62E8-6D69-479DCB036D2D}"/>
              </a:ext>
            </a:extLst>
          </p:cNvPr>
          <p:cNvSpPr/>
          <p:nvPr/>
        </p:nvSpPr>
        <p:spPr>
          <a:xfrm>
            <a:off x="692150" y="1765404"/>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Create New Ticket</a:t>
            </a:r>
          </a:p>
        </p:txBody>
      </p:sp>
      <p:sp>
        <p:nvSpPr>
          <p:cNvPr id="6" name="Rectangle: Rounded Corners 5">
            <a:extLst>
              <a:ext uri="{FF2B5EF4-FFF2-40B4-BE49-F238E27FC236}">
                <a16:creationId xmlns:a16="http://schemas.microsoft.com/office/drawing/2014/main" id="{C3FCA497-A999-82FA-84EB-C21C5B0B8E47}"/>
              </a:ext>
            </a:extLst>
          </p:cNvPr>
          <p:cNvSpPr/>
          <p:nvPr/>
        </p:nvSpPr>
        <p:spPr>
          <a:xfrm>
            <a:off x="10739120" y="2834641"/>
            <a:ext cx="195072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Agent Dashboard</a:t>
            </a: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7" name="Rectangle: Rounded Corners 6">
            <a:extLst>
              <a:ext uri="{FF2B5EF4-FFF2-40B4-BE49-F238E27FC236}">
                <a16:creationId xmlns:a16="http://schemas.microsoft.com/office/drawing/2014/main" id="{A1D50C18-6202-2813-DA8B-703E545FCFD9}"/>
              </a:ext>
            </a:extLst>
          </p:cNvPr>
          <p:cNvSpPr/>
          <p:nvPr/>
        </p:nvSpPr>
        <p:spPr>
          <a:xfrm>
            <a:off x="8747760" y="2818182"/>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Offline Access</a:t>
            </a: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Rectangle: Rounded Corners 7">
            <a:extLst>
              <a:ext uri="{FF2B5EF4-FFF2-40B4-BE49-F238E27FC236}">
                <a16:creationId xmlns:a16="http://schemas.microsoft.com/office/drawing/2014/main" id="{55E76400-A4E2-1BAA-B779-FDE06FC3F294}"/>
              </a:ext>
            </a:extLst>
          </p:cNvPr>
          <p:cNvSpPr/>
          <p:nvPr/>
        </p:nvSpPr>
        <p:spPr>
          <a:xfrm>
            <a:off x="8747760" y="1765405"/>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Manager Console</a:t>
            </a: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9" name="Rectangle: Rounded Corners 8">
            <a:extLst>
              <a:ext uri="{FF2B5EF4-FFF2-40B4-BE49-F238E27FC236}">
                <a16:creationId xmlns:a16="http://schemas.microsoft.com/office/drawing/2014/main" id="{D895B59F-AC57-7847-0339-6F0A47AA6264}"/>
              </a:ext>
            </a:extLst>
          </p:cNvPr>
          <p:cNvSpPr/>
          <p:nvPr/>
        </p:nvSpPr>
        <p:spPr>
          <a:xfrm>
            <a:off x="10739120" y="1762970"/>
            <a:ext cx="195072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Alerts and Notifications</a:t>
            </a:r>
          </a:p>
        </p:txBody>
      </p:sp>
      <p:sp>
        <p:nvSpPr>
          <p:cNvPr id="18" name="Rectangle: Rounded Corners 17">
            <a:extLst>
              <a:ext uri="{FF2B5EF4-FFF2-40B4-BE49-F238E27FC236}">
                <a16:creationId xmlns:a16="http://schemas.microsoft.com/office/drawing/2014/main" id="{F2D26A64-68E6-1D9B-E407-BC55CF3BE7DB}"/>
              </a:ext>
            </a:extLst>
          </p:cNvPr>
          <p:cNvSpPr/>
          <p:nvPr/>
        </p:nvSpPr>
        <p:spPr>
          <a:xfrm>
            <a:off x="6764020" y="1861659"/>
            <a:ext cx="1676400" cy="794544"/>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Assign To Live Support</a:t>
            </a:r>
          </a:p>
        </p:txBody>
      </p:sp>
      <p:sp>
        <p:nvSpPr>
          <p:cNvPr id="19" name="Rectangle: Rounded Corners 18">
            <a:extLst>
              <a:ext uri="{FF2B5EF4-FFF2-40B4-BE49-F238E27FC236}">
                <a16:creationId xmlns:a16="http://schemas.microsoft.com/office/drawing/2014/main" id="{BC13AB4D-6E48-05D4-FD13-2CA3C543EF11}"/>
              </a:ext>
            </a:extLst>
          </p:cNvPr>
          <p:cNvSpPr/>
          <p:nvPr/>
        </p:nvSpPr>
        <p:spPr>
          <a:xfrm>
            <a:off x="692150" y="2810771"/>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Knowledge Base</a:t>
            </a:r>
          </a:p>
        </p:txBody>
      </p:sp>
      <p:sp>
        <p:nvSpPr>
          <p:cNvPr id="20" name="Rectangle: Rounded Corners 19">
            <a:extLst>
              <a:ext uri="{FF2B5EF4-FFF2-40B4-BE49-F238E27FC236}">
                <a16:creationId xmlns:a16="http://schemas.microsoft.com/office/drawing/2014/main" id="{020AB1A5-2A29-EFFB-1AAA-19926EB44EBB}"/>
              </a:ext>
            </a:extLst>
          </p:cNvPr>
          <p:cNvSpPr/>
          <p:nvPr/>
        </p:nvSpPr>
        <p:spPr>
          <a:xfrm>
            <a:off x="2682875" y="1778314"/>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Check Status</a:t>
            </a:r>
          </a:p>
        </p:txBody>
      </p:sp>
      <p:sp>
        <p:nvSpPr>
          <p:cNvPr id="21" name="Rectangle: Rounded Corners 20">
            <a:extLst>
              <a:ext uri="{FF2B5EF4-FFF2-40B4-BE49-F238E27FC236}">
                <a16:creationId xmlns:a16="http://schemas.microsoft.com/office/drawing/2014/main" id="{1679C01D-65F4-0CDA-92CF-5CDE0CB96A96}"/>
              </a:ext>
            </a:extLst>
          </p:cNvPr>
          <p:cNvSpPr/>
          <p:nvPr/>
        </p:nvSpPr>
        <p:spPr>
          <a:xfrm>
            <a:off x="2682875" y="2801934"/>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Feed Back Options</a:t>
            </a: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2" name="Rectangle: Rounded Corners 21">
            <a:extLst>
              <a:ext uri="{FF2B5EF4-FFF2-40B4-BE49-F238E27FC236}">
                <a16:creationId xmlns:a16="http://schemas.microsoft.com/office/drawing/2014/main" id="{BC195CAD-C30D-B87B-C59E-CA27527648A3}"/>
              </a:ext>
            </a:extLst>
          </p:cNvPr>
          <p:cNvSpPr/>
          <p:nvPr/>
        </p:nvSpPr>
        <p:spPr>
          <a:xfrm>
            <a:off x="6764020" y="2765940"/>
            <a:ext cx="1676400" cy="103290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Analyse Support Metrics</a:t>
            </a:r>
          </a:p>
        </p:txBody>
      </p:sp>
      <p:sp>
        <p:nvSpPr>
          <p:cNvPr id="23" name="Rectangle: Rounded Corners 22">
            <a:extLst>
              <a:ext uri="{FF2B5EF4-FFF2-40B4-BE49-F238E27FC236}">
                <a16:creationId xmlns:a16="http://schemas.microsoft.com/office/drawing/2014/main" id="{34253F5C-1071-2673-A8CE-F770C02FD281}"/>
              </a:ext>
            </a:extLst>
          </p:cNvPr>
          <p:cNvSpPr/>
          <p:nvPr/>
        </p:nvSpPr>
        <p:spPr>
          <a:xfrm>
            <a:off x="4853940" y="1880470"/>
            <a:ext cx="1775460" cy="726440"/>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Create Support Request</a:t>
            </a:r>
          </a:p>
        </p:txBody>
      </p:sp>
      <p:sp>
        <p:nvSpPr>
          <p:cNvPr id="24" name="Rectangle: Rounded Corners 23">
            <a:extLst>
              <a:ext uri="{FF2B5EF4-FFF2-40B4-BE49-F238E27FC236}">
                <a16:creationId xmlns:a16="http://schemas.microsoft.com/office/drawing/2014/main" id="{2269927E-38FA-C4D0-AA2E-789B3B54D13C}"/>
              </a:ext>
            </a:extLst>
          </p:cNvPr>
          <p:cNvSpPr/>
          <p:nvPr/>
        </p:nvSpPr>
        <p:spPr>
          <a:xfrm>
            <a:off x="4815840" y="2801777"/>
            <a:ext cx="1813560" cy="930751"/>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Monitor Support</a:t>
            </a:r>
          </a:p>
        </p:txBody>
      </p:sp>
      <p:sp>
        <p:nvSpPr>
          <p:cNvPr id="25" name="Rectangle: Rounded Corners 24">
            <a:extLst>
              <a:ext uri="{FF2B5EF4-FFF2-40B4-BE49-F238E27FC236}">
                <a16:creationId xmlns:a16="http://schemas.microsoft.com/office/drawing/2014/main" id="{A810490F-70EF-4A68-D67B-160038E526A7}"/>
              </a:ext>
            </a:extLst>
          </p:cNvPr>
          <p:cNvSpPr/>
          <p:nvPr/>
        </p:nvSpPr>
        <p:spPr>
          <a:xfrm>
            <a:off x="495300" y="1322120"/>
            <a:ext cx="4122420" cy="2594560"/>
          </a:xfrm>
          <a:prstGeom prst="roundRect">
            <a:avLst/>
          </a:prstGeom>
          <a:noFill/>
          <a:ln w="28575" cap="flat">
            <a:solidFill>
              <a:schemeClr val="bg1">
                <a:lumMod val="50000"/>
              </a:schemeClr>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6" name="Rectangle: Rounded Corners 25">
            <a:extLst>
              <a:ext uri="{FF2B5EF4-FFF2-40B4-BE49-F238E27FC236}">
                <a16:creationId xmlns:a16="http://schemas.microsoft.com/office/drawing/2014/main" id="{F711E8BF-E76A-8DE1-CEA8-EDE7033993C0}"/>
              </a:ext>
            </a:extLst>
          </p:cNvPr>
          <p:cNvSpPr/>
          <p:nvPr/>
        </p:nvSpPr>
        <p:spPr>
          <a:xfrm>
            <a:off x="4709159" y="1322120"/>
            <a:ext cx="3917316" cy="2594560"/>
          </a:xfrm>
          <a:prstGeom prst="roundRect">
            <a:avLst/>
          </a:prstGeom>
          <a:noFill/>
          <a:ln w="28575" cap="flat">
            <a:solidFill>
              <a:schemeClr val="bg1">
                <a:lumMod val="50000"/>
              </a:schemeClr>
            </a:solidFill>
            <a:prstDash val="dash"/>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7" name="TextBox 26">
            <a:extLst>
              <a:ext uri="{FF2B5EF4-FFF2-40B4-BE49-F238E27FC236}">
                <a16:creationId xmlns:a16="http://schemas.microsoft.com/office/drawing/2014/main" id="{5892DF65-AD2B-A34B-3A22-AD3882022DCA}"/>
              </a:ext>
            </a:extLst>
          </p:cNvPr>
          <p:cNvSpPr txBox="1"/>
          <p:nvPr/>
        </p:nvSpPr>
        <p:spPr>
          <a:xfrm>
            <a:off x="1988820" y="1317492"/>
            <a:ext cx="230695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chemeClr val="tx1">
                    <a:lumMod val="75000"/>
                  </a:schemeClr>
                </a:solidFill>
              </a:rPr>
              <a:t>Customer Portal</a:t>
            </a:r>
            <a:endParaRPr kumimoji="0" lang="en-IN" sz="2400" b="0" i="0" u="none" strike="noStrike" cap="none" spc="0" normalizeH="0" baseline="0" dirty="0">
              <a:ln>
                <a:noFill/>
              </a:ln>
              <a:solidFill>
                <a:schemeClr val="tx1">
                  <a:lumMod val="75000"/>
                </a:schemeClr>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F3B37296-96B1-916B-4CB6-BA1B096D9CBF}"/>
              </a:ext>
            </a:extLst>
          </p:cNvPr>
          <p:cNvSpPr txBox="1"/>
          <p:nvPr/>
        </p:nvSpPr>
        <p:spPr>
          <a:xfrm>
            <a:off x="5911216" y="1332732"/>
            <a:ext cx="249936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chemeClr val="tx1">
                    <a:lumMod val="75000"/>
                  </a:schemeClr>
                </a:solidFill>
              </a:rPr>
              <a:t>Support Request</a:t>
            </a:r>
            <a:endParaRPr kumimoji="0" lang="en-IN" sz="2400" b="0" i="0" u="none" strike="noStrike" cap="none" spc="0" normalizeH="0" baseline="0" dirty="0">
              <a:ln>
                <a:noFill/>
              </a:ln>
              <a:solidFill>
                <a:schemeClr val="tx1">
                  <a:lumMod val="75000"/>
                </a:schemeClr>
              </a:solidFill>
              <a:effectLst/>
              <a:uFillTx/>
              <a:latin typeface="+mj-lt"/>
              <a:ea typeface="+mj-ea"/>
              <a:cs typeface="+mj-cs"/>
              <a:sym typeface="Helvetica"/>
            </a:endParaRPr>
          </a:p>
        </p:txBody>
      </p:sp>
      <p:grpSp>
        <p:nvGrpSpPr>
          <p:cNvPr id="70" name="Group 69">
            <a:extLst>
              <a:ext uri="{FF2B5EF4-FFF2-40B4-BE49-F238E27FC236}">
                <a16:creationId xmlns:a16="http://schemas.microsoft.com/office/drawing/2014/main" id="{14C528B9-34E8-B1C4-7AB8-CC6A050022F6}"/>
              </a:ext>
            </a:extLst>
          </p:cNvPr>
          <p:cNvGrpSpPr/>
          <p:nvPr/>
        </p:nvGrpSpPr>
        <p:grpSpPr>
          <a:xfrm>
            <a:off x="41419" y="5362958"/>
            <a:ext cx="6283182" cy="3877655"/>
            <a:chOff x="-66039" y="5394596"/>
            <a:chExt cx="6283182" cy="3877655"/>
          </a:xfrm>
        </p:grpSpPr>
        <p:sp>
          <p:nvSpPr>
            <p:cNvPr id="38" name="Rectangle: Rounded Corners 37">
              <a:extLst>
                <a:ext uri="{FF2B5EF4-FFF2-40B4-BE49-F238E27FC236}">
                  <a16:creationId xmlns:a16="http://schemas.microsoft.com/office/drawing/2014/main" id="{D29EF49D-3704-58B3-0E29-CAB254FA8C19}"/>
                </a:ext>
              </a:extLst>
            </p:cNvPr>
            <p:cNvSpPr/>
            <p:nvPr/>
          </p:nvSpPr>
          <p:spPr>
            <a:xfrm>
              <a:off x="152400" y="8713610"/>
              <a:ext cx="6064743" cy="558641"/>
            </a:xfrm>
            <a:prstGeom prst="roundRect">
              <a:avLst>
                <a:gd name="adj" fmla="val 27762"/>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dirty="0">
                  <a:solidFill>
                    <a:schemeClr val="bg2"/>
                  </a:solidFill>
                  <a:effectLst>
                    <a:outerShdw blurRad="25400" dist="23998" dir="2700000" rotWithShape="0">
                      <a:srgbClr val="000000">
                        <a:alpha val="31034"/>
                      </a:srgbClr>
                    </a:outerShdw>
                  </a:effectLst>
                  <a:latin typeface="+mn-lt"/>
                  <a:ea typeface="+mn-ea"/>
                  <a:cs typeface="+mn-cs"/>
                  <a:sym typeface="Helvetica Light"/>
                </a:rPr>
                <a:t> Ticket Database</a:t>
              </a:r>
              <a:endParaRPr kumimoji="0" lang="en-IN" sz="24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endParaRPr>
            </a:p>
          </p:txBody>
        </p:sp>
        <p:grpSp>
          <p:nvGrpSpPr>
            <p:cNvPr id="44" name="Group 43">
              <a:extLst>
                <a:ext uri="{FF2B5EF4-FFF2-40B4-BE49-F238E27FC236}">
                  <a16:creationId xmlns:a16="http://schemas.microsoft.com/office/drawing/2014/main" id="{CBDA6776-2EB6-A5AC-FF5D-B4DF7B5DF9EC}"/>
                </a:ext>
              </a:extLst>
            </p:cNvPr>
            <p:cNvGrpSpPr/>
            <p:nvPr/>
          </p:nvGrpSpPr>
          <p:grpSpPr>
            <a:xfrm>
              <a:off x="-66039" y="5394596"/>
              <a:ext cx="3373120" cy="3078844"/>
              <a:chOff x="756920" y="5425076"/>
              <a:chExt cx="3891279" cy="3078844"/>
            </a:xfrm>
          </p:grpSpPr>
          <p:grpSp>
            <p:nvGrpSpPr>
              <p:cNvPr id="37" name="Group 36">
                <a:extLst>
                  <a:ext uri="{FF2B5EF4-FFF2-40B4-BE49-F238E27FC236}">
                    <a16:creationId xmlns:a16="http://schemas.microsoft.com/office/drawing/2014/main" id="{C07D75AD-FEE4-2671-7F99-8259AA26AD7B}"/>
                  </a:ext>
                </a:extLst>
              </p:cNvPr>
              <p:cNvGrpSpPr/>
              <p:nvPr/>
            </p:nvGrpSpPr>
            <p:grpSpPr>
              <a:xfrm>
                <a:off x="975360" y="5425076"/>
                <a:ext cx="3345180" cy="3078844"/>
                <a:chOff x="975360" y="4541519"/>
                <a:chExt cx="3345180" cy="3916679"/>
              </a:xfrm>
            </p:grpSpPr>
            <p:sp>
              <p:nvSpPr>
                <p:cNvPr id="10" name="Rectangle: Rounded Corners 9">
                  <a:extLst>
                    <a:ext uri="{FF2B5EF4-FFF2-40B4-BE49-F238E27FC236}">
                      <a16:creationId xmlns:a16="http://schemas.microsoft.com/office/drawing/2014/main" id="{558D7436-E2C8-0942-8AA0-7E6E12AFCB97}"/>
                    </a:ext>
                  </a:extLst>
                </p:cNvPr>
                <p:cNvSpPr/>
                <p:nvPr/>
              </p:nvSpPr>
              <p:spPr>
                <a:xfrm>
                  <a:off x="975360" y="4541519"/>
                  <a:ext cx="3345180" cy="3916679"/>
                </a:xfrm>
                <a:prstGeom prst="roundRect">
                  <a:avLst>
                    <a:gd name="adj" fmla="val 7436"/>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2" name="Rectangle: Rounded Corners 31">
                  <a:extLst>
                    <a:ext uri="{FF2B5EF4-FFF2-40B4-BE49-F238E27FC236}">
                      <a16:creationId xmlns:a16="http://schemas.microsoft.com/office/drawing/2014/main" id="{856F1E2D-EB4E-04C2-BB6D-495691AC085D}"/>
                    </a:ext>
                  </a:extLst>
                </p:cNvPr>
                <p:cNvSpPr/>
                <p:nvPr/>
              </p:nvSpPr>
              <p:spPr>
                <a:xfrm>
                  <a:off x="1168400" y="5127827"/>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Ticket Creation</a:t>
                  </a:r>
                </a:p>
              </p:txBody>
            </p:sp>
            <p:sp>
              <p:nvSpPr>
                <p:cNvPr id="33" name="Rectangle: Rounded Corners 32">
                  <a:extLst>
                    <a:ext uri="{FF2B5EF4-FFF2-40B4-BE49-F238E27FC236}">
                      <a16:creationId xmlns:a16="http://schemas.microsoft.com/office/drawing/2014/main" id="{8C19F309-A601-BE3C-43F8-3BCF780F3DD6}"/>
                    </a:ext>
                  </a:extLst>
                </p:cNvPr>
                <p:cNvSpPr/>
                <p:nvPr/>
              </p:nvSpPr>
              <p:spPr>
                <a:xfrm>
                  <a:off x="1166812" y="6019122"/>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Ticket Validation</a:t>
                  </a:r>
                </a:p>
              </p:txBody>
            </p:sp>
            <p:sp>
              <p:nvSpPr>
                <p:cNvPr id="34" name="Rectangle: Rounded Corners 33">
                  <a:extLst>
                    <a:ext uri="{FF2B5EF4-FFF2-40B4-BE49-F238E27FC236}">
                      <a16:creationId xmlns:a16="http://schemas.microsoft.com/office/drawing/2014/main" id="{603DA054-C2CF-0304-8EA8-6D0FFA403E13}"/>
                    </a:ext>
                  </a:extLst>
                </p:cNvPr>
                <p:cNvSpPr/>
                <p:nvPr/>
              </p:nvSpPr>
              <p:spPr>
                <a:xfrm>
                  <a:off x="1166812" y="6914960"/>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000" dirty="0">
                      <a:solidFill>
                        <a:srgbClr val="FFFFFF"/>
                      </a:solidFill>
                      <a:effectLst>
                        <a:outerShdw blurRad="25400" dist="23998" dir="2700000" rotWithShape="0">
                          <a:srgbClr val="000000">
                            <a:alpha val="31034"/>
                          </a:srgbClr>
                        </a:outerShdw>
                      </a:effectLst>
                      <a:latin typeface="+mn-lt"/>
                      <a:ea typeface="+mn-ea"/>
                      <a:cs typeface="+mn-cs"/>
                      <a:sym typeface="Helvetica Light"/>
                    </a:rPr>
                    <a:t>C</a:t>
                  </a: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hatbot (AI)</a:t>
                  </a:r>
                </a:p>
              </p:txBody>
            </p:sp>
            <p:sp>
              <p:nvSpPr>
                <p:cNvPr id="35" name="Rectangle: Rounded Corners 34">
                  <a:extLst>
                    <a:ext uri="{FF2B5EF4-FFF2-40B4-BE49-F238E27FC236}">
                      <a16:creationId xmlns:a16="http://schemas.microsoft.com/office/drawing/2014/main" id="{8DE51F5C-AD1F-6DAD-B2EF-365736DC0D63}"/>
                    </a:ext>
                  </a:extLst>
                </p:cNvPr>
                <p:cNvSpPr/>
                <p:nvPr/>
              </p:nvSpPr>
              <p:spPr>
                <a:xfrm>
                  <a:off x="1166812" y="7734380"/>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Live chat with Agent</a:t>
                  </a:r>
                </a:p>
              </p:txBody>
            </p:sp>
          </p:grpSp>
          <p:sp>
            <p:nvSpPr>
              <p:cNvPr id="42" name="TextBox 41">
                <a:extLst>
                  <a:ext uri="{FF2B5EF4-FFF2-40B4-BE49-F238E27FC236}">
                    <a16:creationId xmlns:a16="http://schemas.microsoft.com/office/drawing/2014/main" id="{0F9728FF-739B-2665-F6E9-FD14E3A07B18}"/>
                  </a:ext>
                </a:extLst>
              </p:cNvPr>
              <p:cNvSpPr txBox="1"/>
              <p:nvPr/>
            </p:nvSpPr>
            <p:spPr>
              <a:xfrm>
                <a:off x="756920" y="5437348"/>
                <a:ext cx="389127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800" dirty="0">
                    <a:solidFill>
                      <a:schemeClr val="tx2">
                        <a:lumMod val="10000"/>
                      </a:schemeClr>
                    </a:solidFill>
                  </a:rPr>
                  <a:t>Ticket Service</a:t>
                </a:r>
                <a:endParaRPr kumimoji="0" lang="en-IN" sz="1800" b="0" i="0" u="none" strike="noStrike" cap="none" spc="0" normalizeH="0" baseline="0" dirty="0">
                  <a:ln>
                    <a:noFill/>
                  </a:ln>
                  <a:solidFill>
                    <a:schemeClr val="tx2">
                      <a:lumMod val="10000"/>
                    </a:schemeClr>
                  </a:solidFill>
                  <a:effectLst/>
                  <a:uFillTx/>
                  <a:latin typeface="+mj-lt"/>
                  <a:ea typeface="+mj-ea"/>
                  <a:cs typeface="+mj-cs"/>
                  <a:sym typeface="Helvetica"/>
                </a:endParaRPr>
              </a:p>
            </p:txBody>
          </p:sp>
        </p:grpSp>
      </p:grpSp>
      <p:grpSp>
        <p:nvGrpSpPr>
          <p:cNvPr id="73" name="Group 72">
            <a:extLst>
              <a:ext uri="{FF2B5EF4-FFF2-40B4-BE49-F238E27FC236}">
                <a16:creationId xmlns:a16="http://schemas.microsoft.com/office/drawing/2014/main" id="{5384AC2C-334F-C17F-DD1F-04825C991032}"/>
              </a:ext>
            </a:extLst>
          </p:cNvPr>
          <p:cNvGrpSpPr/>
          <p:nvPr/>
        </p:nvGrpSpPr>
        <p:grpSpPr>
          <a:xfrm>
            <a:off x="3190240" y="5377583"/>
            <a:ext cx="3373120" cy="3078844"/>
            <a:chOff x="704177" y="5425076"/>
            <a:chExt cx="3891279" cy="3078844"/>
          </a:xfrm>
        </p:grpSpPr>
        <p:grpSp>
          <p:nvGrpSpPr>
            <p:cNvPr id="74" name="Group 73">
              <a:extLst>
                <a:ext uri="{FF2B5EF4-FFF2-40B4-BE49-F238E27FC236}">
                  <a16:creationId xmlns:a16="http://schemas.microsoft.com/office/drawing/2014/main" id="{B706A6B1-FED7-6B1E-280D-5B59454C5615}"/>
                </a:ext>
              </a:extLst>
            </p:cNvPr>
            <p:cNvGrpSpPr/>
            <p:nvPr/>
          </p:nvGrpSpPr>
          <p:grpSpPr>
            <a:xfrm>
              <a:off x="975360" y="5425076"/>
              <a:ext cx="3345180" cy="3078844"/>
              <a:chOff x="975360" y="4541519"/>
              <a:chExt cx="3345180" cy="3916679"/>
            </a:xfrm>
          </p:grpSpPr>
          <p:sp>
            <p:nvSpPr>
              <p:cNvPr id="76" name="Rectangle: Rounded Corners 75">
                <a:extLst>
                  <a:ext uri="{FF2B5EF4-FFF2-40B4-BE49-F238E27FC236}">
                    <a16:creationId xmlns:a16="http://schemas.microsoft.com/office/drawing/2014/main" id="{CC8AFCAC-3DD3-A817-E19C-3994C3728BF6}"/>
                  </a:ext>
                </a:extLst>
              </p:cNvPr>
              <p:cNvSpPr/>
              <p:nvPr/>
            </p:nvSpPr>
            <p:spPr>
              <a:xfrm>
                <a:off x="975360" y="4541519"/>
                <a:ext cx="3345180" cy="3916679"/>
              </a:xfrm>
              <a:prstGeom prst="roundRect">
                <a:avLst>
                  <a:gd name="adj" fmla="val 7436"/>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77" name="Rectangle: Rounded Corners 76">
                <a:extLst>
                  <a:ext uri="{FF2B5EF4-FFF2-40B4-BE49-F238E27FC236}">
                    <a16:creationId xmlns:a16="http://schemas.microsoft.com/office/drawing/2014/main" id="{7F2D2C87-7396-4D90-C687-6EF49563A5AC}"/>
                  </a:ext>
                </a:extLst>
              </p:cNvPr>
              <p:cNvSpPr/>
              <p:nvPr/>
            </p:nvSpPr>
            <p:spPr>
              <a:xfrm>
                <a:off x="1168400" y="5171145"/>
                <a:ext cx="2961640" cy="490940"/>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Update &amp; Get Ticket Status</a:t>
                </a:r>
              </a:p>
            </p:txBody>
          </p:sp>
          <p:sp>
            <p:nvSpPr>
              <p:cNvPr id="78" name="Rectangle: Rounded Corners 77">
                <a:extLst>
                  <a:ext uri="{FF2B5EF4-FFF2-40B4-BE49-F238E27FC236}">
                    <a16:creationId xmlns:a16="http://schemas.microsoft.com/office/drawing/2014/main" id="{70E14A59-0F26-AE47-6B43-A8579CA6CE9C}"/>
                  </a:ext>
                </a:extLst>
              </p:cNvPr>
              <p:cNvSpPr/>
              <p:nvPr/>
            </p:nvSpPr>
            <p:spPr>
              <a:xfrm>
                <a:off x="1166812" y="6019122"/>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Resolve Tickets</a:t>
                </a:r>
              </a:p>
            </p:txBody>
          </p:sp>
          <p:sp>
            <p:nvSpPr>
              <p:cNvPr id="79" name="Rectangle: Rounded Corners 78">
                <a:extLst>
                  <a:ext uri="{FF2B5EF4-FFF2-40B4-BE49-F238E27FC236}">
                    <a16:creationId xmlns:a16="http://schemas.microsoft.com/office/drawing/2014/main" id="{4541907B-DD6C-CF0D-8969-DE9FEBC8FE1E}"/>
                  </a:ext>
                </a:extLst>
              </p:cNvPr>
              <p:cNvSpPr/>
              <p:nvPr/>
            </p:nvSpPr>
            <p:spPr>
              <a:xfrm>
                <a:off x="1166812" y="6914960"/>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Escalate Ticket</a:t>
                </a:r>
              </a:p>
            </p:txBody>
          </p:sp>
          <p:sp>
            <p:nvSpPr>
              <p:cNvPr id="80" name="Rectangle: Rounded Corners 79">
                <a:extLst>
                  <a:ext uri="{FF2B5EF4-FFF2-40B4-BE49-F238E27FC236}">
                    <a16:creationId xmlns:a16="http://schemas.microsoft.com/office/drawing/2014/main" id="{CCB0D741-89AA-4F84-3DBA-2ABC6CFB122D}"/>
                  </a:ext>
                </a:extLst>
              </p:cNvPr>
              <p:cNvSpPr/>
              <p:nvPr/>
            </p:nvSpPr>
            <p:spPr>
              <a:xfrm>
                <a:off x="1166812" y="7777698"/>
                <a:ext cx="2961640" cy="490940"/>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History &amp; Search Tickets</a:t>
                </a:r>
              </a:p>
            </p:txBody>
          </p:sp>
        </p:grpSp>
        <p:sp>
          <p:nvSpPr>
            <p:cNvPr id="75" name="TextBox 74">
              <a:extLst>
                <a:ext uri="{FF2B5EF4-FFF2-40B4-BE49-F238E27FC236}">
                  <a16:creationId xmlns:a16="http://schemas.microsoft.com/office/drawing/2014/main" id="{7916D7BD-7C24-3B17-3F36-4B4C02914EF3}"/>
                </a:ext>
              </a:extLst>
            </p:cNvPr>
            <p:cNvSpPr txBox="1"/>
            <p:nvPr/>
          </p:nvSpPr>
          <p:spPr>
            <a:xfrm>
              <a:off x="704177" y="5437348"/>
              <a:ext cx="389127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800" dirty="0">
                  <a:solidFill>
                    <a:schemeClr val="tx2">
                      <a:lumMod val="10000"/>
                    </a:schemeClr>
                  </a:solidFill>
                </a:rPr>
                <a:t>Status and Query Service</a:t>
              </a:r>
              <a:endParaRPr kumimoji="0" lang="en-IN" sz="1800" b="0" i="0" u="none" strike="noStrike" cap="none" spc="0" normalizeH="0" baseline="0" dirty="0">
                <a:ln>
                  <a:noFill/>
                </a:ln>
                <a:solidFill>
                  <a:schemeClr val="tx2">
                    <a:lumMod val="10000"/>
                  </a:schemeClr>
                </a:solidFill>
                <a:effectLst/>
                <a:uFillTx/>
                <a:latin typeface="+mj-lt"/>
                <a:ea typeface="+mj-ea"/>
                <a:cs typeface="+mj-cs"/>
                <a:sym typeface="Helvetica"/>
              </a:endParaRPr>
            </a:p>
          </p:txBody>
        </p:sp>
      </p:grpSp>
      <p:grpSp>
        <p:nvGrpSpPr>
          <p:cNvPr id="81" name="Group 80">
            <a:extLst>
              <a:ext uri="{FF2B5EF4-FFF2-40B4-BE49-F238E27FC236}">
                <a16:creationId xmlns:a16="http://schemas.microsoft.com/office/drawing/2014/main" id="{F90666F5-8946-4A79-3532-5D6B86568B2D}"/>
              </a:ext>
            </a:extLst>
          </p:cNvPr>
          <p:cNvGrpSpPr/>
          <p:nvPr/>
        </p:nvGrpSpPr>
        <p:grpSpPr>
          <a:xfrm>
            <a:off x="6460530" y="5347718"/>
            <a:ext cx="3373120" cy="3877655"/>
            <a:chOff x="-66039" y="5394596"/>
            <a:chExt cx="3373120" cy="3877655"/>
          </a:xfrm>
        </p:grpSpPr>
        <p:sp>
          <p:nvSpPr>
            <p:cNvPr id="82" name="Rectangle: Rounded Corners 81">
              <a:extLst>
                <a:ext uri="{FF2B5EF4-FFF2-40B4-BE49-F238E27FC236}">
                  <a16:creationId xmlns:a16="http://schemas.microsoft.com/office/drawing/2014/main" id="{E4FB35A5-3C58-C94F-4659-B33DB67A0E22}"/>
                </a:ext>
              </a:extLst>
            </p:cNvPr>
            <p:cNvSpPr/>
            <p:nvPr/>
          </p:nvSpPr>
          <p:spPr>
            <a:xfrm>
              <a:off x="152400" y="8713610"/>
              <a:ext cx="2870653" cy="558641"/>
            </a:xfrm>
            <a:prstGeom prst="roundRect">
              <a:avLst>
                <a:gd name="adj" fmla="val 27762"/>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Notifications DB</a:t>
              </a:r>
            </a:p>
          </p:txBody>
        </p:sp>
        <p:grpSp>
          <p:nvGrpSpPr>
            <p:cNvPr id="83" name="Group 82">
              <a:extLst>
                <a:ext uri="{FF2B5EF4-FFF2-40B4-BE49-F238E27FC236}">
                  <a16:creationId xmlns:a16="http://schemas.microsoft.com/office/drawing/2014/main" id="{0D3EE2A6-9624-5447-CAD8-0D1949D03918}"/>
                </a:ext>
              </a:extLst>
            </p:cNvPr>
            <p:cNvGrpSpPr/>
            <p:nvPr/>
          </p:nvGrpSpPr>
          <p:grpSpPr>
            <a:xfrm>
              <a:off x="-66039" y="5394596"/>
              <a:ext cx="3373120" cy="3078844"/>
              <a:chOff x="756920" y="5425076"/>
              <a:chExt cx="3891279" cy="3078844"/>
            </a:xfrm>
          </p:grpSpPr>
          <p:grpSp>
            <p:nvGrpSpPr>
              <p:cNvPr id="84" name="Group 83">
                <a:extLst>
                  <a:ext uri="{FF2B5EF4-FFF2-40B4-BE49-F238E27FC236}">
                    <a16:creationId xmlns:a16="http://schemas.microsoft.com/office/drawing/2014/main" id="{137A9CD8-075A-5989-2CCB-F0ADF853F6EE}"/>
                  </a:ext>
                </a:extLst>
              </p:cNvPr>
              <p:cNvGrpSpPr/>
              <p:nvPr/>
            </p:nvGrpSpPr>
            <p:grpSpPr>
              <a:xfrm>
                <a:off x="975360" y="5425076"/>
                <a:ext cx="3345180" cy="3078844"/>
                <a:chOff x="975360" y="4541519"/>
                <a:chExt cx="3345180" cy="3916679"/>
              </a:xfrm>
            </p:grpSpPr>
            <p:sp>
              <p:nvSpPr>
                <p:cNvPr id="86" name="Rectangle: Rounded Corners 85">
                  <a:extLst>
                    <a:ext uri="{FF2B5EF4-FFF2-40B4-BE49-F238E27FC236}">
                      <a16:creationId xmlns:a16="http://schemas.microsoft.com/office/drawing/2014/main" id="{83F387B2-EEBE-5A1A-D5D1-7DEE5B0265F5}"/>
                    </a:ext>
                  </a:extLst>
                </p:cNvPr>
                <p:cNvSpPr/>
                <p:nvPr/>
              </p:nvSpPr>
              <p:spPr>
                <a:xfrm>
                  <a:off x="975360" y="4541519"/>
                  <a:ext cx="3345180" cy="3916679"/>
                </a:xfrm>
                <a:prstGeom prst="roundRect">
                  <a:avLst>
                    <a:gd name="adj" fmla="val 7436"/>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7" name="Rectangle: Rounded Corners 86">
                  <a:extLst>
                    <a:ext uri="{FF2B5EF4-FFF2-40B4-BE49-F238E27FC236}">
                      <a16:creationId xmlns:a16="http://schemas.microsoft.com/office/drawing/2014/main" id="{07C3EBBD-9497-050A-6D63-482434FF58A3}"/>
                    </a:ext>
                  </a:extLst>
                </p:cNvPr>
                <p:cNvSpPr/>
                <p:nvPr/>
              </p:nvSpPr>
              <p:spPr>
                <a:xfrm>
                  <a:off x="1168400" y="5127827"/>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Send notifications</a:t>
                  </a:r>
                </a:p>
              </p:txBody>
            </p:sp>
            <p:sp>
              <p:nvSpPr>
                <p:cNvPr id="88" name="Rectangle: Rounded Corners 87">
                  <a:extLst>
                    <a:ext uri="{FF2B5EF4-FFF2-40B4-BE49-F238E27FC236}">
                      <a16:creationId xmlns:a16="http://schemas.microsoft.com/office/drawing/2014/main" id="{B495084A-4D24-0EAC-CDFB-CFC2874580AC}"/>
                    </a:ext>
                  </a:extLst>
                </p:cNvPr>
                <p:cNvSpPr/>
                <p:nvPr/>
              </p:nvSpPr>
              <p:spPr>
                <a:xfrm>
                  <a:off x="1166812" y="5889168"/>
                  <a:ext cx="2961640" cy="83748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Subscribe To Ticket Updates</a:t>
                  </a:r>
                </a:p>
              </p:txBody>
            </p:sp>
            <p:sp>
              <p:nvSpPr>
                <p:cNvPr id="89" name="Rectangle: Rounded Corners 88">
                  <a:extLst>
                    <a:ext uri="{FF2B5EF4-FFF2-40B4-BE49-F238E27FC236}">
                      <a16:creationId xmlns:a16="http://schemas.microsoft.com/office/drawing/2014/main" id="{64C9577F-43BE-0361-3689-8B5283E728F0}"/>
                    </a:ext>
                  </a:extLst>
                </p:cNvPr>
                <p:cNvSpPr/>
                <p:nvPr/>
              </p:nvSpPr>
              <p:spPr>
                <a:xfrm>
                  <a:off x="1166812" y="6936619"/>
                  <a:ext cx="2961640" cy="534259"/>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Failure Ticket Tracking</a:t>
                  </a:r>
                </a:p>
              </p:txBody>
            </p:sp>
            <p:sp>
              <p:nvSpPr>
                <p:cNvPr id="90" name="Rectangle: Rounded Corners 89">
                  <a:extLst>
                    <a:ext uri="{FF2B5EF4-FFF2-40B4-BE49-F238E27FC236}">
                      <a16:creationId xmlns:a16="http://schemas.microsoft.com/office/drawing/2014/main" id="{B0655AB5-3B7D-3D4A-2736-3F7731F105CB}"/>
                    </a:ext>
                  </a:extLst>
                </p:cNvPr>
                <p:cNvSpPr/>
                <p:nvPr/>
              </p:nvSpPr>
              <p:spPr>
                <a:xfrm>
                  <a:off x="1166812" y="7734380"/>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Security Alert System</a:t>
                  </a:r>
                </a:p>
              </p:txBody>
            </p:sp>
          </p:grpSp>
          <p:sp>
            <p:nvSpPr>
              <p:cNvPr id="85" name="TextBox 84">
                <a:extLst>
                  <a:ext uri="{FF2B5EF4-FFF2-40B4-BE49-F238E27FC236}">
                    <a16:creationId xmlns:a16="http://schemas.microsoft.com/office/drawing/2014/main" id="{757CF126-342E-11F1-C9BD-C0772251A488}"/>
                  </a:ext>
                </a:extLst>
              </p:cNvPr>
              <p:cNvSpPr txBox="1"/>
              <p:nvPr/>
            </p:nvSpPr>
            <p:spPr>
              <a:xfrm>
                <a:off x="756920" y="5437348"/>
                <a:ext cx="389127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800" dirty="0">
                    <a:solidFill>
                      <a:schemeClr val="tx2">
                        <a:lumMod val="10000"/>
                      </a:schemeClr>
                    </a:solidFill>
                  </a:rPr>
                  <a:t>Notification Service</a:t>
                </a:r>
                <a:endParaRPr kumimoji="0" lang="en-IN" sz="1800" b="0" i="0" u="none" strike="noStrike" cap="none" spc="0" normalizeH="0" baseline="0" dirty="0">
                  <a:ln>
                    <a:noFill/>
                  </a:ln>
                  <a:solidFill>
                    <a:schemeClr val="tx2">
                      <a:lumMod val="10000"/>
                    </a:schemeClr>
                  </a:solidFill>
                  <a:effectLst/>
                  <a:uFillTx/>
                  <a:latin typeface="+mj-lt"/>
                  <a:ea typeface="+mj-ea"/>
                  <a:cs typeface="+mj-cs"/>
                  <a:sym typeface="Helvetica"/>
                </a:endParaRPr>
              </a:p>
            </p:txBody>
          </p:sp>
        </p:grpSp>
      </p:grpSp>
      <p:grpSp>
        <p:nvGrpSpPr>
          <p:cNvPr id="91" name="Group 90">
            <a:extLst>
              <a:ext uri="{FF2B5EF4-FFF2-40B4-BE49-F238E27FC236}">
                <a16:creationId xmlns:a16="http://schemas.microsoft.com/office/drawing/2014/main" id="{61C573D5-457F-B35B-3748-4E7CDFF414A3}"/>
              </a:ext>
            </a:extLst>
          </p:cNvPr>
          <p:cNvGrpSpPr/>
          <p:nvPr/>
        </p:nvGrpSpPr>
        <p:grpSpPr>
          <a:xfrm>
            <a:off x="9670311" y="5334298"/>
            <a:ext cx="3373120" cy="3877655"/>
            <a:chOff x="-81279" y="5394596"/>
            <a:chExt cx="3373120" cy="3877655"/>
          </a:xfrm>
        </p:grpSpPr>
        <p:sp>
          <p:nvSpPr>
            <p:cNvPr id="92" name="Rectangle: Rounded Corners 91">
              <a:extLst>
                <a:ext uri="{FF2B5EF4-FFF2-40B4-BE49-F238E27FC236}">
                  <a16:creationId xmlns:a16="http://schemas.microsoft.com/office/drawing/2014/main" id="{74D4C1AF-EB73-0D89-D6DF-20F1BC2BD3FC}"/>
                </a:ext>
              </a:extLst>
            </p:cNvPr>
            <p:cNvSpPr/>
            <p:nvPr/>
          </p:nvSpPr>
          <p:spPr>
            <a:xfrm>
              <a:off x="152400" y="8713610"/>
              <a:ext cx="2870653" cy="558641"/>
            </a:xfrm>
            <a:prstGeom prst="roundRect">
              <a:avLst>
                <a:gd name="adj" fmla="val 27762"/>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Users Database</a:t>
              </a:r>
            </a:p>
          </p:txBody>
        </p:sp>
        <p:grpSp>
          <p:nvGrpSpPr>
            <p:cNvPr id="93" name="Group 92">
              <a:extLst>
                <a:ext uri="{FF2B5EF4-FFF2-40B4-BE49-F238E27FC236}">
                  <a16:creationId xmlns:a16="http://schemas.microsoft.com/office/drawing/2014/main" id="{02BA1B10-B12A-F15E-65FF-4EF41D4054D8}"/>
                </a:ext>
              </a:extLst>
            </p:cNvPr>
            <p:cNvGrpSpPr/>
            <p:nvPr/>
          </p:nvGrpSpPr>
          <p:grpSpPr>
            <a:xfrm>
              <a:off x="-81279" y="5394596"/>
              <a:ext cx="3373120" cy="3078844"/>
              <a:chOff x="739339" y="5425076"/>
              <a:chExt cx="3891279" cy="3078844"/>
            </a:xfrm>
          </p:grpSpPr>
          <p:grpSp>
            <p:nvGrpSpPr>
              <p:cNvPr id="94" name="Group 93">
                <a:extLst>
                  <a:ext uri="{FF2B5EF4-FFF2-40B4-BE49-F238E27FC236}">
                    <a16:creationId xmlns:a16="http://schemas.microsoft.com/office/drawing/2014/main" id="{20FB9058-746E-6D37-E4F7-C21A4166DF32}"/>
                  </a:ext>
                </a:extLst>
              </p:cNvPr>
              <p:cNvGrpSpPr/>
              <p:nvPr/>
            </p:nvGrpSpPr>
            <p:grpSpPr>
              <a:xfrm>
                <a:off x="975360" y="5425076"/>
                <a:ext cx="3345180" cy="3078844"/>
                <a:chOff x="975360" y="4541519"/>
                <a:chExt cx="3345180" cy="3916679"/>
              </a:xfrm>
            </p:grpSpPr>
            <p:sp>
              <p:nvSpPr>
                <p:cNvPr id="96" name="Rectangle: Rounded Corners 95">
                  <a:extLst>
                    <a:ext uri="{FF2B5EF4-FFF2-40B4-BE49-F238E27FC236}">
                      <a16:creationId xmlns:a16="http://schemas.microsoft.com/office/drawing/2014/main" id="{ECD429BD-027C-A4EA-BEA0-DBD829AAC994}"/>
                    </a:ext>
                  </a:extLst>
                </p:cNvPr>
                <p:cNvSpPr/>
                <p:nvPr/>
              </p:nvSpPr>
              <p:spPr>
                <a:xfrm>
                  <a:off x="975360" y="4541519"/>
                  <a:ext cx="3345180" cy="3916679"/>
                </a:xfrm>
                <a:prstGeom prst="roundRect">
                  <a:avLst>
                    <a:gd name="adj" fmla="val 7436"/>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97" name="Rectangle: Rounded Corners 96">
                  <a:extLst>
                    <a:ext uri="{FF2B5EF4-FFF2-40B4-BE49-F238E27FC236}">
                      <a16:creationId xmlns:a16="http://schemas.microsoft.com/office/drawing/2014/main" id="{D8F34940-4437-8EB5-FE86-E559819E332F}"/>
                    </a:ext>
                  </a:extLst>
                </p:cNvPr>
                <p:cNvSpPr/>
                <p:nvPr/>
              </p:nvSpPr>
              <p:spPr>
                <a:xfrm>
                  <a:off x="1168400" y="5127827"/>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Create User</a:t>
                  </a:r>
                </a:p>
              </p:txBody>
            </p:sp>
            <p:sp>
              <p:nvSpPr>
                <p:cNvPr id="98" name="Rectangle: Rounded Corners 97">
                  <a:extLst>
                    <a:ext uri="{FF2B5EF4-FFF2-40B4-BE49-F238E27FC236}">
                      <a16:creationId xmlns:a16="http://schemas.microsoft.com/office/drawing/2014/main" id="{9CD29235-9FCC-D862-CC33-A9ECDB8CC676}"/>
                    </a:ext>
                  </a:extLst>
                </p:cNvPr>
                <p:cNvSpPr/>
                <p:nvPr/>
              </p:nvSpPr>
              <p:spPr>
                <a:xfrm>
                  <a:off x="1166812" y="6019122"/>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Update User Profile</a:t>
                  </a:r>
                </a:p>
              </p:txBody>
            </p:sp>
            <p:sp>
              <p:nvSpPr>
                <p:cNvPr id="99" name="Rectangle: Rounded Corners 98">
                  <a:extLst>
                    <a:ext uri="{FF2B5EF4-FFF2-40B4-BE49-F238E27FC236}">
                      <a16:creationId xmlns:a16="http://schemas.microsoft.com/office/drawing/2014/main" id="{D8AEE9C6-03E4-33A3-F6B8-7C96E6FE64D6}"/>
                    </a:ext>
                  </a:extLst>
                </p:cNvPr>
                <p:cNvSpPr/>
                <p:nvPr/>
              </p:nvSpPr>
              <p:spPr>
                <a:xfrm>
                  <a:off x="1166812" y="6914960"/>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User Activity Logs</a:t>
                  </a:r>
                </a:p>
              </p:txBody>
            </p:sp>
            <p:sp>
              <p:nvSpPr>
                <p:cNvPr id="100" name="Rectangle: Rounded Corners 99">
                  <a:extLst>
                    <a:ext uri="{FF2B5EF4-FFF2-40B4-BE49-F238E27FC236}">
                      <a16:creationId xmlns:a16="http://schemas.microsoft.com/office/drawing/2014/main" id="{F88BCEA3-FD32-6AC6-077B-A4274780A9EE}"/>
                    </a:ext>
                  </a:extLst>
                </p:cNvPr>
                <p:cNvSpPr/>
                <p:nvPr/>
              </p:nvSpPr>
              <p:spPr>
                <a:xfrm>
                  <a:off x="1166812" y="7734380"/>
                  <a:ext cx="2961640" cy="5775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Deactivate User</a:t>
                  </a:r>
                </a:p>
              </p:txBody>
            </p:sp>
          </p:grpSp>
          <p:sp>
            <p:nvSpPr>
              <p:cNvPr id="95" name="TextBox 94">
                <a:extLst>
                  <a:ext uri="{FF2B5EF4-FFF2-40B4-BE49-F238E27FC236}">
                    <a16:creationId xmlns:a16="http://schemas.microsoft.com/office/drawing/2014/main" id="{9B05477A-FDAD-B192-E108-951FB027945D}"/>
                  </a:ext>
                </a:extLst>
              </p:cNvPr>
              <p:cNvSpPr txBox="1"/>
              <p:nvPr/>
            </p:nvSpPr>
            <p:spPr>
              <a:xfrm>
                <a:off x="739339" y="5437348"/>
                <a:ext cx="389127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800" dirty="0">
                    <a:solidFill>
                      <a:schemeClr val="tx2">
                        <a:lumMod val="10000"/>
                      </a:schemeClr>
                    </a:solidFill>
                  </a:rPr>
                  <a:t>User Management Service</a:t>
                </a:r>
                <a:endParaRPr kumimoji="0" lang="en-IN" sz="1800" b="0" i="0" u="none" strike="noStrike" cap="none" spc="0" normalizeH="0" baseline="0" dirty="0">
                  <a:ln>
                    <a:noFill/>
                  </a:ln>
                  <a:solidFill>
                    <a:schemeClr val="tx2">
                      <a:lumMod val="10000"/>
                    </a:schemeClr>
                  </a:solidFill>
                  <a:effectLst/>
                  <a:uFillTx/>
                  <a:latin typeface="+mj-lt"/>
                  <a:ea typeface="+mj-ea"/>
                  <a:cs typeface="+mj-cs"/>
                  <a:sym typeface="Helvetica"/>
                </a:endParaRPr>
              </a:p>
            </p:txBody>
          </p:sp>
        </p:grpSp>
      </p:grpSp>
      <p:sp>
        <p:nvSpPr>
          <p:cNvPr id="111" name="Rectangle: Rounded Corners 110">
            <a:extLst>
              <a:ext uri="{FF2B5EF4-FFF2-40B4-BE49-F238E27FC236}">
                <a16:creationId xmlns:a16="http://schemas.microsoft.com/office/drawing/2014/main" id="{FD17377C-3002-E05D-9E36-DAD626A36379}"/>
              </a:ext>
            </a:extLst>
          </p:cNvPr>
          <p:cNvSpPr/>
          <p:nvPr/>
        </p:nvSpPr>
        <p:spPr>
          <a:xfrm>
            <a:off x="849670" y="4400299"/>
            <a:ext cx="11221720" cy="595154"/>
          </a:xfrm>
          <a:prstGeom prst="roundRect">
            <a:avLst>
              <a:gd name="adj" fmla="val 36572"/>
            </a:avLst>
          </a:prstGeom>
          <a:solidFill>
            <a:schemeClr val="accent6">
              <a:lumMod val="40000"/>
              <a:lumOff val="6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4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Service Registry (Directory of Services)</a:t>
            </a:r>
            <a:endParaRPr kumimoji="0" lang="en-IN" sz="24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13" name="Arrow: Up-Down 112">
            <a:extLst>
              <a:ext uri="{FF2B5EF4-FFF2-40B4-BE49-F238E27FC236}">
                <a16:creationId xmlns:a16="http://schemas.microsoft.com/office/drawing/2014/main" id="{D838DA44-DABF-FCAC-6366-0175506CC30C}"/>
              </a:ext>
            </a:extLst>
          </p:cNvPr>
          <p:cNvSpPr/>
          <p:nvPr/>
        </p:nvSpPr>
        <p:spPr>
          <a:xfrm>
            <a:off x="4714042" y="5049923"/>
            <a:ext cx="211666" cy="270814"/>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17" name="Arrow: Up-Down 116">
            <a:extLst>
              <a:ext uri="{FF2B5EF4-FFF2-40B4-BE49-F238E27FC236}">
                <a16:creationId xmlns:a16="http://schemas.microsoft.com/office/drawing/2014/main" id="{6E3ABBA7-5468-768A-DCBF-B221F9B8CE92}"/>
              </a:ext>
            </a:extLst>
          </p:cNvPr>
          <p:cNvSpPr/>
          <p:nvPr/>
        </p:nvSpPr>
        <p:spPr>
          <a:xfrm>
            <a:off x="8024063" y="5058391"/>
            <a:ext cx="211666" cy="270814"/>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18" name="Arrow: Up-Down 117">
            <a:extLst>
              <a:ext uri="{FF2B5EF4-FFF2-40B4-BE49-F238E27FC236}">
                <a16:creationId xmlns:a16="http://schemas.microsoft.com/office/drawing/2014/main" id="{D34E6FD0-80BC-D71A-B5C8-B8748F9D7725}"/>
              </a:ext>
            </a:extLst>
          </p:cNvPr>
          <p:cNvSpPr/>
          <p:nvPr/>
        </p:nvSpPr>
        <p:spPr>
          <a:xfrm>
            <a:off x="11218664" y="5041244"/>
            <a:ext cx="211666" cy="270814"/>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19" name="Arrow: Up-Down 118">
            <a:extLst>
              <a:ext uri="{FF2B5EF4-FFF2-40B4-BE49-F238E27FC236}">
                <a16:creationId xmlns:a16="http://schemas.microsoft.com/office/drawing/2014/main" id="{B98F294B-FB63-9AAC-B2C4-544F612E860D}"/>
              </a:ext>
            </a:extLst>
          </p:cNvPr>
          <p:cNvSpPr/>
          <p:nvPr/>
        </p:nvSpPr>
        <p:spPr>
          <a:xfrm>
            <a:off x="1522088" y="5049923"/>
            <a:ext cx="211666" cy="270814"/>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0" name="Arrow: Up-Down 119">
            <a:extLst>
              <a:ext uri="{FF2B5EF4-FFF2-40B4-BE49-F238E27FC236}">
                <a16:creationId xmlns:a16="http://schemas.microsoft.com/office/drawing/2014/main" id="{7D98D699-EEF2-9842-257A-FBBD85486A38}"/>
              </a:ext>
            </a:extLst>
          </p:cNvPr>
          <p:cNvSpPr/>
          <p:nvPr/>
        </p:nvSpPr>
        <p:spPr>
          <a:xfrm>
            <a:off x="6384334" y="4145323"/>
            <a:ext cx="193285" cy="247394"/>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1" name="Arrow: Up-Down 120">
            <a:extLst>
              <a:ext uri="{FF2B5EF4-FFF2-40B4-BE49-F238E27FC236}">
                <a16:creationId xmlns:a16="http://schemas.microsoft.com/office/drawing/2014/main" id="{6E152C47-B074-B0C4-B476-4C11A5411130}"/>
              </a:ext>
            </a:extLst>
          </p:cNvPr>
          <p:cNvSpPr/>
          <p:nvPr/>
        </p:nvSpPr>
        <p:spPr>
          <a:xfrm>
            <a:off x="1567993" y="8455365"/>
            <a:ext cx="135283" cy="214970"/>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2" name="Arrow: Up-Down 121">
            <a:extLst>
              <a:ext uri="{FF2B5EF4-FFF2-40B4-BE49-F238E27FC236}">
                <a16:creationId xmlns:a16="http://schemas.microsoft.com/office/drawing/2014/main" id="{C00836C6-1732-5888-7016-DE616EF79E9F}"/>
              </a:ext>
            </a:extLst>
          </p:cNvPr>
          <p:cNvSpPr/>
          <p:nvPr/>
        </p:nvSpPr>
        <p:spPr>
          <a:xfrm>
            <a:off x="4850658" y="8465255"/>
            <a:ext cx="135283" cy="214970"/>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3" name="Arrow: Up-Down 122">
            <a:extLst>
              <a:ext uri="{FF2B5EF4-FFF2-40B4-BE49-F238E27FC236}">
                <a16:creationId xmlns:a16="http://schemas.microsoft.com/office/drawing/2014/main" id="{C61D3D08-5121-62FF-F7BE-C999CBA371C6}"/>
              </a:ext>
            </a:extLst>
          </p:cNvPr>
          <p:cNvSpPr/>
          <p:nvPr/>
        </p:nvSpPr>
        <p:spPr>
          <a:xfrm>
            <a:off x="7979447" y="8438834"/>
            <a:ext cx="135283" cy="214970"/>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4" name="Arrow: Up-Down 123">
            <a:extLst>
              <a:ext uri="{FF2B5EF4-FFF2-40B4-BE49-F238E27FC236}">
                <a16:creationId xmlns:a16="http://schemas.microsoft.com/office/drawing/2014/main" id="{CF388A8D-0965-C15B-B00C-63E3636B75E5}"/>
              </a:ext>
            </a:extLst>
          </p:cNvPr>
          <p:cNvSpPr/>
          <p:nvPr/>
        </p:nvSpPr>
        <p:spPr>
          <a:xfrm>
            <a:off x="11324497" y="8425414"/>
            <a:ext cx="135283" cy="214970"/>
          </a:xfrm>
          <a:prstGeom prst="upDownArrow">
            <a:avLst>
              <a:gd name="adj1" fmla="val 50000"/>
              <a:gd name="adj2" fmla="val 3050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6" name="TextBox 125">
            <a:extLst>
              <a:ext uri="{FF2B5EF4-FFF2-40B4-BE49-F238E27FC236}">
                <a16:creationId xmlns:a16="http://schemas.microsoft.com/office/drawing/2014/main" id="{09F2FF5F-E454-6505-D148-998CA0AFD70B}"/>
              </a:ext>
            </a:extLst>
          </p:cNvPr>
          <p:cNvSpPr txBox="1"/>
          <p:nvPr/>
        </p:nvSpPr>
        <p:spPr>
          <a:xfrm>
            <a:off x="8709027" y="1215715"/>
            <a:ext cx="386111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800" b="1" dirty="0">
                <a:solidFill>
                  <a:schemeClr val="bg2"/>
                </a:solidFill>
              </a:rPr>
              <a:t>Service Customer (User Interface)</a:t>
            </a:r>
            <a:endParaRPr kumimoji="0" lang="en-IN" sz="1800" b="1" i="0" u="none" strike="noStrike" cap="none" spc="0" normalizeH="0" baseline="0" dirty="0">
              <a:ln>
                <a:noFill/>
              </a:ln>
              <a:solidFill>
                <a:schemeClr val="bg2"/>
              </a:solidFill>
              <a:effectLst/>
              <a:uFillTx/>
              <a:latin typeface="+mj-lt"/>
              <a:ea typeface="+mj-ea"/>
              <a:cs typeface="+mj-cs"/>
              <a:sym typeface="Helvetica"/>
            </a:endParaRPr>
          </a:p>
        </p:txBody>
      </p:sp>
    </p:spTree>
    <p:extLst>
      <p:ext uri="{BB962C8B-B14F-4D97-AF65-F5344CB8AC3E}">
        <p14:creationId xmlns:p14="http://schemas.microsoft.com/office/powerpoint/2010/main" val="3626253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DA0F-7DB9-DCBD-36E5-1712035D7BA2}"/>
              </a:ext>
            </a:extLst>
          </p:cNvPr>
          <p:cNvSpPr>
            <a:spLocks noGrp="1"/>
          </p:cNvSpPr>
          <p:nvPr>
            <p:ph type="title"/>
          </p:nvPr>
        </p:nvSpPr>
        <p:spPr>
          <a:xfrm>
            <a:off x="851323" y="194699"/>
            <a:ext cx="10929097" cy="1254817"/>
          </a:xfrm>
        </p:spPr>
        <p:txBody>
          <a:bodyPr anchor="ctr"/>
          <a:lstStyle/>
          <a:p>
            <a:pPr algn="ctr"/>
            <a:r>
              <a:rPr lang="en-IN" b="1" dirty="0">
                <a:solidFill>
                  <a:srgbClr val="0070C0"/>
                </a:solidFill>
              </a:rPr>
              <a:t>Architecture MVC distributed deployment</a:t>
            </a:r>
            <a:endParaRPr lang="en-IN" dirty="0"/>
          </a:p>
        </p:txBody>
      </p:sp>
      <p:sp>
        <p:nvSpPr>
          <p:cNvPr id="191" name="TextBox 190">
            <a:extLst>
              <a:ext uri="{FF2B5EF4-FFF2-40B4-BE49-F238E27FC236}">
                <a16:creationId xmlns:a16="http://schemas.microsoft.com/office/drawing/2014/main" id="{52166118-7351-9654-7303-E028D042539E}"/>
              </a:ext>
            </a:extLst>
          </p:cNvPr>
          <p:cNvSpPr txBox="1"/>
          <p:nvPr/>
        </p:nvSpPr>
        <p:spPr>
          <a:xfrm>
            <a:off x="6618212" y="7718424"/>
            <a:ext cx="6261300" cy="322076"/>
          </a:xfrm>
          <a:prstGeom prst="rect">
            <a:avLst/>
          </a:prstGeom>
          <a:noFill/>
        </p:spPr>
        <p:txBody>
          <a:bodyPr wrap="square" rtlCol="0">
            <a:spAutoFit/>
          </a:bodyPr>
          <a:lstStyle/>
          <a:p>
            <a:pPr algn="l" defTabSz="975390" hangingPunct="1"/>
            <a:r>
              <a:rPr lang="en-IN" sz="1493" kern="1200" dirty="0">
                <a:solidFill>
                  <a:prstClr val="black"/>
                </a:solidFill>
                <a:latin typeface="Calibri" panose="020F0502020204030204"/>
                <a:ea typeface="+mn-ea"/>
                <a:cs typeface="+mn-cs"/>
              </a:rPr>
              <a:t>Fig: Combination of monolithic and Distributed Architecture.</a:t>
            </a:r>
          </a:p>
        </p:txBody>
      </p:sp>
      <p:sp>
        <p:nvSpPr>
          <p:cNvPr id="192" name="TextBox 191">
            <a:extLst>
              <a:ext uri="{FF2B5EF4-FFF2-40B4-BE49-F238E27FC236}">
                <a16:creationId xmlns:a16="http://schemas.microsoft.com/office/drawing/2014/main" id="{00786975-EB8A-B659-D796-F44056A624DE}"/>
              </a:ext>
            </a:extLst>
          </p:cNvPr>
          <p:cNvSpPr txBox="1"/>
          <p:nvPr/>
        </p:nvSpPr>
        <p:spPr>
          <a:xfrm>
            <a:off x="221393" y="1689635"/>
            <a:ext cx="2123620" cy="393954"/>
          </a:xfrm>
          <a:prstGeom prst="rect">
            <a:avLst/>
          </a:prstGeom>
          <a:noFill/>
        </p:spPr>
        <p:txBody>
          <a:bodyPr wrap="square" lIns="97536" tIns="48768" rIns="97536" bIns="48768" rtlCol="0" anchor="t">
            <a:spAutoFit/>
          </a:bodyPr>
          <a:lstStyle/>
          <a:p>
            <a:pPr defTabSz="975390" hangingPunct="1"/>
            <a:r>
              <a:rPr lang="en-IN" sz="1920" kern="1200" dirty="0">
                <a:solidFill>
                  <a:srgbClr val="4472C4"/>
                </a:solidFill>
                <a:latin typeface="Calibri" panose="020F0502020204030204"/>
                <a:ea typeface="+mn-ea"/>
                <a:cs typeface="+mn-cs"/>
              </a:rPr>
              <a:t>Example </a:t>
            </a:r>
          </a:p>
        </p:txBody>
      </p:sp>
      <p:grpSp>
        <p:nvGrpSpPr>
          <p:cNvPr id="34" name="Group 33">
            <a:extLst>
              <a:ext uri="{FF2B5EF4-FFF2-40B4-BE49-F238E27FC236}">
                <a16:creationId xmlns:a16="http://schemas.microsoft.com/office/drawing/2014/main" id="{00B8828E-433D-11FE-E42E-4358BA34158B}"/>
              </a:ext>
            </a:extLst>
          </p:cNvPr>
          <p:cNvGrpSpPr/>
          <p:nvPr/>
        </p:nvGrpSpPr>
        <p:grpSpPr>
          <a:xfrm>
            <a:off x="505403" y="2782467"/>
            <a:ext cx="11779946" cy="4766397"/>
            <a:chOff x="372420" y="1613046"/>
            <a:chExt cx="11043699" cy="4468497"/>
          </a:xfrm>
        </p:grpSpPr>
        <p:sp>
          <p:nvSpPr>
            <p:cNvPr id="7" name="Rectangle: Rounded Corners 6">
              <a:extLst>
                <a:ext uri="{FF2B5EF4-FFF2-40B4-BE49-F238E27FC236}">
                  <a16:creationId xmlns:a16="http://schemas.microsoft.com/office/drawing/2014/main" id="{FDC1B314-C658-89A8-5EB0-46ACA3943823}"/>
                </a:ext>
              </a:extLst>
            </p:cNvPr>
            <p:cNvSpPr/>
            <p:nvPr/>
          </p:nvSpPr>
          <p:spPr>
            <a:xfrm>
              <a:off x="1954730" y="1941827"/>
              <a:ext cx="8196133" cy="4139716"/>
            </a:xfrm>
            <a:prstGeom prst="roundRect">
              <a:avLst>
                <a:gd name="adj" fmla="val 4720"/>
              </a:avLst>
            </a:prstGeom>
            <a:ln w="28575">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8" name="Rectangle: Rounded Corners 7">
              <a:extLst>
                <a:ext uri="{FF2B5EF4-FFF2-40B4-BE49-F238E27FC236}">
                  <a16:creationId xmlns:a16="http://schemas.microsoft.com/office/drawing/2014/main" id="{51156C25-D7BD-44AD-E90B-AC6C2A42362A}"/>
                </a:ext>
              </a:extLst>
            </p:cNvPr>
            <p:cNvSpPr/>
            <p:nvPr/>
          </p:nvSpPr>
          <p:spPr>
            <a:xfrm>
              <a:off x="2141779" y="2610814"/>
              <a:ext cx="7817859" cy="3392035"/>
            </a:xfrm>
            <a:prstGeom prst="roundRect">
              <a:avLst>
                <a:gd name="adj" fmla="val 4291"/>
              </a:avLst>
            </a:prstGeom>
            <a:ln w="19050"/>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9" name="Rectangle: Rounded Corners 8">
              <a:extLst>
                <a:ext uri="{FF2B5EF4-FFF2-40B4-BE49-F238E27FC236}">
                  <a16:creationId xmlns:a16="http://schemas.microsoft.com/office/drawing/2014/main" id="{5EE8AEEB-8294-5C9C-2569-4C3C824B42E0}"/>
                </a:ext>
              </a:extLst>
            </p:cNvPr>
            <p:cNvSpPr/>
            <p:nvPr/>
          </p:nvSpPr>
          <p:spPr>
            <a:xfrm>
              <a:off x="2253030" y="3026123"/>
              <a:ext cx="3546697" cy="2924665"/>
            </a:xfrm>
            <a:prstGeom prst="roundRect">
              <a:avLst>
                <a:gd name="adj" fmla="val 7971"/>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srgbClr val="00B0F0"/>
                </a:solidFill>
                <a:latin typeface="Calibri" panose="020F0502020204030204"/>
              </a:endParaRPr>
            </a:p>
          </p:txBody>
        </p:sp>
        <p:sp>
          <p:nvSpPr>
            <p:cNvPr id="10" name="TextBox 9">
              <a:extLst>
                <a:ext uri="{FF2B5EF4-FFF2-40B4-BE49-F238E27FC236}">
                  <a16:creationId xmlns:a16="http://schemas.microsoft.com/office/drawing/2014/main" id="{B43376A2-AC98-3FD5-492B-73E5067A4D76}"/>
                </a:ext>
              </a:extLst>
            </p:cNvPr>
            <p:cNvSpPr txBox="1"/>
            <p:nvPr/>
          </p:nvSpPr>
          <p:spPr>
            <a:xfrm>
              <a:off x="3301761" y="2677849"/>
              <a:ext cx="2748948" cy="363561"/>
            </a:xfrm>
            <a:prstGeom prst="rect">
              <a:avLst/>
            </a:prstGeom>
            <a:noFill/>
          </p:spPr>
          <p:txBody>
            <a:bodyPr wrap="square" rtlCol="0">
              <a:spAutoFit/>
            </a:bodyPr>
            <a:lstStyle/>
            <a:p>
              <a:pPr algn="l" defTabSz="975390" hangingPunct="1"/>
              <a:r>
                <a:rPr lang="en-IN" sz="1920" kern="1200" dirty="0">
                  <a:solidFill>
                    <a:srgbClr val="00B0F0"/>
                  </a:solidFill>
                  <a:latin typeface="Calibri" panose="020F0502020204030204"/>
                  <a:ea typeface="+mn-ea"/>
                  <a:cs typeface="+mn-cs"/>
                </a:rPr>
                <a:t>Virtual Machine (Public IP)</a:t>
              </a:r>
            </a:p>
          </p:txBody>
        </p:sp>
        <p:sp>
          <p:nvSpPr>
            <p:cNvPr id="11" name="Rectangle: Rounded Corners 10">
              <a:extLst>
                <a:ext uri="{FF2B5EF4-FFF2-40B4-BE49-F238E27FC236}">
                  <a16:creationId xmlns:a16="http://schemas.microsoft.com/office/drawing/2014/main" id="{3E6F6A9C-A9B1-F00C-3CEB-3DB79A849A8D}"/>
                </a:ext>
              </a:extLst>
            </p:cNvPr>
            <p:cNvSpPr/>
            <p:nvPr/>
          </p:nvSpPr>
          <p:spPr>
            <a:xfrm>
              <a:off x="6143864" y="3031895"/>
              <a:ext cx="3419525" cy="2924665"/>
            </a:xfrm>
            <a:prstGeom prst="roundRect">
              <a:avLst>
                <a:gd name="adj" fmla="val 7971"/>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12" name="TextBox 11">
              <a:extLst>
                <a:ext uri="{FF2B5EF4-FFF2-40B4-BE49-F238E27FC236}">
                  <a16:creationId xmlns:a16="http://schemas.microsoft.com/office/drawing/2014/main" id="{A8BFA67F-3F02-4816-E063-23B9021AD260}"/>
                </a:ext>
              </a:extLst>
            </p:cNvPr>
            <p:cNvSpPr txBox="1"/>
            <p:nvPr/>
          </p:nvSpPr>
          <p:spPr>
            <a:xfrm>
              <a:off x="6848458" y="2683419"/>
              <a:ext cx="3080949" cy="363561"/>
            </a:xfrm>
            <a:prstGeom prst="rect">
              <a:avLst/>
            </a:prstGeom>
            <a:noFill/>
          </p:spPr>
          <p:txBody>
            <a:bodyPr wrap="square" rtlCol="0">
              <a:spAutoFit/>
            </a:bodyPr>
            <a:lstStyle/>
            <a:p>
              <a:pPr algn="l" defTabSz="975390" hangingPunct="1"/>
              <a:r>
                <a:rPr lang="en-IN" sz="1920" kern="1200" dirty="0">
                  <a:solidFill>
                    <a:srgbClr val="00B0F0"/>
                  </a:solidFill>
                  <a:latin typeface="Calibri" panose="020F0502020204030204"/>
                  <a:ea typeface="+mn-ea"/>
                  <a:cs typeface="+mn-cs"/>
                </a:rPr>
                <a:t>Virtual Machine (Private IP)</a:t>
              </a:r>
            </a:p>
          </p:txBody>
        </p:sp>
        <p:sp>
          <p:nvSpPr>
            <p:cNvPr id="13" name="Rectangle: Rounded Corners 12">
              <a:extLst>
                <a:ext uri="{FF2B5EF4-FFF2-40B4-BE49-F238E27FC236}">
                  <a16:creationId xmlns:a16="http://schemas.microsoft.com/office/drawing/2014/main" id="{39C2E8CC-809E-3877-A0CA-9A1081675C2A}"/>
                </a:ext>
              </a:extLst>
            </p:cNvPr>
            <p:cNvSpPr/>
            <p:nvPr/>
          </p:nvSpPr>
          <p:spPr>
            <a:xfrm>
              <a:off x="2470841" y="3421296"/>
              <a:ext cx="3166356" cy="2431679"/>
            </a:xfrm>
            <a:prstGeom prst="roundRect">
              <a:avLst>
                <a:gd name="adj" fmla="val 84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14" name="Rectangle: Rounded Corners 13">
              <a:extLst>
                <a:ext uri="{FF2B5EF4-FFF2-40B4-BE49-F238E27FC236}">
                  <a16:creationId xmlns:a16="http://schemas.microsoft.com/office/drawing/2014/main" id="{AB6B0F62-57D2-B44A-DC50-181A1B89458C}"/>
                </a:ext>
              </a:extLst>
            </p:cNvPr>
            <p:cNvSpPr/>
            <p:nvPr/>
          </p:nvSpPr>
          <p:spPr>
            <a:xfrm>
              <a:off x="2987184" y="4075876"/>
              <a:ext cx="2133670" cy="1572624"/>
            </a:xfrm>
            <a:prstGeom prst="roundRect">
              <a:avLst>
                <a:gd name="adj" fmla="val 8182"/>
              </a:avLst>
            </a:prstGeom>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Frontend Project (View)</a:t>
              </a:r>
            </a:p>
          </p:txBody>
        </p:sp>
        <p:sp>
          <p:nvSpPr>
            <p:cNvPr id="15" name="Rectangle: Rounded Corners 14">
              <a:extLst>
                <a:ext uri="{FF2B5EF4-FFF2-40B4-BE49-F238E27FC236}">
                  <a16:creationId xmlns:a16="http://schemas.microsoft.com/office/drawing/2014/main" id="{53081158-FCDA-7DCC-E9D4-3BCF622932DA}"/>
                </a:ext>
              </a:extLst>
            </p:cNvPr>
            <p:cNvSpPr/>
            <p:nvPr/>
          </p:nvSpPr>
          <p:spPr>
            <a:xfrm>
              <a:off x="6270448" y="3421295"/>
              <a:ext cx="3166356" cy="2431679"/>
            </a:xfrm>
            <a:prstGeom prst="roundRect">
              <a:avLst>
                <a:gd name="adj" fmla="val 84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16" name="Rectangle: Rounded Corners 15">
              <a:extLst>
                <a:ext uri="{FF2B5EF4-FFF2-40B4-BE49-F238E27FC236}">
                  <a16:creationId xmlns:a16="http://schemas.microsoft.com/office/drawing/2014/main" id="{C356994E-F560-E0D4-0F65-7AD285D2131B}"/>
                </a:ext>
              </a:extLst>
            </p:cNvPr>
            <p:cNvSpPr/>
            <p:nvPr/>
          </p:nvSpPr>
          <p:spPr>
            <a:xfrm>
              <a:off x="6770894" y="3957421"/>
              <a:ext cx="2165463" cy="1676542"/>
            </a:xfrm>
            <a:prstGeom prst="roundRect">
              <a:avLst>
                <a:gd name="adj" fmla="val 8182"/>
              </a:avLst>
            </a:prstGeom>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Backend Project (Controllers and Models)</a:t>
              </a:r>
            </a:p>
          </p:txBody>
        </p:sp>
        <p:sp>
          <p:nvSpPr>
            <p:cNvPr id="17" name="TextBox 16">
              <a:extLst>
                <a:ext uri="{FF2B5EF4-FFF2-40B4-BE49-F238E27FC236}">
                  <a16:creationId xmlns:a16="http://schemas.microsoft.com/office/drawing/2014/main" id="{7FE74021-68A0-A761-FDE7-B6C1616FBA64}"/>
                </a:ext>
              </a:extLst>
            </p:cNvPr>
            <p:cNvSpPr txBox="1"/>
            <p:nvPr/>
          </p:nvSpPr>
          <p:spPr>
            <a:xfrm>
              <a:off x="4369083" y="3516144"/>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1</a:t>
              </a:r>
            </a:p>
          </p:txBody>
        </p:sp>
        <p:sp>
          <p:nvSpPr>
            <p:cNvPr id="18" name="TextBox 17">
              <a:extLst>
                <a:ext uri="{FF2B5EF4-FFF2-40B4-BE49-F238E27FC236}">
                  <a16:creationId xmlns:a16="http://schemas.microsoft.com/office/drawing/2014/main" id="{190477B3-03B3-2C64-B278-3ABD4474FC15}"/>
                </a:ext>
              </a:extLst>
            </p:cNvPr>
            <p:cNvSpPr txBox="1"/>
            <p:nvPr/>
          </p:nvSpPr>
          <p:spPr>
            <a:xfrm>
              <a:off x="8179083" y="3497696"/>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2</a:t>
              </a:r>
            </a:p>
          </p:txBody>
        </p:sp>
        <p:sp>
          <p:nvSpPr>
            <p:cNvPr id="19" name="Rectangle: Rounded Corners 18">
              <a:extLst>
                <a:ext uri="{FF2B5EF4-FFF2-40B4-BE49-F238E27FC236}">
                  <a16:creationId xmlns:a16="http://schemas.microsoft.com/office/drawing/2014/main" id="{2AE234BD-A4FB-05E3-ADC8-79A3A9C76B9C}"/>
                </a:ext>
              </a:extLst>
            </p:cNvPr>
            <p:cNvSpPr/>
            <p:nvPr/>
          </p:nvSpPr>
          <p:spPr>
            <a:xfrm>
              <a:off x="372420" y="2259087"/>
              <a:ext cx="1452378" cy="627740"/>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l" defTabSz="975390" hangingPunct="1"/>
              <a:r>
                <a:rPr lang="en-IN" sz="1920" kern="1200" dirty="0">
                  <a:solidFill>
                    <a:srgbClr val="4472C4"/>
                  </a:solidFill>
                  <a:latin typeface="Calibri" panose="020F0502020204030204"/>
                </a:rPr>
                <a:t>End Users </a:t>
              </a:r>
            </a:p>
          </p:txBody>
        </p:sp>
        <p:pic>
          <p:nvPicPr>
            <p:cNvPr id="20" name="Picture 19">
              <a:extLst>
                <a:ext uri="{FF2B5EF4-FFF2-40B4-BE49-F238E27FC236}">
                  <a16:creationId xmlns:a16="http://schemas.microsoft.com/office/drawing/2014/main" id="{2598547F-5418-7C2F-E979-CE591FCDBD2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6629" y="2398758"/>
              <a:ext cx="402024" cy="329042"/>
            </a:xfrm>
            <a:prstGeom prst="rect">
              <a:avLst/>
            </a:prstGeom>
          </p:spPr>
        </p:pic>
        <p:cxnSp>
          <p:nvCxnSpPr>
            <p:cNvPr id="21" name="Straight Arrow Connector 20">
              <a:extLst>
                <a:ext uri="{FF2B5EF4-FFF2-40B4-BE49-F238E27FC236}">
                  <a16:creationId xmlns:a16="http://schemas.microsoft.com/office/drawing/2014/main" id="{FAAE72E9-5F94-AD3E-81F0-CA2745804019}"/>
                </a:ext>
              </a:extLst>
            </p:cNvPr>
            <p:cNvCxnSpPr>
              <a:cxnSpLocks/>
            </p:cNvCxnSpPr>
            <p:nvPr/>
          </p:nvCxnSpPr>
          <p:spPr>
            <a:xfrm flipH="1">
              <a:off x="1098156" y="2978428"/>
              <a:ext cx="10305" cy="864597"/>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22" name="Picture 21">
              <a:extLst>
                <a:ext uri="{FF2B5EF4-FFF2-40B4-BE49-F238E27FC236}">
                  <a16:creationId xmlns:a16="http://schemas.microsoft.com/office/drawing/2014/main" id="{DF0C81EA-6778-4583-409B-881DB246981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3412" y="3809264"/>
              <a:ext cx="1222649" cy="1222649"/>
            </a:xfrm>
            <a:prstGeom prst="rect">
              <a:avLst/>
            </a:prstGeom>
          </p:spPr>
        </p:pic>
        <p:cxnSp>
          <p:nvCxnSpPr>
            <p:cNvPr id="23" name="Straight Arrow Connector 22">
              <a:extLst>
                <a:ext uri="{FF2B5EF4-FFF2-40B4-BE49-F238E27FC236}">
                  <a16:creationId xmlns:a16="http://schemas.microsoft.com/office/drawing/2014/main" id="{D2AEC884-8117-85EF-382C-9E3E73529C3E}"/>
                </a:ext>
              </a:extLst>
            </p:cNvPr>
            <p:cNvCxnSpPr>
              <a:cxnSpLocks/>
            </p:cNvCxnSpPr>
            <p:nvPr/>
          </p:nvCxnSpPr>
          <p:spPr>
            <a:xfrm flipH="1" flipV="1">
              <a:off x="1606002" y="4391989"/>
              <a:ext cx="590745" cy="6611"/>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24" name="Straight Arrow Connector 23">
              <a:extLst>
                <a:ext uri="{FF2B5EF4-FFF2-40B4-BE49-F238E27FC236}">
                  <a16:creationId xmlns:a16="http://schemas.microsoft.com/office/drawing/2014/main" id="{5C11F890-35F5-3425-7759-370C4867117A}"/>
                </a:ext>
              </a:extLst>
            </p:cNvPr>
            <p:cNvCxnSpPr>
              <a:cxnSpLocks/>
            </p:cNvCxnSpPr>
            <p:nvPr/>
          </p:nvCxnSpPr>
          <p:spPr>
            <a:xfrm flipH="1">
              <a:off x="1557204" y="3783761"/>
              <a:ext cx="563906" cy="415432"/>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25" name="Straight Arrow Connector 24">
              <a:extLst>
                <a:ext uri="{FF2B5EF4-FFF2-40B4-BE49-F238E27FC236}">
                  <a16:creationId xmlns:a16="http://schemas.microsoft.com/office/drawing/2014/main" id="{B4AFA749-DBC5-A62E-ACBD-5B98CD390A91}"/>
                </a:ext>
              </a:extLst>
            </p:cNvPr>
            <p:cNvCxnSpPr>
              <a:cxnSpLocks/>
            </p:cNvCxnSpPr>
            <p:nvPr/>
          </p:nvCxnSpPr>
          <p:spPr>
            <a:xfrm flipH="1" flipV="1">
              <a:off x="1584630" y="4703811"/>
              <a:ext cx="567872" cy="301939"/>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26" name="Picture 25">
              <a:extLst>
                <a:ext uri="{FF2B5EF4-FFF2-40B4-BE49-F238E27FC236}">
                  <a16:creationId xmlns:a16="http://schemas.microsoft.com/office/drawing/2014/main" id="{CF37D604-331B-504D-9C37-C73E02F3031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634796" y="3884079"/>
              <a:ext cx="781323" cy="819732"/>
            </a:xfrm>
            <a:prstGeom prst="rect">
              <a:avLst/>
            </a:prstGeom>
          </p:spPr>
        </p:pic>
        <p:cxnSp>
          <p:nvCxnSpPr>
            <p:cNvPr id="27" name="Straight Arrow Connector 26">
              <a:extLst>
                <a:ext uri="{FF2B5EF4-FFF2-40B4-BE49-F238E27FC236}">
                  <a16:creationId xmlns:a16="http://schemas.microsoft.com/office/drawing/2014/main" id="{0A01DA08-22F4-6070-5108-ABE5DDD9D4A7}"/>
                </a:ext>
              </a:extLst>
            </p:cNvPr>
            <p:cNvCxnSpPr>
              <a:cxnSpLocks/>
            </p:cNvCxnSpPr>
            <p:nvPr/>
          </p:nvCxnSpPr>
          <p:spPr>
            <a:xfrm flipH="1">
              <a:off x="9436804" y="4301003"/>
              <a:ext cx="1093613" cy="0"/>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28" name="TextBox 27">
              <a:extLst>
                <a:ext uri="{FF2B5EF4-FFF2-40B4-BE49-F238E27FC236}">
                  <a16:creationId xmlns:a16="http://schemas.microsoft.com/office/drawing/2014/main" id="{CB554066-BA93-101E-8BD6-E7AB11C97658}"/>
                </a:ext>
              </a:extLst>
            </p:cNvPr>
            <p:cNvSpPr txBox="1"/>
            <p:nvPr/>
          </p:nvSpPr>
          <p:spPr>
            <a:xfrm>
              <a:off x="4066887" y="1990343"/>
              <a:ext cx="1881906"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sym typeface="Wingdings" panose="05000000000000000000" pitchFamily="2" charset="2"/>
                </a:rPr>
                <a:t> Public </a:t>
              </a:r>
              <a:r>
                <a:rPr lang="en-IN" sz="1920" kern="1200" dirty="0">
                  <a:solidFill>
                    <a:srgbClr val="FF0000"/>
                  </a:solidFill>
                  <a:latin typeface="Calibri" panose="020F0502020204030204"/>
                  <a:ea typeface="+mn-ea"/>
                  <a:cs typeface="+mn-cs"/>
                </a:rPr>
                <a:t>Subnet</a:t>
              </a:r>
            </a:p>
          </p:txBody>
        </p:sp>
        <p:sp>
          <p:nvSpPr>
            <p:cNvPr id="29" name="TextBox 28">
              <a:extLst>
                <a:ext uri="{FF2B5EF4-FFF2-40B4-BE49-F238E27FC236}">
                  <a16:creationId xmlns:a16="http://schemas.microsoft.com/office/drawing/2014/main" id="{C0FFB3D4-56DA-2B93-A181-EE3EA17247B5}"/>
                </a:ext>
              </a:extLst>
            </p:cNvPr>
            <p:cNvSpPr txBox="1"/>
            <p:nvPr/>
          </p:nvSpPr>
          <p:spPr>
            <a:xfrm>
              <a:off x="6110823" y="1991144"/>
              <a:ext cx="2171000"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sym typeface="Wingdings" panose="05000000000000000000" pitchFamily="2" charset="2"/>
                </a:rPr>
                <a:t>Private </a:t>
              </a:r>
              <a:r>
                <a:rPr lang="en-IN" sz="1920" kern="1200" dirty="0">
                  <a:solidFill>
                    <a:srgbClr val="FF0000"/>
                  </a:solidFill>
                  <a:latin typeface="Calibri" panose="020F0502020204030204"/>
                  <a:ea typeface="+mn-ea"/>
                  <a:cs typeface="+mn-cs"/>
                </a:rPr>
                <a:t>Subnet </a:t>
              </a:r>
              <a:r>
                <a:rPr lang="en-IN" sz="1920" kern="1200" dirty="0">
                  <a:solidFill>
                    <a:srgbClr val="FF0000"/>
                  </a:solidFill>
                  <a:latin typeface="Calibri" panose="020F0502020204030204"/>
                  <a:ea typeface="+mn-ea"/>
                  <a:cs typeface="+mn-cs"/>
                  <a:sym typeface="Wingdings" panose="05000000000000000000" pitchFamily="2" charset="2"/>
                </a:rPr>
                <a:t></a:t>
              </a:r>
              <a:endParaRPr lang="en-IN" sz="1920" kern="1200" dirty="0">
                <a:solidFill>
                  <a:srgbClr val="FF0000"/>
                </a:solidFill>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D9F1DD25-4A66-B434-772F-D384FF3577C6}"/>
                </a:ext>
              </a:extLst>
            </p:cNvPr>
            <p:cNvSpPr/>
            <p:nvPr/>
          </p:nvSpPr>
          <p:spPr>
            <a:xfrm>
              <a:off x="7844344" y="1613046"/>
              <a:ext cx="2125801" cy="635608"/>
            </a:xfrm>
            <a:prstGeom prst="roundRect">
              <a:avLst/>
            </a:prstGeom>
            <a:ln w="28575">
              <a:solidFill>
                <a:schemeClr val="bg2">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4472C4"/>
                  </a:solidFill>
                  <a:latin typeface="Calibri" panose="020F0502020204030204"/>
                </a:rPr>
                <a:t>Virtual Network &lt;-&gt;</a:t>
              </a:r>
            </a:p>
          </p:txBody>
        </p:sp>
        <p:sp>
          <p:nvSpPr>
            <p:cNvPr id="31" name="TextBox 30">
              <a:extLst>
                <a:ext uri="{FF2B5EF4-FFF2-40B4-BE49-F238E27FC236}">
                  <a16:creationId xmlns:a16="http://schemas.microsoft.com/office/drawing/2014/main" id="{3EF5CFE9-71E6-583A-52F8-55BFB2020BA6}"/>
                </a:ext>
              </a:extLst>
            </p:cNvPr>
            <p:cNvSpPr txBox="1"/>
            <p:nvPr/>
          </p:nvSpPr>
          <p:spPr>
            <a:xfrm>
              <a:off x="8464691" y="2276599"/>
              <a:ext cx="1318408" cy="363561"/>
            </a:xfrm>
            <a:prstGeom prst="rect">
              <a:avLst/>
            </a:prstGeom>
            <a:noFill/>
          </p:spPr>
          <p:txBody>
            <a:bodyPr wrap="square" rtlCol="0">
              <a:spAutoFit/>
            </a:bodyPr>
            <a:lstStyle/>
            <a:p>
              <a:pPr algn="l" defTabSz="975390" hangingPunct="1"/>
              <a:r>
                <a:rPr lang="en-IN" sz="1920" kern="1200" dirty="0">
                  <a:solidFill>
                    <a:srgbClr val="70AD47"/>
                  </a:solidFill>
                  <a:latin typeface="Calibri" panose="020F0502020204030204"/>
                  <a:ea typeface="+mn-ea"/>
                  <a:cs typeface="+mn-cs"/>
                </a:rPr>
                <a:t>Kubernetes</a:t>
              </a:r>
            </a:p>
          </p:txBody>
        </p:sp>
        <p:sp>
          <p:nvSpPr>
            <p:cNvPr id="32" name="TextBox 31">
              <a:extLst>
                <a:ext uri="{FF2B5EF4-FFF2-40B4-BE49-F238E27FC236}">
                  <a16:creationId xmlns:a16="http://schemas.microsoft.com/office/drawing/2014/main" id="{EEAD23FA-A8A1-4F45-CFF2-BFBD25E79B84}"/>
                </a:ext>
              </a:extLst>
            </p:cNvPr>
            <p:cNvSpPr txBox="1"/>
            <p:nvPr/>
          </p:nvSpPr>
          <p:spPr>
            <a:xfrm>
              <a:off x="4045333" y="3072913"/>
              <a:ext cx="1433172"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Windows OS</a:t>
              </a:r>
            </a:p>
          </p:txBody>
        </p:sp>
        <p:sp>
          <p:nvSpPr>
            <p:cNvPr id="33" name="TextBox 32">
              <a:extLst>
                <a:ext uri="{FF2B5EF4-FFF2-40B4-BE49-F238E27FC236}">
                  <a16:creationId xmlns:a16="http://schemas.microsoft.com/office/drawing/2014/main" id="{3E3E5605-7A34-BBCA-8640-E4482E940B47}"/>
                </a:ext>
              </a:extLst>
            </p:cNvPr>
            <p:cNvSpPr txBox="1"/>
            <p:nvPr/>
          </p:nvSpPr>
          <p:spPr>
            <a:xfrm>
              <a:off x="8045218" y="3051585"/>
              <a:ext cx="1433172"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Linux OS</a:t>
              </a:r>
            </a:p>
          </p:txBody>
        </p:sp>
      </p:grpSp>
    </p:spTree>
    <p:extLst>
      <p:ext uri="{BB962C8B-B14F-4D97-AF65-F5344CB8AC3E}">
        <p14:creationId xmlns:p14="http://schemas.microsoft.com/office/powerpoint/2010/main" val="131621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A8F9-2E4C-2B48-AB35-88F0F37DA8F6}"/>
              </a:ext>
            </a:extLst>
          </p:cNvPr>
          <p:cNvSpPr>
            <a:spLocks noGrp="1"/>
          </p:cNvSpPr>
          <p:nvPr>
            <p:ph type="title"/>
          </p:nvPr>
        </p:nvSpPr>
        <p:spPr>
          <a:xfrm>
            <a:off x="967338" y="329785"/>
            <a:ext cx="9522390" cy="1404338"/>
          </a:xfrm>
        </p:spPr>
        <p:txBody>
          <a:bodyPr>
            <a:normAutofit/>
          </a:bodyPr>
          <a:lstStyle/>
          <a:p>
            <a:r>
              <a:rPr lang="en-US" sz="4000" b="1" dirty="0">
                <a:solidFill>
                  <a:schemeClr val="accent1">
                    <a:lumMod val="50000"/>
                  </a:schemeClr>
                </a:solidFill>
              </a:rPr>
              <a:t>Explanation of MVC Distributed deployment:</a:t>
            </a:r>
          </a:p>
        </p:txBody>
      </p:sp>
      <p:sp>
        <p:nvSpPr>
          <p:cNvPr id="3" name="Content Placeholder 2">
            <a:extLst>
              <a:ext uri="{FF2B5EF4-FFF2-40B4-BE49-F238E27FC236}">
                <a16:creationId xmlns:a16="http://schemas.microsoft.com/office/drawing/2014/main" id="{88AC6368-2FB7-FC98-F6F5-9735F048A6CD}"/>
              </a:ext>
            </a:extLst>
          </p:cNvPr>
          <p:cNvSpPr>
            <a:spLocks noGrp="1"/>
          </p:cNvSpPr>
          <p:nvPr>
            <p:ph idx="1"/>
          </p:nvPr>
        </p:nvSpPr>
        <p:spPr>
          <a:xfrm>
            <a:off x="581229" y="2057724"/>
            <a:ext cx="11830627" cy="6931378"/>
          </a:xfrm>
        </p:spPr>
        <p:txBody>
          <a:bodyPr>
            <a:normAutofit lnSpcReduction="10000"/>
          </a:bodyPr>
          <a:lstStyle/>
          <a:p>
            <a:pPr marL="304810" indent="-304810" algn="just">
              <a:buFont typeface="Arial" panose="020B0604020202020204" pitchFamily="34" charset="0"/>
              <a:buChar char="•"/>
            </a:pPr>
            <a:r>
              <a:rPr lang="en-IN" sz="3600" dirty="0"/>
              <a:t>By this architecture, we retrieved the advantage of monolithic architecture which in terms of simple design, easy maintenance,  low network latency and  easy deployment. Along with this, we also achieved microservice architecture advantages like scalability with internal Load balancer which is configured in Kubernetes.</a:t>
            </a:r>
          </a:p>
          <a:p>
            <a:pPr marL="304810" indent="-304810" algn="just">
              <a:buFont typeface="Arial" panose="020B0604020202020204" pitchFamily="34" charset="0"/>
              <a:buChar char="•"/>
            </a:pPr>
            <a:r>
              <a:rPr lang="en-IN" sz="3600" dirty="0"/>
              <a:t>By this architecture we can serve our application in cross platforms or single operating system with different versions which will helps when our different packages or frameworks in our application need to compatible with different OS or OS Versions.</a:t>
            </a:r>
          </a:p>
          <a:p>
            <a:pPr marL="304810" indent="-304810" algn="just">
              <a:buFont typeface="Arial" panose="020B0604020202020204" pitchFamily="34" charset="0"/>
              <a:buChar char="•"/>
            </a:pPr>
            <a:r>
              <a:rPr lang="en-IN" sz="3600" dirty="0"/>
              <a:t>Segregation of API from UI with Private IP will give more security to our database. SQL server only interacts with API private IP which cannot be directly accessible with browser.   </a:t>
            </a:r>
          </a:p>
        </p:txBody>
      </p:sp>
    </p:spTree>
    <p:extLst>
      <p:ext uri="{BB962C8B-B14F-4D97-AF65-F5344CB8AC3E}">
        <p14:creationId xmlns:p14="http://schemas.microsoft.com/office/powerpoint/2010/main" val="3158619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30E4-1D9D-49F8-368B-F5A4D115A2CB}"/>
              </a:ext>
            </a:extLst>
          </p:cNvPr>
          <p:cNvSpPr>
            <a:spLocks noGrp="1"/>
          </p:cNvSpPr>
          <p:nvPr>
            <p:ph type="title"/>
          </p:nvPr>
        </p:nvSpPr>
        <p:spPr>
          <a:xfrm>
            <a:off x="196653" y="166060"/>
            <a:ext cx="12267800" cy="1413934"/>
          </a:xfrm>
        </p:spPr>
        <p:txBody>
          <a:bodyPr/>
          <a:lstStyle/>
          <a:p>
            <a:pPr algn="ctr"/>
            <a:r>
              <a:rPr lang="en-IN" b="1" dirty="0">
                <a:solidFill>
                  <a:srgbClr val="0070C0"/>
                </a:solidFill>
              </a:rPr>
              <a:t>Architecture 2 (Enhanced): Hybrid of 3tier and SOA</a:t>
            </a:r>
            <a:endParaRPr lang="en-IN" dirty="0"/>
          </a:p>
        </p:txBody>
      </p:sp>
      <p:sp>
        <p:nvSpPr>
          <p:cNvPr id="142" name="TextBox 141">
            <a:extLst>
              <a:ext uri="{FF2B5EF4-FFF2-40B4-BE49-F238E27FC236}">
                <a16:creationId xmlns:a16="http://schemas.microsoft.com/office/drawing/2014/main" id="{2BC3CBD7-2300-6C5E-5313-5B11EA6EB99A}"/>
              </a:ext>
            </a:extLst>
          </p:cNvPr>
          <p:cNvSpPr txBox="1"/>
          <p:nvPr/>
        </p:nvSpPr>
        <p:spPr>
          <a:xfrm>
            <a:off x="1017356" y="8310239"/>
            <a:ext cx="10520737" cy="978729"/>
          </a:xfrm>
          <a:prstGeom prst="rect">
            <a:avLst/>
          </a:prstGeom>
          <a:noFill/>
        </p:spPr>
        <p:txBody>
          <a:bodyPr wrap="square" rtlCol="0">
            <a:spAutoFit/>
          </a:bodyPr>
          <a:lstStyle/>
          <a:p>
            <a:pPr marL="304810" indent="-304810" algn="just" defTabSz="975390" hangingPunct="1">
              <a:buFont typeface="Arial" panose="020B0604020202020204" pitchFamily="34" charset="0"/>
              <a:buChar char="•"/>
            </a:pPr>
            <a:r>
              <a:rPr lang="en-IN" sz="1920" kern="1200" dirty="0">
                <a:solidFill>
                  <a:prstClr val="black"/>
                </a:solidFill>
                <a:latin typeface="Calibri" panose="020F0502020204030204"/>
                <a:ea typeface="+mn-ea"/>
                <a:cs typeface="+mn-cs"/>
              </a:rPr>
              <a:t>This architecture is a combination of monolithic UI and distributed API (SOA) based API projects achieved by microservices. By this architecture, we achieved all of advantages of multi architecture discussed in above example along with code or service reusability and less resource utilization.</a:t>
            </a:r>
          </a:p>
        </p:txBody>
      </p:sp>
      <p:sp>
        <p:nvSpPr>
          <p:cNvPr id="282" name="TextBox 281">
            <a:extLst>
              <a:ext uri="{FF2B5EF4-FFF2-40B4-BE49-F238E27FC236}">
                <a16:creationId xmlns:a16="http://schemas.microsoft.com/office/drawing/2014/main" id="{C34F204C-3B6F-25A4-7AB6-459396F057B1}"/>
              </a:ext>
            </a:extLst>
          </p:cNvPr>
          <p:cNvSpPr txBox="1"/>
          <p:nvPr/>
        </p:nvSpPr>
        <p:spPr>
          <a:xfrm>
            <a:off x="10684527" y="1504137"/>
            <a:ext cx="2123620" cy="393954"/>
          </a:xfrm>
          <a:prstGeom prst="rect">
            <a:avLst/>
          </a:prstGeom>
          <a:noFill/>
        </p:spPr>
        <p:txBody>
          <a:bodyPr wrap="square" lIns="97536" tIns="48768" rIns="97536" bIns="48768" rtlCol="0" anchor="t">
            <a:spAutoFit/>
          </a:bodyPr>
          <a:lstStyle/>
          <a:p>
            <a:pPr defTabSz="975390" hangingPunct="1"/>
            <a:r>
              <a:rPr lang="en-IN" sz="1920" kern="1200" dirty="0">
                <a:solidFill>
                  <a:srgbClr val="4472C4"/>
                </a:solidFill>
                <a:latin typeface="Calibri" panose="020F0502020204030204"/>
                <a:ea typeface="+mn-ea"/>
                <a:cs typeface="+mn-cs"/>
              </a:rPr>
              <a:t>Example </a:t>
            </a:r>
          </a:p>
        </p:txBody>
      </p:sp>
      <p:grpSp>
        <p:nvGrpSpPr>
          <p:cNvPr id="136" name="Group 135">
            <a:extLst>
              <a:ext uri="{FF2B5EF4-FFF2-40B4-BE49-F238E27FC236}">
                <a16:creationId xmlns:a16="http://schemas.microsoft.com/office/drawing/2014/main" id="{B7269F12-FE7B-38AE-EDE2-BEA09F612C00}"/>
              </a:ext>
            </a:extLst>
          </p:cNvPr>
          <p:cNvGrpSpPr/>
          <p:nvPr/>
        </p:nvGrpSpPr>
        <p:grpSpPr>
          <a:xfrm>
            <a:off x="24953" y="1897055"/>
            <a:ext cx="12835443" cy="6095087"/>
            <a:chOff x="76389" y="943181"/>
            <a:chExt cx="12033228" cy="5714144"/>
          </a:xfrm>
        </p:grpSpPr>
        <p:sp>
          <p:nvSpPr>
            <p:cNvPr id="4" name="Rectangle 3">
              <a:extLst>
                <a:ext uri="{FF2B5EF4-FFF2-40B4-BE49-F238E27FC236}">
                  <a16:creationId xmlns:a16="http://schemas.microsoft.com/office/drawing/2014/main" id="{E32E66A9-0216-8567-D66E-EE7BA1A25E09}"/>
                </a:ext>
              </a:extLst>
            </p:cNvPr>
            <p:cNvSpPr/>
            <p:nvPr/>
          </p:nvSpPr>
          <p:spPr>
            <a:xfrm>
              <a:off x="1623505" y="1174281"/>
              <a:ext cx="9510255" cy="5318593"/>
            </a:xfrm>
            <a:prstGeom prst="rect">
              <a:avLst/>
            </a:prstGeom>
            <a:ln w="5715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5" name="Rectangle 4">
              <a:extLst>
                <a:ext uri="{FF2B5EF4-FFF2-40B4-BE49-F238E27FC236}">
                  <a16:creationId xmlns:a16="http://schemas.microsoft.com/office/drawing/2014/main" id="{0A31995B-8212-7C93-4CCC-5D0603652017}"/>
                </a:ext>
              </a:extLst>
            </p:cNvPr>
            <p:cNvSpPr/>
            <p:nvPr/>
          </p:nvSpPr>
          <p:spPr>
            <a:xfrm>
              <a:off x="1900716" y="1636295"/>
              <a:ext cx="2715063" cy="4649002"/>
            </a:xfrm>
            <a:prstGeom prst="rect">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srgbClr val="00B0F0"/>
                </a:solidFill>
                <a:latin typeface="Calibri" panose="020F0502020204030204"/>
              </a:endParaRPr>
            </a:p>
          </p:txBody>
        </p:sp>
        <p:sp>
          <p:nvSpPr>
            <p:cNvPr id="6" name="Rectangle 5">
              <a:extLst>
                <a:ext uri="{FF2B5EF4-FFF2-40B4-BE49-F238E27FC236}">
                  <a16:creationId xmlns:a16="http://schemas.microsoft.com/office/drawing/2014/main" id="{5FEDF558-D29E-B3B7-9FFA-F4F5C453E06E}"/>
                </a:ext>
              </a:extLst>
            </p:cNvPr>
            <p:cNvSpPr/>
            <p:nvPr/>
          </p:nvSpPr>
          <p:spPr>
            <a:xfrm>
              <a:off x="4964363" y="1636294"/>
              <a:ext cx="5902267" cy="4649002"/>
            </a:xfrm>
            <a:prstGeom prst="rect">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srgbClr val="00B0F0"/>
                </a:solidFill>
                <a:latin typeface="Calibri" panose="020F0502020204030204"/>
              </a:endParaRPr>
            </a:p>
          </p:txBody>
        </p:sp>
        <p:sp>
          <p:nvSpPr>
            <p:cNvPr id="7" name="Rectangle 6">
              <a:extLst>
                <a:ext uri="{FF2B5EF4-FFF2-40B4-BE49-F238E27FC236}">
                  <a16:creationId xmlns:a16="http://schemas.microsoft.com/office/drawing/2014/main" id="{0F419EE7-8105-3243-4985-C5C03A81D369}"/>
                </a:ext>
              </a:extLst>
            </p:cNvPr>
            <p:cNvSpPr/>
            <p:nvPr/>
          </p:nvSpPr>
          <p:spPr>
            <a:xfrm>
              <a:off x="8671861" y="943181"/>
              <a:ext cx="2250041" cy="443397"/>
            </a:xfrm>
            <a:prstGeom prst="rect">
              <a:avLst/>
            </a:prstGeom>
            <a:ln w="5715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b="1" kern="1200" dirty="0">
                  <a:solidFill>
                    <a:srgbClr val="4472C4"/>
                  </a:solidFill>
                  <a:latin typeface="Calibri" panose="020F0502020204030204"/>
                </a:rPr>
                <a:t>Virtual Network &lt;-&gt;</a:t>
              </a:r>
            </a:p>
          </p:txBody>
        </p:sp>
        <p:sp>
          <p:nvSpPr>
            <p:cNvPr id="8" name="TextBox 7">
              <a:extLst>
                <a:ext uri="{FF2B5EF4-FFF2-40B4-BE49-F238E27FC236}">
                  <a16:creationId xmlns:a16="http://schemas.microsoft.com/office/drawing/2014/main" id="{83D5E241-3DFE-7FF0-D48E-BCF94AFEE151}"/>
                </a:ext>
              </a:extLst>
            </p:cNvPr>
            <p:cNvSpPr txBox="1"/>
            <p:nvPr/>
          </p:nvSpPr>
          <p:spPr>
            <a:xfrm>
              <a:off x="2167846" y="1270536"/>
              <a:ext cx="2411974" cy="332844"/>
            </a:xfrm>
            <a:prstGeom prst="rect">
              <a:avLst/>
            </a:prstGeom>
            <a:noFill/>
          </p:spPr>
          <p:txBody>
            <a:bodyPr wrap="square" rtlCol="0">
              <a:spAutoFit/>
            </a:bodyPr>
            <a:lstStyle/>
            <a:p>
              <a:pPr algn="l" defTabSz="975390" hangingPunct="1"/>
              <a:r>
                <a:rPr lang="en-IN" sz="1707" kern="1200" dirty="0">
                  <a:solidFill>
                    <a:srgbClr val="00B0F0"/>
                  </a:solidFill>
                  <a:latin typeface="Calibri" panose="020F0502020204030204"/>
                  <a:ea typeface="+mn-ea"/>
                  <a:cs typeface="+mn-cs"/>
                </a:rPr>
                <a:t>Virtual Machine (Public IP)</a:t>
              </a:r>
            </a:p>
          </p:txBody>
        </p:sp>
        <p:sp>
          <p:nvSpPr>
            <p:cNvPr id="9" name="TextBox 8">
              <a:extLst>
                <a:ext uri="{FF2B5EF4-FFF2-40B4-BE49-F238E27FC236}">
                  <a16:creationId xmlns:a16="http://schemas.microsoft.com/office/drawing/2014/main" id="{5A403971-B613-5084-0E2F-C8F47ABD61CC}"/>
                </a:ext>
              </a:extLst>
            </p:cNvPr>
            <p:cNvSpPr txBox="1"/>
            <p:nvPr/>
          </p:nvSpPr>
          <p:spPr>
            <a:xfrm>
              <a:off x="6187492" y="1298350"/>
              <a:ext cx="2534256" cy="332844"/>
            </a:xfrm>
            <a:prstGeom prst="rect">
              <a:avLst/>
            </a:prstGeom>
            <a:noFill/>
          </p:spPr>
          <p:txBody>
            <a:bodyPr wrap="square" rtlCol="0">
              <a:spAutoFit/>
            </a:bodyPr>
            <a:lstStyle/>
            <a:p>
              <a:pPr algn="l" defTabSz="975390" hangingPunct="1"/>
              <a:r>
                <a:rPr lang="en-IN" sz="1707" kern="1200" dirty="0">
                  <a:solidFill>
                    <a:srgbClr val="00B0F0"/>
                  </a:solidFill>
                  <a:latin typeface="Calibri" panose="020F0502020204030204"/>
                  <a:ea typeface="+mn-ea"/>
                  <a:cs typeface="+mn-cs"/>
                </a:rPr>
                <a:t>Virtual Machine (Private IP)</a:t>
              </a:r>
            </a:p>
          </p:txBody>
        </p:sp>
        <p:sp>
          <p:nvSpPr>
            <p:cNvPr id="10" name="Rectangle: Rounded Corners 9">
              <a:extLst>
                <a:ext uri="{FF2B5EF4-FFF2-40B4-BE49-F238E27FC236}">
                  <a16:creationId xmlns:a16="http://schemas.microsoft.com/office/drawing/2014/main" id="{6861A16A-F19E-24C3-30F5-DDE62D152DBB}"/>
                </a:ext>
              </a:extLst>
            </p:cNvPr>
            <p:cNvSpPr/>
            <p:nvPr/>
          </p:nvSpPr>
          <p:spPr>
            <a:xfrm>
              <a:off x="1970397" y="2071103"/>
              <a:ext cx="2456603" cy="1796415"/>
            </a:xfrm>
            <a:prstGeom prst="roundRect">
              <a:avLst>
                <a:gd name="adj" fmla="val 6241"/>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11" name="Rectangle: Rounded Corners 10">
              <a:extLst>
                <a:ext uri="{FF2B5EF4-FFF2-40B4-BE49-F238E27FC236}">
                  <a16:creationId xmlns:a16="http://schemas.microsoft.com/office/drawing/2014/main" id="{DDBAAE67-2F36-7AAD-5BC3-BEE75621BD0D}"/>
                </a:ext>
              </a:extLst>
            </p:cNvPr>
            <p:cNvSpPr/>
            <p:nvPr/>
          </p:nvSpPr>
          <p:spPr>
            <a:xfrm>
              <a:off x="2062341" y="2334902"/>
              <a:ext cx="2270148" cy="1357410"/>
            </a:xfrm>
            <a:prstGeom prst="roundRect">
              <a:avLst>
                <a:gd name="adj" fmla="val 5478"/>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012EF66B-582C-0BD3-9915-E4D61D834638}"/>
                </a:ext>
              </a:extLst>
            </p:cNvPr>
            <p:cNvSpPr/>
            <p:nvPr/>
          </p:nvSpPr>
          <p:spPr>
            <a:xfrm>
              <a:off x="2282385" y="2834494"/>
              <a:ext cx="1764889" cy="673116"/>
            </a:xfrm>
            <a:prstGeom prst="roundRect">
              <a:avLst>
                <a:gd name="adj" fmla="val 7005"/>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View</a:t>
              </a:r>
            </a:p>
          </p:txBody>
        </p:sp>
        <p:sp>
          <p:nvSpPr>
            <p:cNvPr id="13" name="TextBox 12">
              <a:extLst>
                <a:ext uri="{FF2B5EF4-FFF2-40B4-BE49-F238E27FC236}">
                  <a16:creationId xmlns:a16="http://schemas.microsoft.com/office/drawing/2014/main" id="{2069418C-7CAC-027B-9619-9ADF8E32E6F2}"/>
                </a:ext>
              </a:extLst>
            </p:cNvPr>
            <p:cNvSpPr txBox="1"/>
            <p:nvPr/>
          </p:nvSpPr>
          <p:spPr>
            <a:xfrm>
              <a:off x="3130273" y="2431012"/>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1</a:t>
              </a:r>
            </a:p>
          </p:txBody>
        </p:sp>
        <p:sp>
          <p:nvSpPr>
            <p:cNvPr id="14" name="TextBox 13">
              <a:extLst>
                <a:ext uri="{FF2B5EF4-FFF2-40B4-BE49-F238E27FC236}">
                  <a16:creationId xmlns:a16="http://schemas.microsoft.com/office/drawing/2014/main" id="{37CE1F7E-8E62-D99A-2B2E-788EE4B3C61E}"/>
                </a:ext>
              </a:extLst>
            </p:cNvPr>
            <p:cNvSpPr txBox="1"/>
            <p:nvPr/>
          </p:nvSpPr>
          <p:spPr>
            <a:xfrm>
              <a:off x="2474299" y="1735871"/>
              <a:ext cx="2449589" cy="640560"/>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Web app (Frontend)</a:t>
              </a:r>
            </a:p>
            <a:p>
              <a:pPr algn="l" defTabSz="975390" hangingPunct="1"/>
              <a:endParaRPr lang="en-IN" sz="1920" kern="1200" dirty="0">
                <a:solidFill>
                  <a:prstClr val="black"/>
                </a:solidFill>
                <a:latin typeface="Calibri" panose="020F0502020204030204"/>
                <a:ea typeface="+mn-ea"/>
                <a:cs typeface="+mn-cs"/>
              </a:endParaRPr>
            </a:p>
          </p:txBody>
        </p:sp>
        <p:sp>
          <p:nvSpPr>
            <p:cNvPr id="15" name="TextBox 14">
              <a:extLst>
                <a:ext uri="{FF2B5EF4-FFF2-40B4-BE49-F238E27FC236}">
                  <a16:creationId xmlns:a16="http://schemas.microsoft.com/office/drawing/2014/main" id="{CCD1D355-FEAF-FC48-0FEC-623342920A07}"/>
                </a:ext>
              </a:extLst>
            </p:cNvPr>
            <p:cNvSpPr txBox="1"/>
            <p:nvPr/>
          </p:nvSpPr>
          <p:spPr>
            <a:xfrm>
              <a:off x="8569636" y="1676306"/>
              <a:ext cx="2534256" cy="640560"/>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Dotnet App (Backend)</a:t>
              </a:r>
            </a:p>
            <a:p>
              <a:pPr algn="l" defTabSz="975390" hangingPunct="1"/>
              <a:endParaRPr lang="en-IN" sz="1920" kern="1200" dirty="0">
                <a:solidFill>
                  <a:prstClr val="black"/>
                </a:solidFill>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72A1E328-8E99-E044-F9AD-2751081D4042}"/>
                </a:ext>
              </a:extLst>
            </p:cNvPr>
            <p:cNvSpPr/>
            <p:nvPr/>
          </p:nvSpPr>
          <p:spPr>
            <a:xfrm>
              <a:off x="5821011" y="2071555"/>
              <a:ext cx="4768694" cy="4117578"/>
            </a:xfrm>
            <a:prstGeom prst="roundRect">
              <a:avLst>
                <a:gd name="adj" fmla="val 5315"/>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17" name="Rectangle: Rounded Corners 16">
              <a:extLst>
                <a:ext uri="{FF2B5EF4-FFF2-40B4-BE49-F238E27FC236}">
                  <a16:creationId xmlns:a16="http://schemas.microsoft.com/office/drawing/2014/main" id="{5F972AEB-7EE0-32E0-DD7B-2537FDFA5323}"/>
                </a:ext>
              </a:extLst>
            </p:cNvPr>
            <p:cNvSpPr/>
            <p:nvPr/>
          </p:nvSpPr>
          <p:spPr>
            <a:xfrm>
              <a:off x="5946139" y="2243667"/>
              <a:ext cx="4465766" cy="3801533"/>
            </a:xfrm>
            <a:prstGeom prst="roundRect">
              <a:avLst>
                <a:gd name="adj" fmla="val 2636"/>
              </a:avLst>
            </a:prstGeom>
            <a:solidFill>
              <a:schemeClr val="accent6">
                <a:lumMod val="20000"/>
                <a:lumOff val="80000"/>
              </a:schemeClr>
            </a:solid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18" name="Rectangle: Rounded Corners 17">
              <a:extLst>
                <a:ext uri="{FF2B5EF4-FFF2-40B4-BE49-F238E27FC236}">
                  <a16:creationId xmlns:a16="http://schemas.microsoft.com/office/drawing/2014/main" id="{9F057E0C-D0A2-DD79-9D89-17ED23343C62}"/>
                </a:ext>
              </a:extLst>
            </p:cNvPr>
            <p:cNvSpPr/>
            <p:nvPr/>
          </p:nvSpPr>
          <p:spPr>
            <a:xfrm>
              <a:off x="6257155" y="3719158"/>
              <a:ext cx="3715352" cy="856554"/>
            </a:xfrm>
            <a:prstGeom prst="roundRect">
              <a:avLst/>
            </a:prstGeom>
            <a:solidFill>
              <a:schemeClr val="accent1">
                <a:lumMod val="60000"/>
                <a:lumOff val="4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9" name="TextBox 18">
              <a:extLst>
                <a:ext uri="{FF2B5EF4-FFF2-40B4-BE49-F238E27FC236}">
                  <a16:creationId xmlns:a16="http://schemas.microsoft.com/office/drawing/2014/main" id="{A469B0C4-0B3B-D290-FA4B-EB97F8F25F4C}"/>
                </a:ext>
              </a:extLst>
            </p:cNvPr>
            <p:cNvSpPr txBox="1"/>
            <p:nvPr/>
          </p:nvSpPr>
          <p:spPr>
            <a:xfrm>
              <a:off x="8997632" y="3824119"/>
              <a:ext cx="1110871"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4</a:t>
              </a:r>
            </a:p>
          </p:txBody>
        </p:sp>
        <p:sp>
          <p:nvSpPr>
            <p:cNvPr id="20" name="Rectangle: Rounded Corners 19">
              <a:extLst>
                <a:ext uri="{FF2B5EF4-FFF2-40B4-BE49-F238E27FC236}">
                  <a16:creationId xmlns:a16="http://schemas.microsoft.com/office/drawing/2014/main" id="{4976BFC7-653A-8BAB-5DE5-4B82AB2F62EC}"/>
                </a:ext>
              </a:extLst>
            </p:cNvPr>
            <p:cNvSpPr/>
            <p:nvPr/>
          </p:nvSpPr>
          <p:spPr>
            <a:xfrm>
              <a:off x="6257155" y="2517602"/>
              <a:ext cx="3715352" cy="856554"/>
            </a:xfrm>
            <a:prstGeom prst="roundRect">
              <a:avLst/>
            </a:prstGeom>
            <a:solidFill>
              <a:schemeClr val="accent1">
                <a:lumMod val="60000"/>
                <a:lumOff val="4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1" name="Rectangle: Rounded Corners 20">
              <a:extLst>
                <a:ext uri="{FF2B5EF4-FFF2-40B4-BE49-F238E27FC236}">
                  <a16:creationId xmlns:a16="http://schemas.microsoft.com/office/drawing/2014/main" id="{F396806B-5568-740B-E60D-74D1F6BAD343}"/>
                </a:ext>
              </a:extLst>
            </p:cNvPr>
            <p:cNvSpPr/>
            <p:nvPr/>
          </p:nvSpPr>
          <p:spPr>
            <a:xfrm>
              <a:off x="6344361" y="2559143"/>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2" name="Rectangle: Rounded Corners 21">
              <a:extLst>
                <a:ext uri="{FF2B5EF4-FFF2-40B4-BE49-F238E27FC236}">
                  <a16:creationId xmlns:a16="http://schemas.microsoft.com/office/drawing/2014/main" id="{A6CE9883-55C0-8401-9DFE-5E06A794C9BB}"/>
                </a:ext>
              </a:extLst>
            </p:cNvPr>
            <p:cNvSpPr/>
            <p:nvPr/>
          </p:nvSpPr>
          <p:spPr>
            <a:xfrm>
              <a:off x="6392710" y="2793347"/>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280" kern="1200" dirty="0">
                  <a:solidFill>
                    <a:prstClr val="black"/>
                  </a:solidFill>
                  <a:latin typeface="Calibri" panose="020F0502020204030204"/>
                </a:rPr>
                <a:t>File Service (M-C)</a:t>
              </a:r>
            </a:p>
          </p:txBody>
        </p:sp>
        <p:cxnSp>
          <p:nvCxnSpPr>
            <p:cNvPr id="23" name="Straight Connector 22">
              <a:extLst>
                <a:ext uri="{FF2B5EF4-FFF2-40B4-BE49-F238E27FC236}">
                  <a16:creationId xmlns:a16="http://schemas.microsoft.com/office/drawing/2014/main" id="{35D04DB4-0B8E-F480-530B-CC5D42DDA4E6}"/>
                </a:ext>
              </a:extLst>
            </p:cNvPr>
            <p:cNvCxnSpPr>
              <a:cxnSpLocks/>
            </p:cNvCxnSpPr>
            <p:nvPr/>
          </p:nvCxnSpPr>
          <p:spPr>
            <a:xfrm>
              <a:off x="8080359" y="4652581"/>
              <a:ext cx="0" cy="31326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9049490-33CD-7C1F-4F32-A5566FF6F6F0}"/>
                </a:ext>
              </a:extLst>
            </p:cNvPr>
            <p:cNvSpPr txBox="1"/>
            <p:nvPr/>
          </p:nvSpPr>
          <p:spPr>
            <a:xfrm>
              <a:off x="9015642" y="2571202"/>
              <a:ext cx="1110871"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3</a:t>
              </a:r>
            </a:p>
          </p:txBody>
        </p:sp>
        <p:sp>
          <p:nvSpPr>
            <p:cNvPr id="25" name="Rectangle: Rounded Corners 24">
              <a:extLst>
                <a:ext uri="{FF2B5EF4-FFF2-40B4-BE49-F238E27FC236}">
                  <a16:creationId xmlns:a16="http://schemas.microsoft.com/office/drawing/2014/main" id="{EB8F2365-7C10-A82E-9C5D-C72E90B44446}"/>
                </a:ext>
              </a:extLst>
            </p:cNvPr>
            <p:cNvSpPr/>
            <p:nvPr/>
          </p:nvSpPr>
          <p:spPr>
            <a:xfrm>
              <a:off x="6257155" y="5053697"/>
              <a:ext cx="3715352" cy="856554"/>
            </a:xfrm>
            <a:prstGeom prst="roundRect">
              <a:avLst/>
            </a:prstGeom>
            <a:solidFill>
              <a:schemeClr val="accent1">
                <a:lumMod val="60000"/>
                <a:lumOff val="4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6" name="TextBox 25">
              <a:extLst>
                <a:ext uri="{FF2B5EF4-FFF2-40B4-BE49-F238E27FC236}">
                  <a16:creationId xmlns:a16="http://schemas.microsoft.com/office/drawing/2014/main" id="{A8346242-C7A0-B9D1-7DCE-AB8039909693}"/>
                </a:ext>
              </a:extLst>
            </p:cNvPr>
            <p:cNvSpPr txBox="1"/>
            <p:nvPr/>
          </p:nvSpPr>
          <p:spPr>
            <a:xfrm>
              <a:off x="6827678" y="2509646"/>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27" name="Rectangle: Rounded Corners 26">
              <a:extLst>
                <a:ext uri="{FF2B5EF4-FFF2-40B4-BE49-F238E27FC236}">
                  <a16:creationId xmlns:a16="http://schemas.microsoft.com/office/drawing/2014/main" id="{434EEBFE-9C3E-3D17-9D99-C3D65A0207D4}"/>
                </a:ext>
              </a:extLst>
            </p:cNvPr>
            <p:cNvSpPr/>
            <p:nvPr/>
          </p:nvSpPr>
          <p:spPr>
            <a:xfrm>
              <a:off x="7891101" y="2552532"/>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8" name="Rectangle: Rounded Corners 27">
              <a:extLst>
                <a:ext uri="{FF2B5EF4-FFF2-40B4-BE49-F238E27FC236}">
                  <a16:creationId xmlns:a16="http://schemas.microsoft.com/office/drawing/2014/main" id="{20A7A4E6-256B-9161-E664-040BDE56E6D2}"/>
                </a:ext>
              </a:extLst>
            </p:cNvPr>
            <p:cNvSpPr/>
            <p:nvPr/>
          </p:nvSpPr>
          <p:spPr>
            <a:xfrm>
              <a:off x="7939450" y="2786736"/>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280" kern="1200" dirty="0">
                  <a:solidFill>
                    <a:prstClr val="black"/>
                  </a:solidFill>
                  <a:latin typeface="Calibri" panose="020F0502020204030204"/>
                </a:rPr>
                <a:t>File Service (M-C)</a:t>
              </a:r>
            </a:p>
          </p:txBody>
        </p:sp>
        <p:sp>
          <p:nvSpPr>
            <p:cNvPr id="29" name="TextBox 28">
              <a:extLst>
                <a:ext uri="{FF2B5EF4-FFF2-40B4-BE49-F238E27FC236}">
                  <a16:creationId xmlns:a16="http://schemas.microsoft.com/office/drawing/2014/main" id="{469A1424-2908-F927-71CF-F646BF69B612}"/>
                </a:ext>
              </a:extLst>
            </p:cNvPr>
            <p:cNvSpPr txBox="1"/>
            <p:nvPr/>
          </p:nvSpPr>
          <p:spPr>
            <a:xfrm>
              <a:off x="8374418" y="2503035"/>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0" name="Straight Connector 29">
              <a:extLst>
                <a:ext uri="{FF2B5EF4-FFF2-40B4-BE49-F238E27FC236}">
                  <a16:creationId xmlns:a16="http://schemas.microsoft.com/office/drawing/2014/main" id="{E5C02DC3-8F3E-AE7A-F421-00BF2548627B}"/>
                </a:ext>
              </a:extLst>
            </p:cNvPr>
            <p:cNvCxnSpPr>
              <a:cxnSpLocks/>
            </p:cNvCxnSpPr>
            <p:nvPr/>
          </p:nvCxnSpPr>
          <p:spPr>
            <a:xfrm>
              <a:off x="7595065" y="2921550"/>
              <a:ext cx="235263"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1" name="Rectangle: Rounded Corners 30">
              <a:extLst>
                <a:ext uri="{FF2B5EF4-FFF2-40B4-BE49-F238E27FC236}">
                  <a16:creationId xmlns:a16="http://schemas.microsoft.com/office/drawing/2014/main" id="{4A9DA96B-7C11-6462-6124-3625F8448735}"/>
                </a:ext>
              </a:extLst>
            </p:cNvPr>
            <p:cNvSpPr/>
            <p:nvPr/>
          </p:nvSpPr>
          <p:spPr>
            <a:xfrm>
              <a:off x="6344361" y="3792427"/>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2" name="Rectangle: Rounded Corners 31">
              <a:extLst>
                <a:ext uri="{FF2B5EF4-FFF2-40B4-BE49-F238E27FC236}">
                  <a16:creationId xmlns:a16="http://schemas.microsoft.com/office/drawing/2014/main" id="{6E32E409-17E3-5996-BA8B-250B17815E31}"/>
                </a:ext>
              </a:extLst>
            </p:cNvPr>
            <p:cNvSpPr/>
            <p:nvPr/>
          </p:nvSpPr>
          <p:spPr>
            <a:xfrm>
              <a:off x="6392710" y="4026631"/>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Home Service (M-C)</a:t>
              </a:r>
            </a:p>
          </p:txBody>
        </p:sp>
        <p:sp>
          <p:nvSpPr>
            <p:cNvPr id="33" name="TextBox 32">
              <a:extLst>
                <a:ext uri="{FF2B5EF4-FFF2-40B4-BE49-F238E27FC236}">
                  <a16:creationId xmlns:a16="http://schemas.microsoft.com/office/drawing/2014/main" id="{3ED15E99-5D7E-F733-5011-3653911CF83F}"/>
                </a:ext>
              </a:extLst>
            </p:cNvPr>
            <p:cNvSpPr txBox="1"/>
            <p:nvPr/>
          </p:nvSpPr>
          <p:spPr>
            <a:xfrm>
              <a:off x="6827678" y="3742930"/>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4" name="Rectangle: Rounded Corners 33">
              <a:extLst>
                <a:ext uri="{FF2B5EF4-FFF2-40B4-BE49-F238E27FC236}">
                  <a16:creationId xmlns:a16="http://schemas.microsoft.com/office/drawing/2014/main" id="{FC799148-21BD-503E-704B-A0CF7C335FA2}"/>
                </a:ext>
              </a:extLst>
            </p:cNvPr>
            <p:cNvSpPr/>
            <p:nvPr/>
          </p:nvSpPr>
          <p:spPr>
            <a:xfrm>
              <a:off x="7891101" y="3785816"/>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5" name="Rectangle: Rounded Corners 34">
              <a:extLst>
                <a:ext uri="{FF2B5EF4-FFF2-40B4-BE49-F238E27FC236}">
                  <a16:creationId xmlns:a16="http://schemas.microsoft.com/office/drawing/2014/main" id="{A77C3388-176E-4D8B-DCA7-64006CC4D387}"/>
                </a:ext>
              </a:extLst>
            </p:cNvPr>
            <p:cNvSpPr/>
            <p:nvPr/>
          </p:nvSpPr>
          <p:spPr>
            <a:xfrm>
              <a:off x="7939450" y="4020020"/>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Home Service (M-C)</a:t>
              </a:r>
            </a:p>
          </p:txBody>
        </p:sp>
        <p:sp>
          <p:nvSpPr>
            <p:cNvPr id="36" name="TextBox 35">
              <a:extLst>
                <a:ext uri="{FF2B5EF4-FFF2-40B4-BE49-F238E27FC236}">
                  <a16:creationId xmlns:a16="http://schemas.microsoft.com/office/drawing/2014/main" id="{3235A4AC-68B7-B1CE-CAB5-7FBB7FB8427A}"/>
                </a:ext>
              </a:extLst>
            </p:cNvPr>
            <p:cNvSpPr txBox="1"/>
            <p:nvPr/>
          </p:nvSpPr>
          <p:spPr>
            <a:xfrm>
              <a:off x="8374418" y="3736319"/>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7" name="Straight Connector 36">
              <a:extLst>
                <a:ext uri="{FF2B5EF4-FFF2-40B4-BE49-F238E27FC236}">
                  <a16:creationId xmlns:a16="http://schemas.microsoft.com/office/drawing/2014/main" id="{1A88E108-B928-4A12-8194-C4356E5A3B13}"/>
                </a:ext>
              </a:extLst>
            </p:cNvPr>
            <p:cNvCxnSpPr>
              <a:cxnSpLocks/>
            </p:cNvCxnSpPr>
            <p:nvPr/>
          </p:nvCxnSpPr>
          <p:spPr>
            <a:xfrm>
              <a:off x="7595065" y="4154834"/>
              <a:ext cx="235263"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8" name="Rectangle: Rounded Corners 37">
              <a:extLst>
                <a:ext uri="{FF2B5EF4-FFF2-40B4-BE49-F238E27FC236}">
                  <a16:creationId xmlns:a16="http://schemas.microsoft.com/office/drawing/2014/main" id="{1BEAEF2D-6390-962D-4BCF-7154C368357F}"/>
                </a:ext>
              </a:extLst>
            </p:cNvPr>
            <p:cNvSpPr/>
            <p:nvPr/>
          </p:nvSpPr>
          <p:spPr>
            <a:xfrm>
              <a:off x="6344361" y="5116658"/>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9" name="Rectangle: Rounded Corners 38">
              <a:extLst>
                <a:ext uri="{FF2B5EF4-FFF2-40B4-BE49-F238E27FC236}">
                  <a16:creationId xmlns:a16="http://schemas.microsoft.com/office/drawing/2014/main" id="{92214708-2DDA-6329-76B7-3696AAF0E48A}"/>
                </a:ext>
              </a:extLst>
            </p:cNvPr>
            <p:cNvSpPr/>
            <p:nvPr/>
          </p:nvSpPr>
          <p:spPr>
            <a:xfrm>
              <a:off x="6392710" y="5350862"/>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Kth Service (M-C)</a:t>
              </a:r>
            </a:p>
          </p:txBody>
        </p:sp>
        <p:sp>
          <p:nvSpPr>
            <p:cNvPr id="40" name="TextBox 39">
              <a:extLst>
                <a:ext uri="{FF2B5EF4-FFF2-40B4-BE49-F238E27FC236}">
                  <a16:creationId xmlns:a16="http://schemas.microsoft.com/office/drawing/2014/main" id="{208F019E-8AC4-862E-8C4E-65D2726DA965}"/>
                </a:ext>
              </a:extLst>
            </p:cNvPr>
            <p:cNvSpPr txBox="1"/>
            <p:nvPr/>
          </p:nvSpPr>
          <p:spPr>
            <a:xfrm>
              <a:off x="9015641" y="5180042"/>
              <a:ext cx="1110871"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k</a:t>
              </a:r>
            </a:p>
          </p:txBody>
        </p:sp>
        <p:sp>
          <p:nvSpPr>
            <p:cNvPr id="41" name="TextBox 40">
              <a:extLst>
                <a:ext uri="{FF2B5EF4-FFF2-40B4-BE49-F238E27FC236}">
                  <a16:creationId xmlns:a16="http://schemas.microsoft.com/office/drawing/2014/main" id="{A7A2FABE-BE12-6B7B-8A71-87D44843DBFF}"/>
                </a:ext>
              </a:extLst>
            </p:cNvPr>
            <p:cNvSpPr txBox="1"/>
            <p:nvPr/>
          </p:nvSpPr>
          <p:spPr>
            <a:xfrm>
              <a:off x="6827678" y="5067161"/>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42" name="Rectangle: Rounded Corners 41">
              <a:extLst>
                <a:ext uri="{FF2B5EF4-FFF2-40B4-BE49-F238E27FC236}">
                  <a16:creationId xmlns:a16="http://schemas.microsoft.com/office/drawing/2014/main" id="{E2BEF583-F156-B26D-1A0A-0A6D353C6C56}"/>
                </a:ext>
              </a:extLst>
            </p:cNvPr>
            <p:cNvSpPr/>
            <p:nvPr/>
          </p:nvSpPr>
          <p:spPr>
            <a:xfrm>
              <a:off x="7891101" y="5110047"/>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3" name="Rectangle: Rounded Corners 42">
              <a:extLst>
                <a:ext uri="{FF2B5EF4-FFF2-40B4-BE49-F238E27FC236}">
                  <a16:creationId xmlns:a16="http://schemas.microsoft.com/office/drawing/2014/main" id="{CDEC135D-8060-3415-2C0C-BB7BCC30D7E8}"/>
                </a:ext>
              </a:extLst>
            </p:cNvPr>
            <p:cNvSpPr/>
            <p:nvPr/>
          </p:nvSpPr>
          <p:spPr>
            <a:xfrm>
              <a:off x="7939450" y="5344251"/>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Kth Service (M-C)</a:t>
              </a:r>
            </a:p>
          </p:txBody>
        </p:sp>
        <p:sp>
          <p:nvSpPr>
            <p:cNvPr id="44" name="TextBox 43">
              <a:extLst>
                <a:ext uri="{FF2B5EF4-FFF2-40B4-BE49-F238E27FC236}">
                  <a16:creationId xmlns:a16="http://schemas.microsoft.com/office/drawing/2014/main" id="{734159AC-B6C1-6FB5-7585-8FDD9EC4D7EC}"/>
                </a:ext>
              </a:extLst>
            </p:cNvPr>
            <p:cNvSpPr txBox="1"/>
            <p:nvPr/>
          </p:nvSpPr>
          <p:spPr>
            <a:xfrm>
              <a:off x="8374418" y="5060550"/>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45" name="Straight Connector 44">
              <a:extLst>
                <a:ext uri="{FF2B5EF4-FFF2-40B4-BE49-F238E27FC236}">
                  <a16:creationId xmlns:a16="http://schemas.microsoft.com/office/drawing/2014/main" id="{5D2B6437-87B9-87EE-B9AF-A487A4D3EA99}"/>
                </a:ext>
              </a:extLst>
            </p:cNvPr>
            <p:cNvCxnSpPr>
              <a:cxnSpLocks/>
            </p:cNvCxnSpPr>
            <p:nvPr/>
          </p:nvCxnSpPr>
          <p:spPr>
            <a:xfrm>
              <a:off x="7595065" y="5479065"/>
              <a:ext cx="235263"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46" name="TextBox 45">
              <a:extLst>
                <a:ext uri="{FF2B5EF4-FFF2-40B4-BE49-F238E27FC236}">
                  <a16:creationId xmlns:a16="http://schemas.microsoft.com/office/drawing/2014/main" id="{00E8D869-A462-8006-70C3-EBDEFC3A8F81}"/>
                </a:ext>
              </a:extLst>
            </p:cNvPr>
            <p:cNvSpPr txBox="1"/>
            <p:nvPr/>
          </p:nvSpPr>
          <p:spPr>
            <a:xfrm>
              <a:off x="7555685" y="2151574"/>
              <a:ext cx="2222945" cy="394279"/>
            </a:xfrm>
            <a:prstGeom prst="rect">
              <a:avLst/>
            </a:prstGeom>
            <a:noFill/>
          </p:spPr>
          <p:txBody>
            <a:bodyPr wrap="square" rtlCol="0">
              <a:spAutoFit/>
            </a:bodyPr>
            <a:lstStyle/>
            <a:p>
              <a:pPr algn="l" defTabSz="975390" hangingPunct="1"/>
              <a:r>
                <a:rPr lang="en-IN" sz="2133" kern="1200" dirty="0">
                  <a:solidFill>
                    <a:srgbClr val="00B050"/>
                  </a:solidFill>
                  <a:latin typeface="Calibri" panose="020F0502020204030204"/>
                  <a:ea typeface="+mn-ea"/>
                  <a:cs typeface="+mn-cs"/>
                </a:rPr>
                <a:t>Kubernetes Cluster</a:t>
              </a:r>
            </a:p>
          </p:txBody>
        </p:sp>
        <p:cxnSp>
          <p:nvCxnSpPr>
            <p:cNvPr id="47" name="Straight Arrow Connector 46">
              <a:extLst>
                <a:ext uri="{FF2B5EF4-FFF2-40B4-BE49-F238E27FC236}">
                  <a16:creationId xmlns:a16="http://schemas.microsoft.com/office/drawing/2014/main" id="{61FE98F0-D616-DF66-A488-A04482094641}"/>
                </a:ext>
              </a:extLst>
            </p:cNvPr>
            <p:cNvCxnSpPr>
              <a:cxnSpLocks/>
            </p:cNvCxnSpPr>
            <p:nvPr/>
          </p:nvCxnSpPr>
          <p:spPr>
            <a:xfrm flipH="1">
              <a:off x="9752560" y="2360409"/>
              <a:ext cx="485577" cy="1184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48" name="Rectangle: Rounded Corners 47">
              <a:extLst>
                <a:ext uri="{FF2B5EF4-FFF2-40B4-BE49-F238E27FC236}">
                  <a16:creationId xmlns:a16="http://schemas.microsoft.com/office/drawing/2014/main" id="{D53AEDD6-D550-4B03-B6D2-CD9AEF856A31}"/>
                </a:ext>
              </a:extLst>
            </p:cNvPr>
            <p:cNvSpPr/>
            <p:nvPr/>
          </p:nvSpPr>
          <p:spPr>
            <a:xfrm rot="16200000">
              <a:off x="3681101" y="3830708"/>
              <a:ext cx="3416295" cy="631675"/>
            </a:xfrm>
            <a:prstGeom prst="roundRect">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Application Gateway</a:t>
              </a:r>
            </a:p>
          </p:txBody>
        </p:sp>
        <p:cxnSp>
          <p:nvCxnSpPr>
            <p:cNvPr id="49" name="Straight Arrow Connector 48">
              <a:extLst>
                <a:ext uri="{FF2B5EF4-FFF2-40B4-BE49-F238E27FC236}">
                  <a16:creationId xmlns:a16="http://schemas.microsoft.com/office/drawing/2014/main" id="{283293E3-28DB-1ADE-A6DC-C35EBD9E798E}"/>
                </a:ext>
              </a:extLst>
            </p:cNvPr>
            <p:cNvCxnSpPr>
              <a:cxnSpLocks/>
            </p:cNvCxnSpPr>
            <p:nvPr/>
          </p:nvCxnSpPr>
          <p:spPr>
            <a:xfrm flipH="1">
              <a:off x="5735097" y="2980854"/>
              <a:ext cx="485577" cy="1184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50" name="Straight Arrow Connector 49">
              <a:extLst>
                <a:ext uri="{FF2B5EF4-FFF2-40B4-BE49-F238E27FC236}">
                  <a16:creationId xmlns:a16="http://schemas.microsoft.com/office/drawing/2014/main" id="{821B408E-29B5-7D80-36DE-EC0D17011B63}"/>
                </a:ext>
              </a:extLst>
            </p:cNvPr>
            <p:cNvCxnSpPr>
              <a:cxnSpLocks/>
            </p:cNvCxnSpPr>
            <p:nvPr/>
          </p:nvCxnSpPr>
          <p:spPr>
            <a:xfrm flipH="1">
              <a:off x="5732841" y="4181961"/>
              <a:ext cx="485577" cy="1184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51" name="Straight Arrow Connector 50">
              <a:extLst>
                <a:ext uri="{FF2B5EF4-FFF2-40B4-BE49-F238E27FC236}">
                  <a16:creationId xmlns:a16="http://schemas.microsoft.com/office/drawing/2014/main" id="{50946EC9-2538-DA2F-C3AB-CB8B8C151188}"/>
                </a:ext>
              </a:extLst>
            </p:cNvPr>
            <p:cNvCxnSpPr>
              <a:cxnSpLocks/>
            </p:cNvCxnSpPr>
            <p:nvPr/>
          </p:nvCxnSpPr>
          <p:spPr>
            <a:xfrm flipH="1">
              <a:off x="5741692" y="5449671"/>
              <a:ext cx="485577" cy="1184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52" name="Straight Arrow Connector 51">
              <a:extLst>
                <a:ext uri="{FF2B5EF4-FFF2-40B4-BE49-F238E27FC236}">
                  <a16:creationId xmlns:a16="http://schemas.microsoft.com/office/drawing/2014/main" id="{30849BDB-B750-87D0-D9EB-F389E55AE8A9}"/>
                </a:ext>
              </a:extLst>
            </p:cNvPr>
            <p:cNvCxnSpPr>
              <a:cxnSpLocks/>
            </p:cNvCxnSpPr>
            <p:nvPr/>
          </p:nvCxnSpPr>
          <p:spPr>
            <a:xfrm flipH="1">
              <a:off x="4614346" y="3814416"/>
              <a:ext cx="369750" cy="0"/>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53" name="Rectangle: Rounded Corners 52">
              <a:extLst>
                <a:ext uri="{FF2B5EF4-FFF2-40B4-BE49-F238E27FC236}">
                  <a16:creationId xmlns:a16="http://schemas.microsoft.com/office/drawing/2014/main" id="{E688A69C-9BFD-C4A9-D68A-A7883F6F9F43}"/>
                </a:ext>
              </a:extLst>
            </p:cNvPr>
            <p:cNvSpPr/>
            <p:nvPr/>
          </p:nvSpPr>
          <p:spPr>
            <a:xfrm>
              <a:off x="76389" y="1652914"/>
              <a:ext cx="1452378" cy="627740"/>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l" defTabSz="975390" hangingPunct="1"/>
              <a:r>
                <a:rPr lang="en-IN" sz="1920" kern="1200" dirty="0">
                  <a:solidFill>
                    <a:srgbClr val="4472C4"/>
                  </a:solidFill>
                  <a:latin typeface="Calibri" panose="020F0502020204030204"/>
                </a:rPr>
                <a:t>End Users </a:t>
              </a:r>
            </a:p>
          </p:txBody>
        </p:sp>
        <p:pic>
          <p:nvPicPr>
            <p:cNvPr id="54" name="Picture 53">
              <a:extLst>
                <a:ext uri="{FF2B5EF4-FFF2-40B4-BE49-F238E27FC236}">
                  <a16:creationId xmlns:a16="http://schemas.microsoft.com/office/drawing/2014/main" id="{FE4973F5-45EE-E1FC-3F6B-DD3F0A18BA8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598" y="1792585"/>
              <a:ext cx="402024" cy="329042"/>
            </a:xfrm>
            <a:prstGeom prst="rect">
              <a:avLst/>
            </a:prstGeom>
          </p:spPr>
        </p:pic>
        <p:cxnSp>
          <p:nvCxnSpPr>
            <p:cNvPr id="55" name="Straight Arrow Connector 54">
              <a:extLst>
                <a:ext uri="{FF2B5EF4-FFF2-40B4-BE49-F238E27FC236}">
                  <a16:creationId xmlns:a16="http://schemas.microsoft.com/office/drawing/2014/main" id="{14333CBB-32F3-B0E1-7C8A-24AF438BB268}"/>
                </a:ext>
              </a:extLst>
            </p:cNvPr>
            <p:cNvCxnSpPr>
              <a:cxnSpLocks/>
            </p:cNvCxnSpPr>
            <p:nvPr/>
          </p:nvCxnSpPr>
          <p:spPr>
            <a:xfrm flipH="1">
              <a:off x="802125" y="2372255"/>
              <a:ext cx="10305" cy="864597"/>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56" name="Picture 55">
              <a:extLst>
                <a:ext uri="{FF2B5EF4-FFF2-40B4-BE49-F238E27FC236}">
                  <a16:creationId xmlns:a16="http://schemas.microsoft.com/office/drawing/2014/main" id="{6C96F625-AB3F-05FB-E85E-56AF6A59A07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87381" y="3203091"/>
              <a:ext cx="1222649" cy="1222649"/>
            </a:xfrm>
            <a:prstGeom prst="rect">
              <a:avLst/>
            </a:prstGeom>
          </p:spPr>
        </p:pic>
        <p:sp>
          <p:nvSpPr>
            <p:cNvPr id="57" name="TextBox 56">
              <a:extLst>
                <a:ext uri="{FF2B5EF4-FFF2-40B4-BE49-F238E27FC236}">
                  <a16:creationId xmlns:a16="http://schemas.microsoft.com/office/drawing/2014/main" id="{90D79343-B39C-272E-6752-4364BA083CBE}"/>
                </a:ext>
              </a:extLst>
            </p:cNvPr>
            <p:cNvSpPr txBox="1"/>
            <p:nvPr/>
          </p:nvSpPr>
          <p:spPr>
            <a:xfrm>
              <a:off x="123380" y="4399577"/>
              <a:ext cx="1378099" cy="332844"/>
            </a:xfrm>
            <a:prstGeom prst="rect">
              <a:avLst/>
            </a:prstGeom>
            <a:noFill/>
            <a:ln>
              <a:noFill/>
            </a:ln>
          </p:spPr>
          <p:txBody>
            <a:bodyPr wrap="square" rtlCol="0">
              <a:spAutoFit/>
            </a:bodyPr>
            <a:lstStyle/>
            <a:p>
              <a:pPr algn="l" defTabSz="975390" hangingPunct="1"/>
              <a:r>
                <a:rPr lang="en-IN" sz="1707" kern="1200" dirty="0">
                  <a:solidFill>
                    <a:srgbClr val="002060"/>
                  </a:solidFill>
                  <a:latin typeface="Calibri" panose="020F0502020204030204"/>
                  <a:ea typeface="+mn-ea"/>
                  <a:cs typeface="+mn-cs"/>
                </a:rPr>
                <a:t>Load Balancer</a:t>
              </a:r>
            </a:p>
          </p:txBody>
        </p:sp>
        <p:sp>
          <p:nvSpPr>
            <p:cNvPr id="58" name="Rectangle: Rounded Corners 57">
              <a:extLst>
                <a:ext uri="{FF2B5EF4-FFF2-40B4-BE49-F238E27FC236}">
                  <a16:creationId xmlns:a16="http://schemas.microsoft.com/office/drawing/2014/main" id="{7A41B427-9C2E-AB00-07DF-1C7069916EFC}"/>
                </a:ext>
              </a:extLst>
            </p:cNvPr>
            <p:cNvSpPr/>
            <p:nvPr/>
          </p:nvSpPr>
          <p:spPr>
            <a:xfrm>
              <a:off x="1970397" y="4399578"/>
              <a:ext cx="2456603" cy="1789556"/>
            </a:xfrm>
            <a:prstGeom prst="roundRect">
              <a:avLst>
                <a:gd name="adj" fmla="val 6241"/>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59" name="Rectangle: Rounded Corners 58">
              <a:extLst>
                <a:ext uri="{FF2B5EF4-FFF2-40B4-BE49-F238E27FC236}">
                  <a16:creationId xmlns:a16="http://schemas.microsoft.com/office/drawing/2014/main" id="{6B0A628A-BE1A-D312-115D-240BB440DACF}"/>
                </a:ext>
              </a:extLst>
            </p:cNvPr>
            <p:cNvSpPr/>
            <p:nvPr/>
          </p:nvSpPr>
          <p:spPr>
            <a:xfrm>
              <a:off x="2062341" y="4663376"/>
              <a:ext cx="2270148" cy="1357410"/>
            </a:xfrm>
            <a:prstGeom prst="roundRect">
              <a:avLst>
                <a:gd name="adj" fmla="val 5478"/>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60" name="Rectangle: Rounded Corners 59">
              <a:extLst>
                <a:ext uri="{FF2B5EF4-FFF2-40B4-BE49-F238E27FC236}">
                  <a16:creationId xmlns:a16="http://schemas.microsoft.com/office/drawing/2014/main" id="{AD9236EF-7F4F-014F-2223-CDEEC5A25520}"/>
                </a:ext>
              </a:extLst>
            </p:cNvPr>
            <p:cNvSpPr/>
            <p:nvPr/>
          </p:nvSpPr>
          <p:spPr>
            <a:xfrm>
              <a:off x="2282385" y="5162967"/>
              <a:ext cx="1764889" cy="624789"/>
            </a:xfrm>
            <a:prstGeom prst="roundRect">
              <a:avLst>
                <a:gd name="adj" fmla="val 7005"/>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View</a:t>
              </a:r>
            </a:p>
          </p:txBody>
        </p:sp>
        <p:sp>
          <p:nvSpPr>
            <p:cNvPr id="61" name="TextBox 60">
              <a:extLst>
                <a:ext uri="{FF2B5EF4-FFF2-40B4-BE49-F238E27FC236}">
                  <a16:creationId xmlns:a16="http://schemas.microsoft.com/office/drawing/2014/main" id="{570BCCF6-EDB2-2668-A877-F7E80757FA8D}"/>
                </a:ext>
              </a:extLst>
            </p:cNvPr>
            <p:cNvSpPr txBox="1"/>
            <p:nvPr/>
          </p:nvSpPr>
          <p:spPr>
            <a:xfrm>
              <a:off x="3130273" y="4759486"/>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2</a:t>
              </a:r>
            </a:p>
          </p:txBody>
        </p:sp>
        <p:sp>
          <p:nvSpPr>
            <p:cNvPr id="62" name="TextBox 61">
              <a:extLst>
                <a:ext uri="{FF2B5EF4-FFF2-40B4-BE49-F238E27FC236}">
                  <a16:creationId xmlns:a16="http://schemas.microsoft.com/office/drawing/2014/main" id="{5B4F47EB-FA4A-4CAF-57C3-713F54E1F582}"/>
                </a:ext>
              </a:extLst>
            </p:cNvPr>
            <p:cNvSpPr txBox="1"/>
            <p:nvPr/>
          </p:nvSpPr>
          <p:spPr>
            <a:xfrm>
              <a:off x="2227248" y="4067821"/>
              <a:ext cx="2449589" cy="640560"/>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Mobile app (Frontend)</a:t>
              </a:r>
            </a:p>
            <a:p>
              <a:pPr algn="l" defTabSz="975390" hangingPunct="1"/>
              <a:endParaRPr lang="en-IN" sz="1920" kern="1200" dirty="0">
                <a:solidFill>
                  <a:prstClr val="black"/>
                </a:solidFill>
                <a:latin typeface="Calibri" panose="020F0502020204030204"/>
                <a:ea typeface="+mn-ea"/>
                <a:cs typeface="+mn-cs"/>
              </a:endParaRPr>
            </a:p>
          </p:txBody>
        </p:sp>
        <p:cxnSp>
          <p:nvCxnSpPr>
            <p:cNvPr id="63" name="Straight Arrow Connector 62">
              <a:extLst>
                <a:ext uri="{FF2B5EF4-FFF2-40B4-BE49-F238E27FC236}">
                  <a16:creationId xmlns:a16="http://schemas.microsoft.com/office/drawing/2014/main" id="{0B11F4D0-8E57-080B-23CE-DDA143FADB12}"/>
                </a:ext>
              </a:extLst>
            </p:cNvPr>
            <p:cNvCxnSpPr>
              <a:cxnSpLocks/>
            </p:cNvCxnSpPr>
            <p:nvPr/>
          </p:nvCxnSpPr>
          <p:spPr>
            <a:xfrm flipH="1" flipV="1">
              <a:off x="1309971" y="3785816"/>
              <a:ext cx="590745" cy="6611"/>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28" name="Straight Arrow Connector 127">
              <a:extLst>
                <a:ext uri="{FF2B5EF4-FFF2-40B4-BE49-F238E27FC236}">
                  <a16:creationId xmlns:a16="http://schemas.microsoft.com/office/drawing/2014/main" id="{FFC8CAF0-720A-9142-2C2C-732CD388BE0F}"/>
                </a:ext>
              </a:extLst>
            </p:cNvPr>
            <p:cNvCxnSpPr>
              <a:cxnSpLocks/>
            </p:cNvCxnSpPr>
            <p:nvPr/>
          </p:nvCxnSpPr>
          <p:spPr>
            <a:xfrm flipH="1">
              <a:off x="1261173" y="3177588"/>
              <a:ext cx="563906" cy="415432"/>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29" name="Straight Arrow Connector 128">
              <a:extLst>
                <a:ext uri="{FF2B5EF4-FFF2-40B4-BE49-F238E27FC236}">
                  <a16:creationId xmlns:a16="http://schemas.microsoft.com/office/drawing/2014/main" id="{1CDDB2A0-E191-C85F-00FC-5E4CF772CFA2}"/>
                </a:ext>
              </a:extLst>
            </p:cNvPr>
            <p:cNvCxnSpPr>
              <a:cxnSpLocks/>
            </p:cNvCxnSpPr>
            <p:nvPr/>
          </p:nvCxnSpPr>
          <p:spPr>
            <a:xfrm flipH="1" flipV="1">
              <a:off x="1288599" y="4097638"/>
              <a:ext cx="567872" cy="301939"/>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130" name="Picture 129">
              <a:extLst>
                <a:ext uri="{FF2B5EF4-FFF2-40B4-BE49-F238E27FC236}">
                  <a16:creationId xmlns:a16="http://schemas.microsoft.com/office/drawing/2014/main" id="{B3B47B47-CCC8-F0BB-B706-D5179BDBF77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310054" y="3673558"/>
              <a:ext cx="781323" cy="819732"/>
            </a:xfrm>
            <a:prstGeom prst="rect">
              <a:avLst/>
            </a:prstGeom>
          </p:spPr>
        </p:pic>
        <p:pic>
          <p:nvPicPr>
            <p:cNvPr id="131" name="Picture 130">
              <a:extLst>
                <a:ext uri="{FF2B5EF4-FFF2-40B4-BE49-F238E27FC236}">
                  <a16:creationId xmlns:a16="http://schemas.microsoft.com/office/drawing/2014/main" id="{31C45400-CC5B-4D6C-F2CE-10D88AE608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35018" y="2584784"/>
              <a:ext cx="874599" cy="599659"/>
            </a:xfrm>
            <a:prstGeom prst="rect">
              <a:avLst/>
            </a:prstGeom>
          </p:spPr>
        </p:pic>
        <p:pic>
          <p:nvPicPr>
            <p:cNvPr id="132" name="Picture 131">
              <a:extLst>
                <a:ext uri="{FF2B5EF4-FFF2-40B4-BE49-F238E27FC236}">
                  <a16:creationId xmlns:a16="http://schemas.microsoft.com/office/drawing/2014/main" id="{4C5177E7-DEAD-C5B6-CA08-4C8AD4A5BA29}"/>
                </a:ext>
              </a:extLst>
            </p:cNvPr>
            <p:cNvPicPr>
              <a:picLocks noChangeAspect="1"/>
            </p:cNvPicPr>
            <p:nvPr/>
          </p:nvPicPr>
          <p:blipFill rotWithShape="1">
            <a:blip r:embed="rId9">
              <a:extLst>
                <a:ext uri="{28A0092B-C50C-407E-A947-70E740481C1C}">
                  <a14:useLocalDpi xmlns:a14="http://schemas.microsoft.com/office/drawing/2010/main" val="0"/>
                </a:ext>
              </a:extLst>
            </a:blip>
            <a:srcRect l="3278" r="3787"/>
            <a:stretch/>
          </p:blipFill>
          <p:spPr>
            <a:xfrm>
              <a:off x="11286067" y="5613150"/>
              <a:ext cx="812800" cy="1044175"/>
            </a:xfrm>
            <a:prstGeom prst="rect">
              <a:avLst/>
            </a:prstGeom>
          </p:spPr>
        </p:pic>
        <p:cxnSp>
          <p:nvCxnSpPr>
            <p:cNvPr id="133" name="Straight Arrow Connector 132">
              <a:extLst>
                <a:ext uri="{FF2B5EF4-FFF2-40B4-BE49-F238E27FC236}">
                  <a16:creationId xmlns:a16="http://schemas.microsoft.com/office/drawing/2014/main" id="{FC1D3296-0164-5B0C-B49C-04A78FD794D7}"/>
                </a:ext>
              </a:extLst>
            </p:cNvPr>
            <p:cNvCxnSpPr>
              <a:cxnSpLocks/>
            </p:cNvCxnSpPr>
            <p:nvPr/>
          </p:nvCxnSpPr>
          <p:spPr>
            <a:xfrm flipH="1">
              <a:off x="10020300" y="2884614"/>
              <a:ext cx="1237097" cy="0"/>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4" name="Straight Arrow Connector 133">
              <a:extLst>
                <a:ext uri="{FF2B5EF4-FFF2-40B4-BE49-F238E27FC236}">
                  <a16:creationId xmlns:a16="http://schemas.microsoft.com/office/drawing/2014/main" id="{1F44B883-3DC6-6A07-4F25-817A712AA872}"/>
                </a:ext>
              </a:extLst>
            </p:cNvPr>
            <p:cNvCxnSpPr>
              <a:cxnSpLocks/>
            </p:cNvCxnSpPr>
            <p:nvPr/>
          </p:nvCxnSpPr>
          <p:spPr>
            <a:xfrm flipH="1">
              <a:off x="10016744" y="4075822"/>
              <a:ext cx="1193885" cy="2181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5" name="Straight Arrow Connector 134">
              <a:extLst>
                <a:ext uri="{FF2B5EF4-FFF2-40B4-BE49-F238E27FC236}">
                  <a16:creationId xmlns:a16="http://schemas.microsoft.com/office/drawing/2014/main" id="{EC02AA71-C099-6BD1-6E3C-E28AC4DB4430}"/>
                </a:ext>
              </a:extLst>
            </p:cNvPr>
            <p:cNvCxnSpPr>
              <a:cxnSpLocks/>
            </p:cNvCxnSpPr>
            <p:nvPr/>
          </p:nvCxnSpPr>
          <p:spPr>
            <a:xfrm flipH="1">
              <a:off x="10072957" y="4523852"/>
              <a:ext cx="1237097" cy="921834"/>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grpSp>
    </p:spTree>
    <p:extLst>
      <p:ext uri="{BB962C8B-B14F-4D97-AF65-F5344CB8AC3E}">
        <p14:creationId xmlns:p14="http://schemas.microsoft.com/office/powerpoint/2010/main" val="339184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 layered approach to security affects the usability of the software.…"/>
          <p:cNvSpPr txBox="1">
            <a:spLocks noGrp="1"/>
          </p:cNvSpPr>
          <p:nvPr>
            <p:ph type="body" idx="1"/>
          </p:nvPr>
        </p:nvSpPr>
        <p:spPr>
          <a:xfrm>
            <a:off x="423019" y="1672000"/>
            <a:ext cx="11857881" cy="7197230"/>
          </a:xfrm>
          <a:prstGeom prst="rect">
            <a:avLst/>
          </a:prstGeom>
        </p:spPr>
        <p:txBody>
          <a:bodyPr/>
          <a:lstStyle/>
          <a:p>
            <a:endParaRPr lang="en-US" dirty="0"/>
          </a:p>
          <a:p>
            <a:r>
              <a:rPr dirty="0"/>
              <a:t>To avoid this, you need an architecture:</a:t>
            </a:r>
          </a:p>
          <a:p>
            <a:pPr lvl="1"/>
            <a:r>
              <a:rPr dirty="0"/>
              <a:t> that doesn’t have too many security layers, </a:t>
            </a:r>
          </a:p>
          <a:p>
            <a:pPr lvl="1"/>
            <a:r>
              <a:rPr dirty="0"/>
              <a:t>that doesn’t enforce unnecessary security,</a:t>
            </a:r>
          </a:p>
          <a:p>
            <a:pPr lvl="1"/>
            <a:r>
              <a:rPr dirty="0"/>
              <a:t>that provides helper components that reduce the load on users.</a:t>
            </a:r>
          </a:p>
        </p:txBody>
      </p:sp>
      <p:sp>
        <p:nvSpPr>
          <p:cNvPr id="131" name="Usability issues"/>
          <p:cNvSpPr txBox="1">
            <a:spLocks noGrp="1"/>
          </p:cNvSpPr>
          <p:nvPr>
            <p:ph type="title"/>
          </p:nvPr>
        </p:nvSpPr>
        <p:spPr>
          <a:prstGeom prst="rect">
            <a:avLst/>
          </a:prstGeom>
        </p:spPr>
        <p:txBody>
          <a:bodyPr/>
          <a:lstStyle/>
          <a:p>
            <a:r>
              <a:rPr lang="en-US" dirty="0"/>
              <a:t>Security vs </a:t>
            </a:r>
            <a:r>
              <a:rPr dirty="0"/>
              <a:t>Usability issues</a:t>
            </a:r>
          </a:p>
        </p:txBody>
      </p:sp>
      <p:sp>
        <p:nvSpPr>
          <p:cNvPr id="1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Availability is particularly important in enterprise products, such as products for the finance industry, where 24/7 operation is expected.…"/>
          <p:cNvSpPr txBox="1">
            <a:spLocks noGrp="1"/>
          </p:cNvSpPr>
          <p:nvPr>
            <p:ph type="body" idx="1"/>
          </p:nvPr>
        </p:nvSpPr>
        <p:spPr>
          <a:xfrm>
            <a:off x="645178" y="1658937"/>
            <a:ext cx="11857881" cy="7197230"/>
          </a:xfrm>
          <a:prstGeom prst="rect">
            <a:avLst/>
          </a:prstGeom>
        </p:spPr>
        <p:txBody>
          <a:bodyPr/>
          <a:lstStyle/>
          <a:p>
            <a:r>
              <a:rPr lang="en-US" dirty="0"/>
              <a:t>Availability of a system is the amount of ‘uptime’ of that system. </a:t>
            </a:r>
          </a:p>
          <a:p>
            <a:pPr lvl="1">
              <a:spcBef>
                <a:spcPts val="600"/>
              </a:spcBef>
            </a:pPr>
            <a:r>
              <a:rPr lang="en-US" dirty="0"/>
              <a:t>Availability is a percentage of time that a system is available to deliver services</a:t>
            </a:r>
          </a:p>
          <a:p>
            <a:pPr lvl="1"/>
            <a:r>
              <a:rPr lang="en-US" dirty="0"/>
              <a:t>Availability is important in enterprise products, e.g. finance industry, where 24/7 operation is expected. </a:t>
            </a:r>
            <a:endParaRPr dirty="0"/>
          </a:p>
          <a:p>
            <a:r>
              <a:rPr dirty="0"/>
              <a:t>Architecturally, you achieve availability by having redundant components in a system. </a:t>
            </a:r>
          </a:p>
          <a:p>
            <a:pPr lvl="1">
              <a:spcBef>
                <a:spcPts val="600"/>
              </a:spcBef>
            </a:pPr>
            <a:r>
              <a:rPr lang="en-US" dirty="0"/>
              <a:t>For </a:t>
            </a:r>
            <a:r>
              <a:rPr dirty="0"/>
              <a:t>redundancy, you include</a:t>
            </a:r>
            <a:r>
              <a:rPr lang="en-US" dirty="0"/>
              <a:t> “failure</a:t>
            </a:r>
            <a:r>
              <a:rPr dirty="0"/>
              <a:t> </a:t>
            </a:r>
            <a:r>
              <a:rPr lang="en-US" dirty="0"/>
              <a:t>detection”</a:t>
            </a:r>
            <a:r>
              <a:rPr dirty="0"/>
              <a:t>, and </a:t>
            </a:r>
            <a:r>
              <a:rPr lang="en-US" dirty="0"/>
              <a:t>"</a:t>
            </a:r>
            <a:r>
              <a:rPr dirty="0"/>
              <a:t>switching</a:t>
            </a:r>
            <a:r>
              <a:rPr lang="en-US" dirty="0"/>
              <a:t>"</a:t>
            </a:r>
            <a:r>
              <a:rPr dirty="0"/>
              <a:t> components </a:t>
            </a:r>
            <a:r>
              <a:rPr lang="en-US" dirty="0"/>
              <a:t>that</a:t>
            </a:r>
            <a:r>
              <a:rPr dirty="0"/>
              <a:t> switch operation to </a:t>
            </a:r>
            <a:r>
              <a:rPr lang="en-US" dirty="0"/>
              <a:t>the</a:t>
            </a:r>
            <a:r>
              <a:rPr dirty="0"/>
              <a:t> redundant component when a failure is detected.</a:t>
            </a:r>
          </a:p>
          <a:p>
            <a:r>
              <a:rPr dirty="0"/>
              <a:t>Implementing extra components</a:t>
            </a:r>
            <a:r>
              <a:rPr lang="en-US" dirty="0"/>
              <a:t>:</a:t>
            </a:r>
            <a:r>
              <a:rPr dirty="0"/>
              <a:t> </a:t>
            </a:r>
            <a:endParaRPr lang="en-US" dirty="0"/>
          </a:p>
          <a:p>
            <a:pPr lvl="1">
              <a:spcBef>
                <a:spcPts val="600"/>
              </a:spcBef>
            </a:pPr>
            <a:r>
              <a:rPr dirty="0"/>
              <a:t>takes time and increases the cost of system development</a:t>
            </a:r>
            <a:endParaRPr lang="en-US" dirty="0"/>
          </a:p>
          <a:p>
            <a:pPr lvl="1">
              <a:spcBef>
                <a:spcPts val="600"/>
              </a:spcBef>
            </a:pPr>
            <a:r>
              <a:rPr dirty="0"/>
              <a:t>adds complexity to the system and therefore increases the chances of introducing bugs and vulnerabilities.   </a:t>
            </a:r>
          </a:p>
        </p:txBody>
      </p:sp>
      <p:sp>
        <p:nvSpPr>
          <p:cNvPr id="135" name="Trade off: Availability vs time-to-market"/>
          <p:cNvSpPr txBox="1">
            <a:spLocks noGrp="1"/>
          </p:cNvSpPr>
          <p:nvPr>
            <p:ph type="title"/>
          </p:nvPr>
        </p:nvSpPr>
        <p:spPr>
          <a:xfrm>
            <a:off x="450851" y="554171"/>
            <a:ext cx="12014200" cy="1098600"/>
          </a:xfrm>
          <a:prstGeom prst="rect">
            <a:avLst/>
          </a:prstGeom>
        </p:spPr>
        <p:txBody>
          <a:bodyPr/>
          <a:lstStyle/>
          <a:p>
            <a:r>
              <a:rPr dirty="0"/>
              <a:t>Trade off: Availability vs time-to-market</a:t>
            </a:r>
          </a:p>
        </p:txBody>
      </p:sp>
      <p:sp>
        <p:nvSpPr>
          <p:cNvPr id="1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How should the system be organized as a set of architectural components, where each of these components provides a subset of the overall system functionality?…"/>
          <p:cNvSpPr txBox="1">
            <a:spLocks noGrp="1"/>
          </p:cNvSpPr>
          <p:nvPr>
            <p:ph type="body" idx="1"/>
          </p:nvPr>
        </p:nvSpPr>
        <p:spPr>
          <a:xfrm>
            <a:off x="731027" y="1658937"/>
            <a:ext cx="11857881" cy="7197230"/>
          </a:xfrm>
          <a:prstGeom prst="rect">
            <a:avLst/>
          </a:prstGeom>
        </p:spPr>
        <p:txBody>
          <a:bodyPr/>
          <a:lstStyle/>
          <a:p>
            <a:r>
              <a:rPr dirty="0"/>
              <a:t>How should the system be organized as a set of architectural components, where each component provides a subset of the overall system functionality? </a:t>
            </a:r>
          </a:p>
          <a:p>
            <a:pPr lvl="1"/>
            <a:r>
              <a:rPr dirty="0"/>
              <a:t>The organization should deliver the system security, reliability and performance.</a:t>
            </a:r>
          </a:p>
          <a:p>
            <a:endParaRPr lang="en-US" dirty="0"/>
          </a:p>
          <a:p>
            <a:r>
              <a:rPr dirty="0"/>
              <a:t>How should these architectural components be </a:t>
            </a:r>
            <a:r>
              <a:rPr u="sng" dirty="0"/>
              <a:t>distributed</a:t>
            </a:r>
            <a:r>
              <a:rPr dirty="0"/>
              <a:t> and </a:t>
            </a:r>
            <a:r>
              <a:rPr u="sng" dirty="0"/>
              <a:t>communicate</a:t>
            </a:r>
            <a:r>
              <a:rPr dirty="0"/>
              <a:t> with each other?</a:t>
            </a:r>
          </a:p>
          <a:p>
            <a:endParaRPr lang="en-US" dirty="0"/>
          </a:p>
          <a:p>
            <a:r>
              <a:rPr dirty="0"/>
              <a:t>What technologies should you use in building the system and what components should be </a:t>
            </a:r>
            <a:r>
              <a:rPr u="sng" dirty="0"/>
              <a:t>reused</a:t>
            </a:r>
            <a:r>
              <a:rPr dirty="0"/>
              <a:t>?</a:t>
            </a:r>
          </a:p>
        </p:txBody>
      </p:sp>
      <p:sp>
        <p:nvSpPr>
          <p:cNvPr id="139" name="Architectural design questions"/>
          <p:cNvSpPr txBox="1">
            <a:spLocks noGrp="1"/>
          </p:cNvSpPr>
          <p:nvPr>
            <p:ph type="title"/>
          </p:nvPr>
        </p:nvSpPr>
        <p:spPr>
          <a:prstGeom prst="rect">
            <a:avLst/>
          </a:prstGeom>
        </p:spPr>
        <p:txBody>
          <a:bodyPr/>
          <a:lstStyle/>
          <a:p>
            <a:r>
              <a:t>Architectural design questions</a:t>
            </a:r>
          </a:p>
        </p:txBody>
      </p:sp>
      <p:sp>
        <p:nvSpPr>
          <p:cNvPr id="1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 name="Abstraction in software design means that you focus on the essential elements of a system or software component without concern for its details.…"/>
          <p:cNvSpPr txBox="1">
            <a:spLocks noGrp="1"/>
          </p:cNvSpPr>
          <p:nvPr>
            <p:ph type="body" idx="1"/>
          </p:nvPr>
        </p:nvSpPr>
        <p:spPr>
          <a:xfrm>
            <a:off x="660752" y="1658937"/>
            <a:ext cx="11857881" cy="7197230"/>
          </a:xfrm>
          <a:prstGeom prst="rect">
            <a:avLst/>
          </a:prstGeom>
        </p:spPr>
        <p:txBody>
          <a:bodyPr/>
          <a:lstStyle/>
          <a:p>
            <a:r>
              <a:rPr dirty="0"/>
              <a:t>Abstraction in software design means </a:t>
            </a:r>
            <a:r>
              <a:rPr lang="en-US" dirty="0"/>
              <a:t>to </a:t>
            </a:r>
            <a:r>
              <a:rPr dirty="0"/>
              <a:t>focus on the essential elements of a system or software component without concern for its details.  </a:t>
            </a:r>
          </a:p>
          <a:p>
            <a:endParaRPr lang="en-US" dirty="0"/>
          </a:p>
          <a:p>
            <a:r>
              <a:rPr dirty="0"/>
              <a:t>At the architectural level, your concern should be on </a:t>
            </a:r>
            <a:r>
              <a:rPr u="sng" dirty="0"/>
              <a:t>large-scale architectural components</a:t>
            </a:r>
            <a:r>
              <a:rPr dirty="0"/>
              <a:t>. </a:t>
            </a:r>
          </a:p>
          <a:p>
            <a:endParaRPr lang="en-US" dirty="0"/>
          </a:p>
          <a:p>
            <a:r>
              <a:rPr dirty="0"/>
              <a:t>Decomposition involves analyzing these large-scale components and representing them as a set of  finer-grain components.</a:t>
            </a:r>
          </a:p>
          <a:p>
            <a:endParaRPr lang="en-US" dirty="0"/>
          </a:p>
          <a:p>
            <a:r>
              <a:rPr u="sng" dirty="0"/>
              <a:t>Layered models</a:t>
            </a:r>
            <a:r>
              <a:rPr dirty="0"/>
              <a:t> are often used to illustrate how a system is composed of components.</a:t>
            </a:r>
          </a:p>
        </p:txBody>
      </p:sp>
      <p:sp>
        <p:nvSpPr>
          <p:cNvPr id="143" name="Component organization"/>
          <p:cNvSpPr txBox="1">
            <a:spLocks noGrp="1"/>
          </p:cNvSpPr>
          <p:nvPr>
            <p:ph type="title"/>
          </p:nvPr>
        </p:nvSpPr>
        <p:spPr>
          <a:xfrm>
            <a:off x="504433" y="409859"/>
            <a:ext cx="12014200" cy="1098600"/>
          </a:xfrm>
          <a:prstGeom prst="rect">
            <a:avLst/>
          </a:prstGeom>
        </p:spPr>
        <p:txBody>
          <a:bodyPr/>
          <a:lstStyle/>
          <a:p>
            <a:r>
              <a:rPr dirty="0"/>
              <a:t>Component organization</a:t>
            </a:r>
          </a:p>
        </p:txBody>
      </p:sp>
      <p:sp>
        <p:nvSpPr>
          <p:cNvPr id="1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mplexity in a system architecture arises because of the number and the nature of the relationships between components in that system.…"/>
          <p:cNvSpPr txBox="1">
            <a:spLocks noGrp="1"/>
          </p:cNvSpPr>
          <p:nvPr>
            <p:ph type="body" idx="1"/>
          </p:nvPr>
        </p:nvSpPr>
        <p:spPr>
          <a:xfrm>
            <a:off x="151556" y="1729656"/>
            <a:ext cx="11857881" cy="7197230"/>
          </a:xfrm>
          <a:prstGeom prst="rect">
            <a:avLst/>
          </a:prstGeom>
        </p:spPr>
        <p:txBody>
          <a:bodyPr/>
          <a:lstStyle/>
          <a:p>
            <a:r>
              <a:rPr dirty="0"/>
              <a:t>Complexity in a system architecture arises because of the </a:t>
            </a:r>
            <a:r>
              <a:rPr u="sng" dirty="0"/>
              <a:t>number and the nature of the relationships</a:t>
            </a:r>
            <a:r>
              <a:rPr dirty="0"/>
              <a:t> between components in that system.  </a:t>
            </a:r>
          </a:p>
          <a:p>
            <a:r>
              <a:rPr dirty="0"/>
              <a:t>When decomposing a system into components, </a:t>
            </a:r>
            <a:r>
              <a:rPr lang="en-US" dirty="0"/>
              <a:t>try to </a:t>
            </a:r>
            <a:r>
              <a:rPr dirty="0"/>
              <a:t>avoid unnecessary complexity.</a:t>
            </a:r>
          </a:p>
          <a:p>
            <a:pPr lvl="1"/>
            <a:r>
              <a:rPr i="1" dirty="0"/>
              <a:t>Localize relationships</a:t>
            </a:r>
            <a:br>
              <a:rPr i="1" dirty="0"/>
            </a:br>
            <a:r>
              <a:rPr dirty="0"/>
              <a:t>If there are relationships between components A and B, these are easier to understand if A and B are defined in the same module. </a:t>
            </a:r>
          </a:p>
          <a:p>
            <a:pPr lvl="1"/>
            <a:r>
              <a:rPr i="1" dirty="0"/>
              <a:t>Reduce shared dependencies</a:t>
            </a:r>
            <a:br>
              <a:rPr i="1" dirty="0"/>
            </a:br>
            <a:r>
              <a:rPr dirty="0"/>
              <a:t>Where components </a:t>
            </a:r>
            <a:r>
              <a:rPr lang="en-US" dirty="0"/>
              <a:t>C1</a:t>
            </a:r>
            <a:r>
              <a:rPr dirty="0"/>
              <a:t> and </a:t>
            </a:r>
            <a:r>
              <a:rPr lang="en-US" dirty="0"/>
              <a:t>C2</a:t>
            </a:r>
            <a:r>
              <a:rPr dirty="0"/>
              <a:t> depend on some other component or data, complexity increases because changes to the shared component </a:t>
            </a:r>
            <a:r>
              <a:rPr lang="en-US" dirty="0"/>
              <a:t>imply </a:t>
            </a:r>
            <a:r>
              <a:rPr dirty="0"/>
              <a:t>understand</a:t>
            </a:r>
            <a:r>
              <a:rPr lang="en-US" dirty="0"/>
              <a:t>ing</a:t>
            </a:r>
            <a:r>
              <a:rPr dirty="0"/>
              <a:t> how these changes affect both </a:t>
            </a:r>
            <a:r>
              <a:rPr lang="en-US" dirty="0"/>
              <a:t>C1</a:t>
            </a:r>
            <a:r>
              <a:rPr dirty="0"/>
              <a:t> and </a:t>
            </a:r>
            <a:r>
              <a:rPr lang="en-US" dirty="0"/>
              <a:t>C2</a:t>
            </a:r>
            <a:r>
              <a:rPr dirty="0"/>
              <a:t>. </a:t>
            </a:r>
          </a:p>
          <a:p>
            <a:r>
              <a:rPr dirty="0"/>
              <a:t>It is always preferable to use local data wherever possible and to avoid sharing data if you can.</a:t>
            </a:r>
          </a:p>
        </p:txBody>
      </p:sp>
      <p:sp>
        <p:nvSpPr>
          <p:cNvPr id="151" name="Architectural complexity"/>
          <p:cNvSpPr txBox="1">
            <a:spLocks noGrp="1"/>
          </p:cNvSpPr>
          <p:nvPr>
            <p:ph type="title"/>
          </p:nvPr>
        </p:nvSpPr>
        <p:spPr>
          <a:prstGeom prst="rect">
            <a:avLst/>
          </a:prstGeom>
        </p:spPr>
        <p:txBody>
          <a:bodyPr/>
          <a:lstStyle/>
          <a:p>
            <a:r>
              <a:t>Architectural complexity</a:t>
            </a:r>
          </a:p>
        </p:txBody>
      </p:sp>
      <p:sp>
        <p:nvSpPr>
          <p:cNvPr id="1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pic>
        <p:nvPicPr>
          <p:cNvPr id="2" name="Picture 1">
            <a:extLst>
              <a:ext uri="{FF2B5EF4-FFF2-40B4-BE49-F238E27FC236}">
                <a16:creationId xmlns:a16="http://schemas.microsoft.com/office/drawing/2014/main" id="{3CB0CED3-D696-0427-1517-B2BCCB64F365}"/>
              </a:ext>
            </a:extLst>
          </p:cNvPr>
          <p:cNvPicPr>
            <a:picLocks noChangeAspect="1"/>
          </p:cNvPicPr>
          <p:nvPr/>
        </p:nvPicPr>
        <p:blipFill rotWithShape="1">
          <a:blip r:embed="rId3">
            <a:extLst>
              <a:ext uri="{28A0092B-C50C-407E-A947-70E740481C1C}">
                <a14:useLocalDpi xmlns:a14="http://schemas.microsoft.com/office/drawing/2010/main" val="0"/>
              </a:ext>
            </a:extLst>
          </a:blip>
          <a:srcRect l="29643" t="19345" r="27696" b="63617"/>
          <a:stretch/>
        </p:blipFill>
        <p:spPr>
          <a:xfrm>
            <a:off x="10313720" y="5100637"/>
            <a:ext cx="2805380" cy="160020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igure 4.7 Examples of component relationships"/>
          <p:cNvSpPr txBox="1">
            <a:spLocks noGrp="1"/>
          </p:cNvSpPr>
          <p:nvPr>
            <p:ph type="title"/>
          </p:nvPr>
        </p:nvSpPr>
        <p:spPr>
          <a:prstGeom prst="rect">
            <a:avLst/>
          </a:prstGeom>
        </p:spPr>
        <p:txBody>
          <a:bodyPr>
            <a:noAutofit/>
          </a:bodyPr>
          <a:lstStyle/>
          <a:p>
            <a:r>
              <a:rPr sz="4000" dirty="0">
                <a:solidFill>
                  <a:schemeClr val="tx1">
                    <a:lumMod val="75000"/>
                  </a:schemeClr>
                </a:solidFill>
              </a:rPr>
              <a:t>Examples of component relationships</a:t>
            </a:r>
          </a:p>
        </p:txBody>
      </p:sp>
      <p:sp>
        <p:nvSpPr>
          <p:cNvPr id="1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5" name="Picture 4">
            <a:extLst>
              <a:ext uri="{FF2B5EF4-FFF2-40B4-BE49-F238E27FC236}">
                <a16:creationId xmlns:a16="http://schemas.microsoft.com/office/drawing/2014/main" id="{1E6CC84E-356B-E743-8DB5-0838C7A614E0}"/>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9633" r="12770" b="59709"/>
          <a:stretch/>
        </p:blipFill>
        <p:spPr>
          <a:xfrm>
            <a:off x="118754" y="2062216"/>
            <a:ext cx="13031385" cy="6858626"/>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igure 4.8 Architectural design guidelines"/>
          <p:cNvSpPr txBox="1">
            <a:spLocks noGrp="1"/>
          </p:cNvSpPr>
          <p:nvPr>
            <p:ph type="title"/>
          </p:nvPr>
        </p:nvSpPr>
        <p:spPr>
          <a:prstGeom prst="rect">
            <a:avLst/>
          </a:prstGeom>
        </p:spPr>
        <p:txBody>
          <a:bodyPr>
            <a:noAutofit/>
          </a:bodyPr>
          <a:lstStyle/>
          <a:p>
            <a:r>
              <a:rPr sz="4000" dirty="0">
                <a:solidFill>
                  <a:schemeClr val="tx1">
                    <a:lumMod val="75000"/>
                  </a:schemeClr>
                </a:solidFill>
              </a:rPr>
              <a:t>Architectural design guidelines</a:t>
            </a:r>
          </a:p>
        </p:txBody>
      </p:sp>
      <p:sp>
        <p:nvSpPr>
          <p:cNvPr id="1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pic>
        <p:nvPicPr>
          <p:cNvPr id="5" name="Picture 4">
            <a:extLst>
              <a:ext uri="{FF2B5EF4-FFF2-40B4-BE49-F238E27FC236}">
                <a16:creationId xmlns:a16="http://schemas.microsoft.com/office/drawing/2014/main" id="{5898B559-6FAD-CD4B-B393-CA89E7690867}"/>
              </a:ext>
            </a:extLst>
          </p:cNvPr>
          <p:cNvPicPr>
            <a:picLocks noChangeAspect="1"/>
          </p:cNvPicPr>
          <p:nvPr/>
        </p:nvPicPr>
        <p:blipFill rotWithShape="1">
          <a:blip r:embed="rId2">
            <a:extLst>
              <a:ext uri="{28A0092B-C50C-407E-A947-70E740481C1C}">
                <a14:useLocalDpi xmlns:a14="http://schemas.microsoft.com/office/drawing/2010/main" val="0"/>
              </a:ext>
            </a:extLst>
          </a:blip>
          <a:srcRect l="21106" t="12928" r="23213" b="56799"/>
          <a:stretch/>
        </p:blipFill>
        <p:spPr>
          <a:xfrm>
            <a:off x="1412073" y="1417890"/>
            <a:ext cx="10412860" cy="7686307"/>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o create a reliable, secure and efficient product, you need to pay attention to architectural design which includes:…"/>
          <p:cNvSpPr txBox="1">
            <a:spLocks noGrp="1"/>
          </p:cNvSpPr>
          <p:nvPr>
            <p:ph type="body" idx="1"/>
          </p:nvPr>
        </p:nvSpPr>
        <p:spPr>
          <a:xfrm>
            <a:off x="423019" y="1834356"/>
            <a:ext cx="11857881" cy="7021811"/>
          </a:xfrm>
          <a:prstGeom prst="rect">
            <a:avLst/>
          </a:prstGeom>
        </p:spPr>
        <p:txBody>
          <a:bodyPr/>
          <a:lstStyle/>
          <a:p>
            <a:pPr marL="210552" indent="-210552"/>
            <a:r>
              <a:rPr dirty="0"/>
              <a:t>To create a reliable, secure and efficient product, you need to pay attention to architectural design which includes: </a:t>
            </a:r>
          </a:p>
          <a:p>
            <a:pPr marL="637673" lvl="1" indent="-180473"/>
            <a:r>
              <a:rPr dirty="0"/>
              <a:t>its overall organization</a:t>
            </a:r>
          </a:p>
          <a:p>
            <a:pPr marL="637673" lvl="1" indent="-180473"/>
            <a:endParaRPr lang="en-US" dirty="0"/>
          </a:p>
          <a:p>
            <a:pPr marL="637673" lvl="1" indent="-180473"/>
            <a:r>
              <a:rPr dirty="0"/>
              <a:t>how the </a:t>
            </a:r>
            <a:r>
              <a:rPr u="sng" dirty="0"/>
              <a:t>software is </a:t>
            </a:r>
            <a:r>
              <a:rPr b="1" u="sng" dirty="0"/>
              <a:t>decomposed</a:t>
            </a:r>
            <a:r>
              <a:rPr u="sng" dirty="0"/>
              <a:t> into components</a:t>
            </a:r>
            <a:endParaRPr dirty="0"/>
          </a:p>
          <a:p>
            <a:pPr marL="637673" lvl="1" indent="-180473"/>
            <a:endParaRPr lang="en-US" dirty="0"/>
          </a:p>
          <a:p>
            <a:pPr marL="637673" lvl="1" indent="-180473"/>
            <a:r>
              <a:rPr dirty="0"/>
              <a:t>the server organization </a:t>
            </a:r>
            <a:r>
              <a:rPr lang="en-US" dirty="0"/>
              <a:t>(software-hardware mapping)</a:t>
            </a:r>
            <a:endParaRPr dirty="0"/>
          </a:p>
          <a:p>
            <a:pPr marL="637673" lvl="1" indent="-180473"/>
            <a:endParaRPr lang="en-US" dirty="0"/>
          </a:p>
          <a:p>
            <a:pPr marL="637673" lvl="1" indent="-180473"/>
            <a:r>
              <a:rPr dirty="0"/>
              <a:t>the technologies that you use to build the software. The architecture of a software product affects its performance, usability, security, reliability and maintainability. </a:t>
            </a:r>
          </a:p>
        </p:txBody>
      </p:sp>
      <p:sp>
        <p:nvSpPr>
          <p:cNvPr id="67" name="Software architecture"/>
          <p:cNvSpPr txBox="1">
            <a:spLocks noGrp="1"/>
          </p:cNvSpPr>
          <p:nvPr>
            <p:ph type="title"/>
          </p:nvPr>
        </p:nvSpPr>
        <p:spPr>
          <a:xfrm>
            <a:off x="635000" y="381000"/>
            <a:ext cx="12086581" cy="1207890"/>
          </a:xfrm>
          <a:prstGeom prst="rect">
            <a:avLst/>
          </a:prstGeom>
        </p:spPr>
        <p:txBody>
          <a:bodyPr/>
          <a:lstStyle/>
          <a:p>
            <a:r>
              <a:rPr dirty="0"/>
              <a:t>Software architecture</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1382" y="1568737"/>
            <a:ext cx="12560968" cy="5791970"/>
          </a:xfrm>
          <a:prstGeom prst="rect">
            <a:avLst/>
          </a:prstGeom>
        </p:spPr>
        <p:txBody>
          <a:bodyPr vert="horz" wrap="square" lIns="0" tIns="14224" rIns="0" bIns="0" rtlCol="0">
            <a:spAutoFit/>
          </a:bodyPr>
          <a:lstStyle/>
          <a:p>
            <a:pPr marR="5419">
              <a:spcBef>
                <a:spcPts val="112"/>
              </a:spcBef>
            </a:pPr>
            <a:r>
              <a:rPr sz="4000" b="1" dirty="0">
                <a:latin typeface="Tahoma"/>
                <a:cs typeface="Tahoma"/>
              </a:rPr>
              <a:t>Architectural</a:t>
            </a:r>
            <a:r>
              <a:rPr sz="4000" b="1" spc="-27" dirty="0">
                <a:latin typeface="Tahoma"/>
                <a:cs typeface="Tahoma"/>
              </a:rPr>
              <a:t> </a:t>
            </a:r>
            <a:r>
              <a:rPr sz="4000" b="1" spc="-5" dirty="0">
                <a:latin typeface="Tahoma"/>
                <a:cs typeface="Tahoma"/>
              </a:rPr>
              <a:t>Style</a:t>
            </a:r>
            <a:endParaRPr sz="4000" dirty="0">
              <a:latin typeface="Tahoma"/>
              <a:cs typeface="Tahoma"/>
            </a:endParaRPr>
          </a:p>
          <a:p>
            <a:pPr algn="l">
              <a:spcBef>
                <a:spcPts val="48"/>
              </a:spcBef>
            </a:pPr>
            <a:endParaRPr sz="3253" dirty="0">
              <a:latin typeface="Tahoma"/>
              <a:cs typeface="Tahoma"/>
            </a:endParaRPr>
          </a:p>
          <a:p>
            <a:pPr marL="379319" indent="-365771" algn="l">
              <a:buFont typeface="Arial MT"/>
              <a:buChar char="•"/>
              <a:tabLst>
                <a:tab pos="378641" algn="l"/>
                <a:tab pos="379319" algn="l"/>
              </a:tabLst>
            </a:pPr>
            <a:endParaRPr lang="en-US" sz="3413" dirty="0">
              <a:solidFill>
                <a:srgbClr val="333399"/>
              </a:solidFill>
              <a:highlight>
                <a:srgbClr val="FFFF00"/>
              </a:highlight>
              <a:latin typeface="Tahoma"/>
              <a:cs typeface="Tahoma"/>
            </a:endParaRPr>
          </a:p>
          <a:p>
            <a:pPr marL="379319" indent="-365771" algn="l">
              <a:buFont typeface="Arial MT"/>
              <a:buChar char="•"/>
              <a:tabLst>
                <a:tab pos="378641" algn="l"/>
                <a:tab pos="379319" algn="l"/>
              </a:tabLst>
            </a:pPr>
            <a:r>
              <a:rPr sz="2800" dirty="0"/>
              <a:t>We define Subsystem decomposition as:</a:t>
            </a:r>
          </a:p>
          <a:p>
            <a:pPr marL="806729" marR="1938589" lvl="1" indent="-306164" algn="l">
              <a:spcBef>
                <a:spcPts val="1456"/>
              </a:spcBef>
              <a:buFont typeface="Arial MT"/>
              <a:buChar char="•"/>
              <a:tabLst>
                <a:tab pos="807407" algn="l"/>
              </a:tabLst>
            </a:pPr>
            <a:r>
              <a:rPr sz="2800" dirty="0"/>
              <a:t>Identification of subsystems, services, and their  association to each other</a:t>
            </a:r>
          </a:p>
          <a:p>
            <a:pPr lvl="1" algn="l">
              <a:lnSpc>
                <a:spcPct val="100000"/>
              </a:lnSpc>
              <a:buClr>
                <a:srgbClr val="333399"/>
              </a:buClr>
              <a:buFont typeface="Arial MT"/>
              <a:buChar char="•"/>
            </a:pPr>
            <a:endParaRPr sz="5814" dirty="0">
              <a:latin typeface="Tahoma"/>
              <a:cs typeface="Tahoma"/>
            </a:endParaRPr>
          </a:p>
          <a:p>
            <a:pPr marL="470748" marR="2202757" indent="-457200" algn="l">
              <a:buFont typeface="Arial MT"/>
              <a:buChar char="•"/>
              <a:tabLst>
                <a:tab pos="378641" algn="l"/>
                <a:tab pos="379319" algn="l"/>
              </a:tabLst>
            </a:pPr>
            <a:r>
              <a:rPr sz="2800" b="1" dirty="0"/>
              <a:t>Architectural Style: </a:t>
            </a:r>
            <a:r>
              <a:rPr sz="2800" dirty="0"/>
              <a:t>A pattern for a subsystem</a:t>
            </a:r>
            <a:r>
              <a:rPr lang="en-US" sz="2800" dirty="0"/>
              <a:t> d</a:t>
            </a:r>
            <a:r>
              <a:rPr sz="2800" dirty="0"/>
              <a:t>ecomposition</a:t>
            </a:r>
            <a:r>
              <a:rPr lang="en-US" sz="2800" dirty="0"/>
              <a:t> (a.k.a. design pattern)</a:t>
            </a:r>
            <a:endParaRPr sz="2800" dirty="0"/>
          </a:p>
          <a:p>
            <a:pPr algn="l">
              <a:spcBef>
                <a:spcPts val="5"/>
              </a:spcBef>
              <a:buChar char="•"/>
            </a:pPr>
            <a:endParaRPr sz="5814" dirty="0">
              <a:latin typeface="Tahoma"/>
              <a:cs typeface="Tahoma"/>
            </a:endParaRPr>
          </a:p>
        </p:txBody>
      </p:sp>
      <p:sp>
        <p:nvSpPr>
          <p:cNvPr id="4" name="object 4"/>
          <p:cNvSpPr txBox="1">
            <a:spLocks noGrp="1"/>
          </p:cNvSpPr>
          <p:nvPr>
            <p:ph type="sldNum" sz="quarter" idx="4294967295"/>
          </p:nvPr>
        </p:nvSpPr>
        <p:spPr>
          <a:xfrm>
            <a:off x="12253772" y="8174376"/>
            <a:ext cx="230970" cy="184666"/>
          </a:xfrm>
          <a:prstGeom prst="rect">
            <a:avLst/>
          </a:prstGeom>
        </p:spPr>
        <p:txBody>
          <a:bodyPr vert="horz" wrap="square" lIns="0" tIns="0" rIns="0" bIns="0" rtlCol="0">
            <a:spAutoFit/>
          </a:bodyPr>
          <a:lstStyle/>
          <a:p>
            <a:pPr marL="40641"/>
            <a:r>
              <a:rPr spc="-5" dirty="0"/>
              <a:t>53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5852" y="625568"/>
            <a:ext cx="11788503" cy="8213018"/>
          </a:xfrm>
          <a:prstGeom prst="rect">
            <a:avLst/>
          </a:prstGeom>
        </p:spPr>
        <p:txBody>
          <a:bodyPr vert="horz" wrap="square" lIns="0" tIns="14224" rIns="0" bIns="0" rtlCol="0">
            <a:spAutoFit/>
          </a:bodyPr>
          <a:lstStyle/>
          <a:p>
            <a:pPr marL="2248140" algn="l">
              <a:spcBef>
                <a:spcPts val="112"/>
              </a:spcBef>
            </a:pPr>
            <a:r>
              <a:rPr lang="en-US" sz="3413" b="1" dirty="0">
                <a:latin typeface="Tahoma"/>
                <a:cs typeface="Tahoma"/>
              </a:rPr>
              <a:t>Popular</a:t>
            </a:r>
            <a:r>
              <a:rPr sz="3413" b="1" spc="-21" dirty="0">
                <a:latin typeface="Tahoma"/>
                <a:cs typeface="Tahoma"/>
              </a:rPr>
              <a:t> </a:t>
            </a:r>
            <a:r>
              <a:rPr sz="3413" b="1" dirty="0">
                <a:latin typeface="Tahoma"/>
                <a:cs typeface="Tahoma"/>
              </a:rPr>
              <a:t>Architectural</a:t>
            </a:r>
            <a:r>
              <a:rPr sz="3413" b="1" spc="-59" dirty="0">
                <a:latin typeface="Tahoma"/>
                <a:cs typeface="Tahoma"/>
              </a:rPr>
              <a:t> </a:t>
            </a:r>
            <a:r>
              <a:rPr sz="3413" b="1" dirty="0">
                <a:latin typeface="Tahoma"/>
                <a:cs typeface="Tahoma"/>
              </a:rPr>
              <a:t>Styles</a:t>
            </a:r>
            <a:r>
              <a:rPr lang="en-US" sz="3413" b="1" dirty="0">
                <a:latin typeface="Tahoma"/>
                <a:cs typeface="Tahoma"/>
              </a:rPr>
              <a:t> </a:t>
            </a:r>
            <a:br>
              <a:rPr lang="en-US" sz="3413" b="1" dirty="0">
                <a:latin typeface="Tahoma"/>
                <a:cs typeface="Tahoma"/>
              </a:rPr>
            </a:br>
            <a:r>
              <a:rPr lang="en-US" sz="3413" b="1" dirty="0">
                <a:latin typeface="Tahoma"/>
                <a:cs typeface="Tahoma"/>
              </a:rPr>
              <a:t>(Development Architecture)</a:t>
            </a:r>
            <a:endParaRPr sz="3413" dirty="0">
              <a:latin typeface="Tahoma"/>
              <a:cs typeface="Tahoma"/>
            </a:endParaRPr>
          </a:p>
          <a:p>
            <a:pPr>
              <a:lnSpc>
                <a:spcPct val="100000"/>
              </a:lnSpc>
            </a:pPr>
            <a:endParaRPr lang="en-US" sz="4267" dirty="0">
              <a:latin typeface="Tahoma"/>
              <a:cs typeface="Tahoma"/>
            </a:endParaRPr>
          </a:p>
          <a:p>
            <a:pPr>
              <a:lnSpc>
                <a:spcPct val="100000"/>
              </a:lnSpc>
            </a:pPr>
            <a:endParaRPr sz="4267" dirty="0">
              <a:latin typeface="Tahoma"/>
              <a:cs typeface="Tahoma"/>
            </a:endParaRPr>
          </a:p>
          <a:p>
            <a:pPr marL="501242" indent="-487695" algn="l">
              <a:spcBef>
                <a:spcPts val="5"/>
              </a:spcBef>
              <a:buFont typeface="+mj-lt"/>
              <a:buAutoNum type="arabicPeriod"/>
              <a:tabLst>
                <a:tab pos="378641" algn="l"/>
                <a:tab pos="379319" algn="l"/>
              </a:tabLst>
            </a:pPr>
            <a:r>
              <a:rPr sz="2560" b="1" dirty="0">
                <a:solidFill>
                  <a:srgbClr val="006600"/>
                </a:solidFill>
                <a:latin typeface="Tahoma"/>
                <a:cs typeface="Tahoma"/>
              </a:rPr>
              <a:t>Layered</a:t>
            </a:r>
            <a:r>
              <a:rPr sz="2560" b="1" spc="-69" dirty="0">
                <a:solidFill>
                  <a:srgbClr val="006600"/>
                </a:solidFill>
                <a:latin typeface="Tahoma"/>
                <a:cs typeface="Tahoma"/>
              </a:rPr>
              <a:t> </a:t>
            </a:r>
            <a:r>
              <a:rPr sz="2560" b="1" dirty="0">
                <a:solidFill>
                  <a:srgbClr val="006600"/>
                </a:solidFill>
                <a:latin typeface="Tahoma"/>
                <a:cs typeface="Tahoma"/>
              </a:rPr>
              <a:t>style.</a:t>
            </a:r>
            <a:endParaRPr lang="en-US" sz="2560" b="1" dirty="0">
              <a:solidFill>
                <a:srgbClr val="006600"/>
              </a:solidFill>
              <a:latin typeface="Tahoma"/>
              <a:cs typeface="Tahoma"/>
            </a:endParaRPr>
          </a:p>
          <a:p>
            <a:pPr marL="501242" indent="-487695" algn="l">
              <a:spcBef>
                <a:spcPts val="5"/>
              </a:spcBef>
              <a:buFont typeface="+mj-lt"/>
              <a:buAutoNum type="arabicPeriod"/>
              <a:tabLst>
                <a:tab pos="378641" algn="l"/>
                <a:tab pos="379319" algn="l"/>
              </a:tabLst>
            </a:pPr>
            <a:endParaRPr sz="1800" dirty="0">
              <a:latin typeface="Tahoma"/>
              <a:cs typeface="Tahoma"/>
            </a:endParaRPr>
          </a:p>
          <a:p>
            <a:pPr marL="501242" indent="-487695" algn="l">
              <a:spcBef>
                <a:spcPts val="3509"/>
              </a:spcBef>
              <a:buFont typeface="+mj-lt"/>
              <a:buAutoNum type="arabicPeriod"/>
              <a:tabLst>
                <a:tab pos="378641" algn="l"/>
                <a:tab pos="379319" algn="l"/>
              </a:tabLst>
            </a:pPr>
            <a:r>
              <a:rPr sz="2560" b="1" spc="-5" dirty="0">
                <a:solidFill>
                  <a:srgbClr val="006600"/>
                </a:solidFill>
                <a:latin typeface="Tahoma"/>
                <a:cs typeface="Tahoma"/>
              </a:rPr>
              <a:t>Model-View-Controller</a:t>
            </a:r>
            <a:r>
              <a:rPr sz="2560" b="1" spc="-53" dirty="0">
                <a:solidFill>
                  <a:srgbClr val="006600"/>
                </a:solidFill>
                <a:latin typeface="Tahoma"/>
                <a:cs typeface="Tahoma"/>
              </a:rPr>
              <a:t> </a:t>
            </a:r>
            <a:r>
              <a:rPr sz="2560" b="1" spc="-5" dirty="0">
                <a:solidFill>
                  <a:srgbClr val="006600"/>
                </a:solidFill>
                <a:latin typeface="Tahoma"/>
                <a:cs typeface="Tahoma"/>
              </a:rPr>
              <a:t>(MVC) </a:t>
            </a:r>
            <a:r>
              <a:rPr sz="2560" b="1" dirty="0">
                <a:solidFill>
                  <a:srgbClr val="006600"/>
                </a:solidFill>
                <a:latin typeface="Tahoma"/>
                <a:cs typeface="Tahoma"/>
              </a:rPr>
              <a:t>style.</a:t>
            </a:r>
            <a:endParaRPr lang="en-US" sz="2560" b="1" dirty="0">
              <a:solidFill>
                <a:srgbClr val="006600"/>
              </a:solidFill>
              <a:latin typeface="Tahoma"/>
              <a:cs typeface="Tahoma"/>
            </a:endParaRPr>
          </a:p>
          <a:p>
            <a:pPr marL="501242" indent="-487695" algn="l">
              <a:spcBef>
                <a:spcPts val="3509"/>
              </a:spcBef>
              <a:buFont typeface="+mj-lt"/>
              <a:buAutoNum type="arabicPeriod"/>
              <a:tabLst>
                <a:tab pos="378641" algn="l"/>
                <a:tab pos="379319" algn="l"/>
              </a:tabLst>
            </a:pPr>
            <a:endParaRPr sz="1000" dirty="0">
              <a:latin typeface="Tahoma"/>
              <a:cs typeface="Tahoma"/>
            </a:endParaRPr>
          </a:p>
          <a:p>
            <a:pPr marL="501242" indent="-487695" algn="l">
              <a:spcBef>
                <a:spcPts val="3509"/>
              </a:spcBef>
              <a:buFont typeface="+mj-lt"/>
              <a:buAutoNum type="arabicPeriod"/>
              <a:tabLst>
                <a:tab pos="378641" algn="l"/>
                <a:tab pos="379319" algn="l"/>
              </a:tabLst>
            </a:pPr>
            <a:r>
              <a:rPr sz="2560" b="1" spc="-5" dirty="0">
                <a:solidFill>
                  <a:srgbClr val="006600"/>
                </a:solidFill>
                <a:latin typeface="Tahoma"/>
                <a:cs typeface="Tahoma"/>
              </a:rPr>
              <a:t>Pipe-and-Filter.</a:t>
            </a:r>
            <a:endParaRPr lang="en-US" sz="2560" b="1" spc="-5" dirty="0">
              <a:solidFill>
                <a:srgbClr val="006600"/>
              </a:solidFill>
              <a:latin typeface="Tahoma"/>
              <a:cs typeface="Tahoma"/>
            </a:endParaRPr>
          </a:p>
          <a:p>
            <a:pPr marL="501242" indent="-487695" algn="l">
              <a:spcBef>
                <a:spcPts val="3509"/>
              </a:spcBef>
              <a:buFont typeface="+mj-lt"/>
              <a:buAutoNum type="arabicPeriod"/>
              <a:tabLst>
                <a:tab pos="378641" algn="l"/>
                <a:tab pos="379319" algn="l"/>
              </a:tabLst>
            </a:pPr>
            <a:endParaRPr sz="1000" dirty="0">
              <a:latin typeface="Tahoma"/>
              <a:cs typeface="Tahoma"/>
            </a:endParaRPr>
          </a:p>
          <a:p>
            <a:pPr marL="501242" indent="-487695" algn="l">
              <a:spcBef>
                <a:spcPts val="3504"/>
              </a:spcBef>
              <a:buFont typeface="+mj-lt"/>
              <a:buAutoNum type="arabicPeriod"/>
              <a:tabLst>
                <a:tab pos="378641" algn="l"/>
                <a:tab pos="379319" algn="l"/>
              </a:tabLst>
            </a:pPr>
            <a:r>
              <a:rPr sz="2560" b="1" dirty="0">
                <a:solidFill>
                  <a:srgbClr val="006600"/>
                </a:solidFill>
                <a:latin typeface="Tahoma"/>
                <a:cs typeface="Tahoma"/>
              </a:rPr>
              <a:t>Repository</a:t>
            </a:r>
            <a:r>
              <a:rPr sz="2560" b="1" spc="-80" dirty="0">
                <a:solidFill>
                  <a:srgbClr val="006600"/>
                </a:solidFill>
                <a:latin typeface="Tahoma"/>
                <a:cs typeface="Tahoma"/>
              </a:rPr>
              <a:t> </a:t>
            </a:r>
            <a:r>
              <a:rPr sz="2560" b="1" dirty="0">
                <a:solidFill>
                  <a:srgbClr val="006600"/>
                </a:solidFill>
                <a:latin typeface="Tahoma"/>
                <a:cs typeface="Tahoma"/>
              </a:rPr>
              <a:t>style.</a:t>
            </a:r>
            <a:endParaRPr lang="en-US" sz="2560" b="1" dirty="0">
              <a:solidFill>
                <a:srgbClr val="006600"/>
              </a:solidFill>
              <a:latin typeface="Tahoma"/>
              <a:cs typeface="Tahoma"/>
            </a:endParaRPr>
          </a:p>
          <a:p>
            <a:pPr marL="501242" indent="-487695" algn="l">
              <a:spcBef>
                <a:spcPts val="3504"/>
              </a:spcBef>
              <a:buFont typeface="+mj-lt"/>
              <a:buAutoNum type="arabicPeriod"/>
              <a:tabLst>
                <a:tab pos="378641" algn="l"/>
                <a:tab pos="379319" algn="l"/>
              </a:tabLst>
            </a:pPr>
            <a:endParaRPr sz="900" dirty="0">
              <a:latin typeface="Tahoma"/>
              <a:cs typeface="Tahoma"/>
            </a:endParaRPr>
          </a:p>
          <a:p>
            <a:pPr marL="501242" indent="-487695" algn="l">
              <a:spcBef>
                <a:spcPts val="3509"/>
              </a:spcBef>
              <a:buFont typeface="+mj-lt"/>
              <a:buAutoNum type="arabicPeriod"/>
              <a:tabLst>
                <a:tab pos="378641" algn="l"/>
                <a:tab pos="379319" algn="l"/>
              </a:tabLst>
            </a:pPr>
            <a:r>
              <a:rPr sz="2560" b="1" dirty="0">
                <a:solidFill>
                  <a:srgbClr val="006600"/>
                </a:solidFill>
                <a:latin typeface="Tahoma"/>
                <a:cs typeface="Tahoma"/>
              </a:rPr>
              <a:t>Hybrids</a:t>
            </a:r>
            <a:r>
              <a:rPr sz="2560" b="1" spc="-53" dirty="0">
                <a:solidFill>
                  <a:srgbClr val="006600"/>
                </a:solidFill>
                <a:latin typeface="Tahoma"/>
                <a:cs typeface="Tahoma"/>
              </a:rPr>
              <a:t> </a:t>
            </a:r>
            <a:r>
              <a:rPr sz="2560" b="1" spc="-5" dirty="0">
                <a:solidFill>
                  <a:srgbClr val="006600"/>
                </a:solidFill>
                <a:latin typeface="Tahoma"/>
                <a:cs typeface="Tahoma"/>
              </a:rPr>
              <a:t>of</a:t>
            </a:r>
            <a:r>
              <a:rPr sz="2560" b="1" spc="-16" dirty="0">
                <a:solidFill>
                  <a:srgbClr val="006600"/>
                </a:solidFill>
                <a:latin typeface="Tahoma"/>
                <a:cs typeface="Tahoma"/>
              </a:rPr>
              <a:t> </a:t>
            </a:r>
            <a:r>
              <a:rPr sz="2560" b="1" dirty="0">
                <a:solidFill>
                  <a:srgbClr val="006600"/>
                </a:solidFill>
                <a:latin typeface="Tahoma"/>
                <a:cs typeface="Tahoma"/>
              </a:rPr>
              <a:t>styles.</a:t>
            </a:r>
            <a:endParaRPr sz="2560" dirty="0">
              <a:latin typeface="Tahoma"/>
              <a:cs typeface="Tahoma"/>
            </a:endParaRPr>
          </a:p>
        </p:txBody>
      </p:sp>
      <p:sp>
        <p:nvSpPr>
          <p:cNvPr id="3" name="Arrow: Right 2">
            <a:extLst>
              <a:ext uri="{FF2B5EF4-FFF2-40B4-BE49-F238E27FC236}">
                <a16:creationId xmlns:a16="http://schemas.microsoft.com/office/drawing/2014/main" id="{04E13A95-E759-B17F-9BC5-4FD43A89C225}"/>
              </a:ext>
            </a:extLst>
          </p:cNvPr>
          <p:cNvSpPr/>
          <p:nvPr/>
        </p:nvSpPr>
        <p:spPr>
          <a:xfrm>
            <a:off x="300445" y="2978331"/>
            <a:ext cx="497841" cy="444138"/>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400" y="1463040"/>
            <a:ext cx="11952438" cy="6608669"/>
          </a:xfrm>
          <a:prstGeom prst="rect">
            <a:avLst/>
          </a:prstGeom>
        </p:spPr>
        <p:txBody>
          <a:bodyPr vert="horz" wrap="square" lIns="0" tIns="14224" rIns="0" bIns="0" rtlCol="0">
            <a:spAutoFit/>
          </a:bodyPr>
          <a:lstStyle/>
          <a:p>
            <a:pPr marL="20321">
              <a:spcBef>
                <a:spcPts val="112"/>
              </a:spcBef>
            </a:pPr>
            <a:r>
              <a:rPr sz="3413" b="1" dirty="0">
                <a:latin typeface="Tahoma"/>
                <a:cs typeface="Tahoma"/>
              </a:rPr>
              <a:t>Layered</a:t>
            </a:r>
            <a:r>
              <a:rPr sz="3413" b="1" spc="-75" dirty="0">
                <a:latin typeface="Tahoma"/>
                <a:cs typeface="Tahoma"/>
              </a:rPr>
              <a:t> </a:t>
            </a:r>
            <a:r>
              <a:rPr sz="3413" b="1" spc="-5" dirty="0">
                <a:latin typeface="Tahoma"/>
                <a:cs typeface="Tahoma"/>
              </a:rPr>
              <a:t>Style</a:t>
            </a:r>
            <a:r>
              <a:rPr sz="3413" b="1" spc="-64" dirty="0">
                <a:latin typeface="Tahoma"/>
                <a:cs typeface="Tahoma"/>
              </a:rPr>
              <a:t> </a:t>
            </a:r>
            <a:r>
              <a:rPr sz="3413" b="1" dirty="0">
                <a:latin typeface="Tahoma"/>
                <a:cs typeface="Tahoma"/>
              </a:rPr>
              <a:t>Architectures</a:t>
            </a:r>
            <a:endParaRPr sz="3413" dirty="0">
              <a:latin typeface="Tahoma"/>
              <a:cs typeface="Tahoma"/>
            </a:endParaRPr>
          </a:p>
          <a:p>
            <a:pPr marL="379319" indent="-365771" algn="l">
              <a:spcBef>
                <a:spcPts val="3136"/>
              </a:spcBef>
              <a:buFont typeface="Arial MT"/>
              <a:buChar char="•"/>
              <a:tabLst>
                <a:tab pos="378641" algn="l"/>
                <a:tab pos="379319" algn="l"/>
              </a:tabLst>
            </a:pPr>
            <a:r>
              <a:rPr sz="2800" dirty="0"/>
              <a:t>The system is partitioned into an array of layers</a:t>
            </a:r>
            <a:r>
              <a:rPr sz="2347" dirty="0">
                <a:solidFill>
                  <a:srgbClr val="333399"/>
                </a:solidFill>
                <a:latin typeface="Tahoma"/>
                <a:cs typeface="Tahoma"/>
              </a:rPr>
              <a:t>.</a:t>
            </a:r>
            <a:endParaRPr sz="2347" dirty="0">
              <a:latin typeface="Tahoma"/>
              <a:cs typeface="Tahoma"/>
            </a:endParaRPr>
          </a:p>
          <a:p>
            <a:pPr marL="379319" marR="588621" indent="-365771" algn="l">
              <a:spcBef>
                <a:spcPts val="1461"/>
              </a:spcBef>
              <a:buFont typeface="Arial MT"/>
              <a:buChar char="•"/>
              <a:tabLst>
                <a:tab pos="378641" algn="l"/>
                <a:tab pos="379319" algn="l"/>
              </a:tabLst>
            </a:pPr>
            <a:endParaRPr lang="en-US" sz="2347" dirty="0">
              <a:solidFill>
                <a:srgbClr val="333399"/>
              </a:solidFill>
              <a:latin typeface="Tahoma"/>
              <a:cs typeface="Tahoma"/>
            </a:endParaRPr>
          </a:p>
          <a:p>
            <a:pPr marL="379319" marR="588621" indent="-365771" algn="l">
              <a:spcBef>
                <a:spcPts val="1461"/>
              </a:spcBef>
              <a:buFont typeface="Arial MT"/>
              <a:buChar char="•"/>
              <a:tabLst>
                <a:tab pos="378641" algn="l"/>
                <a:tab pos="379319" algn="l"/>
              </a:tabLst>
            </a:pPr>
            <a:r>
              <a:rPr sz="2800" dirty="0"/>
              <a:t>A layer is a subsystem that provides a service to another  subsystem with the following restrictions:</a:t>
            </a:r>
          </a:p>
          <a:p>
            <a:pPr marL="806729" lvl="1" indent="-306164" algn="l">
              <a:spcBef>
                <a:spcPts val="645"/>
              </a:spcBef>
              <a:buFont typeface="Arial MT"/>
              <a:buChar char="•"/>
              <a:tabLst>
                <a:tab pos="807407" algn="l"/>
              </a:tabLst>
            </a:pPr>
            <a:r>
              <a:rPr sz="2400" dirty="0"/>
              <a:t>A layer only depends on services from lower layers</a:t>
            </a:r>
          </a:p>
          <a:p>
            <a:pPr marL="806729" lvl="1" indent="-306164" algn="l">
              <a:spcBef>
                <a:spcPts val="645"/>
              </a:spcBef>
              <a:buFont typeface="Arial MT"/>
              <a:buChar char="•"/>
              <a:tabLst>
                <a:tab pos="807407" algn="l"/>
              </a:tabLst>
            </a:pPr>
            <a:r>
              <a:rPr sz="2400" dirty="0"/>
              <a:t>A layer has no knowledge of higher layers</a:t>
            </a:r>
          </a:p>
          <a:p>
            <a:pPr marL="379319" marR="392188" indent="-365771">
              <a:spcBef>
                <a:spcPts val="2560"/>
              </a:spcBef>
              <a:buFont typeface="Arial MT"/>
              <a:buChar char="•"/>
              <a:tabLst>
                <a:tab pos="378641" algn="l"/>
                <a:tab pos="379319" algn="l"/>
              </a:tabLst>
            </a:pPr>
            <a:endParaRPr lang="en-US" sz="2347" dirty="0">
              <a:solidFill>
                <a:srgbClr val="333399"/>
              </a:solidFill>
              <a:latin typeface="Tahoma"/>
              <a:cs typeface="Tahoma"/>
            </a:endParaRPr>
          </a:p>
          <a:p>
            <a:pPr marL="470748" marR="392188" indent="-457200" algn="l">
              <a:spcBef>
                <a:spcPts val="2560"/>
              </a:spcBef>
              <a:buFont typeface="Arial" panose="020B0604020202020204" pitchFamily="34" charset="0"/>
              <a:buChar char="•"/>
              <a:tabLst>
                <a:tab pos="378641" algn="l"/>
                <a:tab pos="379319" algn="l"/>
              </a:tabLst>
            </a:pPr>
            <a:r>
              <a:rPr sz="2800" dirty="0"/>
              <a:t>A layer can be divided horizontally into several independent  subsystems called </a:t>
            </a:r>
            <a:r>
              <a:rPr sz="2347" b="1" spc="-5" dirty="0">
                <a:solidFill>
                  <a:srgbClr val="006600"/>
                </a:solidFill>
                <a:latin typeface="Tahoma"/>
                <a:cs typeface="Tahoma"/>
              </a:rPr>
              <a:t>partitions</a:t>
            </a:r>
            <a:endParaRPr sz="2347" dirty="0">
              <a:latin typeface="Tahoma"/>
              <a:cs typeface="Tahoma"/>
            </a:endParaRPr>
          </a:p>
          <a:p>
            <a:pPr marL="806729" lvl="4" indent="-306164" algn="l">
              <a:spcBef>
                <a:spcPts val="645"/>
              </a:spcBef>
              <a:buFont typeface="Arial MT"/>
              <a:buChar char="•"/>
              <a:tabLst>
                <a:tab pos="807407" algn="l"/>
              </a:tabLst>
            </a:pPr>
            <a:r>
              <a:rPr sz="2400" dirty="0"/>
              <a:t>Partitions provide services to other partitions on same layer</a:t>
            </a:r>
          </a:p>
          <a:p>
            <a:pPr marL="806729" lvl="4" indent="-306164" algn="l">
              <a:spcBef>
                <a:spcPts val="432"/>
              </a:spcBef>
              <a:buFont typeface="Arial MT"/>
              <a:buChar char="•"/>
              <a:tabLst>
                <a:tab pos="807407" algn="l"/>
              </a:tabLst>
            </a:pPr>
            <a:r>
              <a:rPr sz="2400" dirty="0"/>
              <a:t>Partitions are also called “weakly coupled” subsystems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22075" y="809898"/>
            <a:ext cx="12452096" cy="6929675"/>
          </a:xfrm>
          <a:prstGeom prst="rect">
            <a:avLst/>
          </a:prstGeom>
        </p:spPr>
        <p:txBody>
          <a:bodyPr vert="horz" wrap="square" lIns="0" tIns="94827" rIns="0" bIns="0" rtlCol="0">
            <a:spAutoFit/>
          </a:bodyPr>
          <a:lstStyle/>
          <a:p>
            <a:pPr marL="390834">
              <a:spcBef>
                <a:spcPts val="747"/>
              </a:spcBef>
            </a:pPr>
            <a:r>
              <a:rPr sz="3600" b="1" spc="-11" dirty="0">
                <a:latin typeface="Tahoma"/>
                <a:cs typeface="Tahoma"/>
              </a:rPr>
              <a:t>Relationships</a:t>
            </a:r>
            <a:r>
              <a:rPr sz="3600" b="1" spc="48" dirty="0">
                <a:latin typeface="Tahoma"/>
                <a:cs typeface="Tahoma"/>
              </a:rPr>
              <a:t> </a:t>
            </a:r>
            <a:r>
              <a:rPr sz="3600" b="1" spc="-5" dirty="0">
                <a:latin typeface="Tahoma"/>
                <a:cs typeface="Tahoma"/>
              </a:rPr>
              <a:t>between</a:t>
            </a:r>
            <a:r>
              <a:rPr sz="3600" b="1" spc="32" dirty="0">
                <a:latin typeface="Tahoma"/>
                <a:cs typeface="Tahoma"/>
              </a:rPr>
              <a:t> </a:t>
            </a:r>
            <a:r>
              <a:rPr sz="3600" b="1" spc="-11" dirty="0">
                <a:latin typeface="Tahoma"/>
                <a:cs typeface="Tahoma"/>
              </a:rPr>
              <a:t>Subsystems</a:t>
            </a:r>
            <a:endParaRPr lang="en-US" sz="3600" b="1" spc="-11" dirty="0">
              <a:latin typeface="Tahoma"/>
              <a:cs typeface="Tahoma"/>
            </a:endParaRPr>
          </a:p>
          <a:p>
            <a:pPr marL="390834">
              <a:spcBef>
                <a:spcPts val="747"/>
              </a:spcBef>
            </a:pPr>
            <a:endParaRPr sz="2987" dirty="0">
              <a:latin typeface="Tahoma"/>
              <a:cs typeface="Tahoma"/>
            </a:endParaRPr>
          </a:p>
          <a:p>
            <a:pPr marL="379319" indent="-365771" algn="l">
              <a:lnSpc>
                <a:spcPts val="3995"/>
              </a:lnSpc>
              <a:spcBef>
                <a:spcPts val="747"/>
              </a:spcBef>
              <a:buChar char="•"/>
              <a:tabLst>
                <a:tab pos="378641" algn="l"/>
                <a:tab pos="379319" algn="l"/>
              </a:tabLst>
            </a:pPr>
            <a:r>
              <a:rPr sz="2347" dirty="0">
                <a:solidFill>
                  <a:srgbClr val="000099"/>
                </a:solidFill>
                <a:latin typeface="Arial MT"/>
                <a:cs typeface="Arial MT"/>
              </a:rPr>
              <a:t>Two</a:t>
            </a:r>
            <a:r>
              <a:rPr sz="2347" spc="-21" dirty="0">
                <a:solidFill>
                  <a:srgbClr val="000099"/>
                </a:solidFill>
                <a:latin typeface="Arial MT"/>
                <a:cs typeface="Arial MT"/>
              </a:rPr>
              <a:t> </a:t>
            </a:r>
            <a:r>
              <a:rPr sz="2347" spc="-5" dirty="0">
                <a:solidFill>
                  <a:srgbClr val="000099"/>
                </a:solidFill>
                <a:latin typeface="Arial MT"/>
                <a:cs typeface="Arial MT"/>
              </a:rPr>
              <a:t>major</a:t>
            </a:r>
            <a:r>
              <a:rPr sz="2347" spc="-11" dirty="0">
                <a:solidFill>
                  <a:srgbClr val="000099"/>
                </a:solidFill>
                <a:latin typeface="Arial MT"/>
                <a:cs typeface="Arial MT"/>
              </a:rPr>
              <a:t> </a:t>
            </a:r>
            <a:r>
              <a:rPr sz="2347" dirty="0">
                <a:solidFill>
                  <a:srgbClr val="000099"/>
                </a:solidFill>
                <a:latin typeface="Arial MT"/>
                <a:cs typeface="Arial MT"/>
              </a:rPr>
              <a:t>types</a:t>
            </a:r>
            <a:r>
              <a:rPr sz="2347" spc="-32" dirty="0">
                <a:solidFill>
                  <a:srgbClr val="000099"/>
                </a:solidFill>
                <a:latin typeface="Arial MT"/>
                <a:cs typeface="Arial MT"/>
              </a:rPr>
              <a:t> </a:t>
            </a:r>
            <a:r>
              <a:rPr sz="2347" dirty="0">
                <a:solidFill>
                  <a:srgbClr val="000099"/>
                </a:solidFill>
                <a:latin typeface="Arial MT"/>
                <a:cs typeface="Arial MT"/>
              </a:rPr>
              <a:t>of</a:t>
            </a:r>
            <a:r>
              <a:rPr sz="2347" spc="-11" dirty="0">
                <a:solidFill>
                  <a:srgbClr val="000099"/>
                </a:solidFill>
                <a:latin typeface="Arial MT"/>
                <a:cs typeface="Arial MT"/>
              </a:rPr>
              <a:t> </a:t>
            </a:r>
            <a:r>
              <a:rPr sz="2347" spc="-5" dirty="0">
                <a:solidFill>
                  <a:srgbClr val="000099"/>
                </a:solidFill>
                <a:latin typeface="Arial MT"/>
                <a:cs typeface="Arial MT"/>
              </a:rPr>
              <a:t>Layer</a:t>
            </a:r>
            <a:r>
              <a:rPr sz="2347" spc="-16" dirty="0">
                <a:solidFill>
                  <a:srgbClr val="000099"/>
                </a:solidFill>
                <a:latin typeface="Arial MT"/>
                <a:cs typeface="Arial MT"/>
              </a:rPr>
              <a:t> </a:t>
            </a:r>
            <a:r>
              <a:rPr sz="2347" spc="-5" dirty="0">
                <a:solidFill>
                  <a:srgbClr val="000099"/>
                </a:solidFill>
                <a:latin typeface="Arial MT"/>
                <a:cs typeface="Arial MT"/>
              </a:rPr>
              <a:t>relationships</a:t>
            </a:r>
            <a:endParaRPr sz="2347" dirty="0">
              <a:latin typeface="Arial MT"/>
              <a:cs typeface="Arial MT"/>
            </a:endParaRPr>
          </a:p>
          <a:p>
            <a:pPr marL="806729" marR="254008" lvl="1" indent="-306164" algn="l">
              <a:lnSpc>
                <a:spcPct val="95000"/>
              </a:lnSpc>
              <a:spcBef>
                <a:spcPts val="101"/>
              </a:spcBef>
              <a:buChar char="•"/>
              <a:tabLst>
                <a:tab pos="807407" algn="l"/>
              </a:tabLst>
            </a:pPr>
            <a:r>
              <a:rPr sz="2347" dirty="0">
                <a:solidFill>
                  <a:srgbClr val="000099"/>
                </a:solidFill>
                <a:latin typeface="Arial MT"/>
                <a:cs typeface="Arial MT"/>
              </a:rPr>
              <a:t>Subsystem</a:t>
            </a:r>
            <a:r>
              <a:rPr sz="2347" spc="-48" dirty="0">
                <a:solidFill>
                  <a:srgbClr val="000099"/>
                </a:solidFill>
                <a:latin typeface="Arial MT"/>
                <a:cs typeface="Arial MT"/>
              </a:rPr>
              <a:t> </a:t>
            </a:r>
            <a:r>
              <a:rPr sz="2347" b="1" dirty="0">
                <a:solidFill>
                  <a:srgbClr val="000099"/>
                </a:solidFill>
                <a:latin typeface="Arial"/>
                <a:cs typeface="Arial"/>
              </a:rPr>
              <a:t>A</a:t>
            </a:r>
            <a:r>
              <a:rPr sz="2347" b="1" spc="-16" dirty="0">
                <a:solidFill>
                  <a:srgbClr val="000099"/>
                </a:solidFill>
                <a:latin typeface="Arial"/>
                <a:cs typeface="Arial"/>
              </a:rPr>
              <a:t> </a:t>
            </a:r>
            <a:r>
              <a:rPr sz="2347" b="1" dirty="0">
                <a:solidFill>
                  <a:srgbClr val="006600"/>
                </a:solidFill>
                <a:latin typeface="Arial"/>
                <a:cs typeface="Arial"/>
              </a:rPr>
              <a:t>“uses”</a:t>
            </a:r>
            <a:r>
              <a:rPr sz="2347" b="1" spc="-37" dirty="0">
                <a:solidFill>
                  <a:srgbClr val="006600"/>
                </a:solidFill>
                <a:latin typeface="Arial"/>
                <a:cs typeface="Arial"/>
              </a:rPr>
              <a:t> </a:t>
            </a:r>
            <a:r>
              <a:rPr sz="2347" dirty="0">
                <a:solidFill>
                  <a:srgbClr val="000099"/>
                </a:solidFill>
                <a:latin typeface="Arial MT"/>
                <a:cs typeface="Arial MT"/>
              </a:rPr>
              <a:t>Subsystem</a:t>
            </a:r>
            <a:r>
              <a:rPr sz="2347" spc="-32" dirty="0">
                <a:solidFill>
                  <a:srgbClr val="000099"/>
                </a:solidFill>
                <a:latin typeface="Arial MT"/>
                <a:cs typeface="Arial MT"/>
              </a:rPr>
              <a:t> </a:t>
            </a:r>
            <a:r>
              <a:rPr sz="2347" b="1" dirty="0">
                <a:solidFill>
                  <a:srgbClr val="000099"/>
                </a:solidFill>
                <a:latin typeface="Arial"/>
                <a:cs typeface="Arial"/>
              </a:rPr>
              <a:t>B </a:t>
            </a:r>
            <a:r>
              <a:rPr sz="2347" dirty="0">
                <a:solidFill>
                  <a:srgbClr val="000099"/>
                </a:solidFill>
                <a:latin typeface="Arial MT"/>
                <a:cs typeface="Arial MT"/>
              </a:rPr>
              <a:t>if</a:t>
            </a:r>
            <a:r>
              <a:rPr sz="2347" spc="-5" dirty="0">
                <a:solidFill>
                  <a:srgbClr val="000099"/>
                </a:solidFill>
                <a:latin typeface="Arial MT"/>
                <a:cs typeface="Arial MT"/>
              </a:rPr>
              <a:t> </a:t>
            </a:r>
            <a:r>
              <a:rPr sz="2347" dirty="0">
                <a:solidFill>
                  <a:srgbClr val="000099"/>
                </a:solidFill>
                <a:latin typeface="Arial MT"/>
                <a:cs typeface="Arial MT"/>
              </a:rPr>
              <a:t>a</a:t>
            </a:r>
            <a:r>
              <a:rPr sz="2347" spc="-16" dirty="0">
                <a:solidFill>
                  <a:srgbClr val="000099"/>
                </a:solidFill>
                <a:latin typeface="Arial MT"/>
                <a:cs typeface="Arial MT"/>
              </a:rPr>
              <a:t> </a:t>
            </a:r>
            <a:r>
              <a:rPr sz="2347" dirty="0">
                <a:solidFill>
                  <a:srgbClr val="000099"/>
                </a:solidFill>
                <a:latin typeface="Arial MT"/>
                <a:cs typeface="Arial MT"/>
              </a:rPr>
              <a:t>correct</a:t>
            </a:r>
            <a:r>
              <a:rPr sz="2347" spc="-43" dirty="0">
                <a:solidFill>
                  <a:srgbClr val="000099"/>
                </a:solidFill>
                <a:latin typeface="Arial MT"/>
                <a:cs typeface="Arial MT"/>
              </a:rPr>
              <a:t> </a:t>
            </a:r>
            <a:r>
              <a:rPr sz="2347" dirty="0">
                <a:solidFill>
                  <a:srgbClr val="000099"/>
                </a:solidFill>
                <a:latin typeface="Arial MT"/>
                <a:cs typeface="Arial MT"/>
              </a:rPr>
              <a:t>version</a:t>
            </a:r>
            <a:r>
              <a:rPr sz="2347" spc="-32" dirty="0">
                <a:solidFill>
                  <a:srgbClr val="000099"/>
                </a:solidFill>
                <a:latin typeface="Arial MT"/>
                <a:cs typeface="Arial MT"/>
              </a:rPr>
              <a:t> </a:t>
            </a:r>
            <a:r>
              <a:rPr sz="2347" dirty="0">
                <a:solidFill>
                  <a:srgbClr val="000099"/>
                </a:solidFill>
                <a:latin typeface="Arial MT"/>
                <a:cs typeface="Arial MT"/>
              </a:rPr>
              <a:t>of</a:t>
            </a:r>
            <a:r>
              <a:rPr sz="2347" spc="-21" dirty="0">
                <a:solidFill>
                  <a:srgbClr val="000099"/>
                </a:solidFill>
                <a:latin typeface="Arial MT"/>
                <a:cs typeface="Arial MT"/>
              </a:rPr>
              <a:t> </a:t>
            </a:r>
            <a:r>
              <a:rPr sz="2347" b="1" dirty="0">
                <a:solidFill>
                  <a:srgbClr val="000099"/>
                </a:solidFill>
                <a:latin typeface="Arial"/>
                <a:cs typeface="Arial"/>
              </a:rPr>
              <a:t>B </a:t>
            </a:r>
            <a:r>
              <a:rPr sz="2347" b="1" spc="-933" dirty="0">
                <a:solidFill>
                  <a:srgbClr val="000099"/>
                </a:solidFill>
                <a:latin typeface="Arial"/>
                <a:cs typeface="Arial"/>
              </a:rPr>
              <a:t> </a:t>
            </a:r>
            <a:r>
              <a:rPr sz="2347" dirty="0">
                <a:solidFill>
                  <a:srgbClr val="000099"/>
                </a:solidFill>
                <a:latin typeface="Arial MT"/>
                <a:cs typeface="Arial MT"/>
              </a:rPr>
              <a:t>must be present for </a:t>
            </a:r>
            <a:r>
              <a:rPr sz="2347" b="1" dirty="0">
                <a:solidFill>
                  <a:srgbClr val="000099"/>
                </a:solidFill>
                <a:latin typeface="Arial"/>
                <a:cs typeface="Arial"/>
              </a:rPr>
              <a:t>A </a:t>
            </a:r>
            <a:br>
              <a:rPr lang="en-US" sz="2347" b="1" dirty="0">
                <a:solidFill>
                  <a:srgbClr val="000099"/>
                </a:solidFill>
                <a:latin typeface="Arial"/>
                <a:cs typeface="Arial"/>
              </a:rPr>
            </a:br>
            <a:r>
              <a:rPr sz="2347" dirty="0">
                <a:solidFill>
                  <a:srgbClr val="000099"/>
                </a:solidFill>
                <a:latin typeface="Arial MT"/>
                <a:cs typeface="Arial MT"/>
              </a:rPr>
              <a:t>to execute correctly (compile </a:t>
            </a:r>
            <a:r>
              <a:rPr sz="2347" spc="-5" dirty="0">
                <a:solidFill>
                  <a:srgbClr val="000099"/>
                </a:solidFill>
                <a:latin typeface="Arial MT"/>
                <a:cs typeface="Arial MT"/>
              </a:rPr>
              <a:t>time dependency)</a:t>
            </a:r>
            <a:endParaRPr sz="2347" dirty="0">
              <a:latin typeface="Arial MT"/>
              <a:cs typeface="Arial MT"/>
            </a:endParaRPr>
          </a:p>
          <a:p>
            <a:pPr marL="806729" marR="131406" lvl="1" indent="-306164" algn="l">
              <a:lnSpc>
                <a:spcPts val="3893"/>
              </a:lnSpc>
              <a:spcBef>
                <a:spcPts val="96"/>
              </a:spcBef>
              <a:buChar char="•"/>
              <a:tabLst>
                <a:tab pos="807407" algn="l"/>
              </a:tabLst>
            </a:pPr>
            <a:r>
              <a:rPr sz="2347" dirty="0">
                <a:solidFill>
                  <a:srgbClr val="000099"/>
                </a:solidFill>
                <a:latin typeface="Arial MT"/>
                <a:cs typeface="Arial MT"/>
              </a:rPr>
              <a:t>Subsystem</a:t>
            </a:r>
            <a:r>
              <a:rPr sz="2347" spc="-43" dirty="0">
                <a:solidFill>
                  <a:srgbClr val="000099"/>
                </a:solidFill>
                <a:latin typeface="Arial MT"/>
                <a:cs typeface="Arial MT"/>
              </a:rPr>
              <a:t> </a:t>
            </a:r>
            <a:r>
              <a:rPr sz="2347" b="1" dirty="0">
                <a:solidFill>
                  <a:srgbClr val="000099"/>
                </a:solidFill>
                <a:latin typeface="Arial"/>
                <a:cs typeface="Arial"/>
              </a:rPr>
              <a:t>A</a:t>
            </a:r>
            <a:r>
              <a:rPr sz="2347" b="1" spc="-16" dirty="0">
                <a:solidFill>
                  <a:srgbClr val="000099"/>
                </a:solidFill>
                <a:latin typeface="Arial"/>
                <a:cs typeface="Arial"/>
              </a:rPr>
              <a:t> </a:t>
            </a:r>
            <a:r>
              <a:rPr sz="2347" b="1" dirty="0">
                <a:solidFill>
                  <a:srgbClr val="006600"/>
                </a:solidFill>
                <a:latin typeface="Arial"/>
                <a:cs typeface="Arial"/>
              </a:rPr>
              <a:t>“calls”</a:t>
            </a:r>
            <a:r>
              <a:rPr sz="2347" b="1" spc="-21" dirty="0">
                <a:solidFill>
                  <a:srgbClr val="006600"/>
                </a:solidFill>
                <a:latin typeface="Arial"/>
                <a:cs typeface="Arial"/>
              </a:rPr>
              <a:t> </a:t>
            </a:r>
            <a:r>
              <a:rPr sz="2347" spc="-5" dirty="0">
                <a:solidFill>
                  <a:srgbClr val="000099"/>
                </a:solidFill>
                <a:latin typeface="Arial MT"/>
                <a:cs typeface="Arial MT"/>
              </a:rPr>
              <a:t>or</a:t>
            </a:r>
            <a:r>
              <a:rPr sz="2347" spc="-21" dirty="0">
                <a:solidFill>
                  <a:srgbClr val="000099"/>
                </a:solidFill>
                <a:latin typeface="Arial MT"/>
                <a:cs typeface="Arial MT"/>
              </a:rPr>
              <a:t> </a:t>
            </a:r>
            <a:r>
              <a:rPr sz="2347" spc="-5" dirty="0">
                <a:solidFill>
                  <a:srgbClr val="000099"/>
                </a:solidFill>
                <a:latin typeface="Arial MT"/>
                <a:cs typeface="Arial MT"/>
              </a:rPr>
              <a:t>“invokes”</a:t>
            </a:r>
            <a:r>
              <a:rPr sz="2347" spc="-37" dirty="0">
                <a:solidFill>
                  <a:srgbClr val="000099"/>
                </a:solidFill>
                <a:latin typeface="Arial MT"/>
                <a:cs typeface="Arial MT"/>
              </a:rPr>
              <a:t> </a:t>
            </a:r>
            <a:r>
              <a:rPr sz="2347" dirty="0">
                <a:solidFill>
                  <a:srgbClr val="000099"/>
                </a:solidFill>
                <a:latin typeface="Arial MT"/>
                <a:cs typeface="Arial MT"/>
              </a:rPr>
              <a:t>Subsystem</a:t>
            </a:r>
            <a:r>
              <a:rPr sz="2347" spc="-27" dirty="0">
                <a:solidFill>
                  <a:srgbClr val="000099"/>
                </a:solidFill>
                <a:latin typeface="Arial MT"/>
                <a:cs typeface="Arial MT"/>
              </a:rPr>
              <a:t> </a:t>
            </a:r>
            <a:r>
              <a:rPr sz="2347" b="1" dirty="0">
                <a:solidFill>
                  <a:srgbClr val="000099"/>
                </a:solidFill>
                <a:latin typeface="Arial"/>
                <a:cs typeface="Arial"/>
              </a:rPr>
              <a:t>B</a:t>
            </a:r>
            <a:r>
              <a:rPr sz="2347" b="1" spc="5" dirty="0">
                <a:solidFill>
                  <a:srgbClr val="000099"/>
                </a:solidFill>
                <a:latin typeface="Arial"/>
                <a:cs typeface="Arial"/>
              </a:rPr>
              <a:t> </a:t>
            </a:r>
            <a:r>
              <a:rPr sz="2347" spc="-5" dirty="0">
                <a:solidFill>
                  <a:srgbClr val="000099"/>
                </a:solidFill>
                <a:latin typeface="Arial MT"/>
                <a:cs typeface="Arial MT"/>
              </a:rPr>
              <a:t>if </a:t>
            </a:r>
            <a:r>
              <a:rPr sz="2347" b="1" dirty="0">
                <a:solidFill>
                  <a:srgbClr val="000099"/>
                </a:solidFill>
                <a:latin typeface="Arial"/>
                <a:cs typeface="Arial"/>
              </a:rPr>
              <a:t>A</a:t>
            </a:r>
            <a:r>
              <a:rPr sz="2347" b="1" spc="5" dirty="0">
                <a:solidFill>
                  <a:srgbClr val="000099"/>
                </a:solidFill>
                <a:latin typeface="Arial"/>
                <a:cs typeface="Arial"/>
              </a:rPr>
              <a:t> </a:t>
            </a:r>
            <a:r>
              <a:rPr sz="2347" spc="-5" dirty="0">
                <a:solidFill>
                  <a:srgbClr val="000099"/>
                </a:solidFill>
                <a:latin typeface="Arial MT"/>
                <a:cs typeface="Arial MT"/>
              </a:rPr>
              <a:t>triggers </a:t>
            </a:r>
            <a:r>
              <a:rPr sz="2347" spc="-933" dirty="0">
                <a:solidFill>
                  <a:srgbClr val="000099"/>
                </a:solidFill>
                <a:latin typeface="Arial MT"/>
                <a:cs typeface="Arial MT"/>
              </a:rPr>
              <a:t> </a:t>
            </a:r>
            <a:r>
              <a:rPr sz="2347" dirty="0">
                <a:solidFill>
                  <a:srgbClr val="000099"/>
                </a:solidFill>
                <a:latin typeface="Arial MT"/>
                <a:cs typeface="Arial MT"/>
              </a:rPr>
              <a:t>execution</a:t>
            </a:r>
            <a:r>
              <a:rPr sz="2347" spc="-32" dirty="0">
                <a:solidFill>
                  <a:srgbClr val="000099"/>
                </a:solidFill>
                <a:latin typeface="Arial MT"/>
                <a:cs typeface="Arial MT"/>
              </a:rPr>
              <a:t> </a:t>
            </a:r>
            <a:r>
              <a:rPr sz="2347" dirty="0">
                <a:solidFill>
                  <a:srgbClr val="000099"/>
                </a:solidFill>
                <a:latin typeface="Arial MT"/>
                <a:cs typeface="Arial MT"/>
              </a:rPr>
              <a:t>of</a:t>
            </a:r>
            <a:r>
              <a:rPr sz="2347" spc="-37" dirty="0">
                <a:solidFill>
                  <a:srgbClr val="000099"/>
                </a:solidFill>
                <a:latin typeface="Arial MT"/>
                <a:cs typeface="Arial MT"/>
              </a:rPr>
              <a:t> </a:t>
            </a:r>
            <a:r>
              <a:rPr sz="2347" b="1" dirty="0">
                <a:solidFill>
                  <a:srgbClr val="000099"/>
                </a:solidFill>
                <a:latin typeface="Arial"/>
                <a:cs typeface="Arial"/>
              </a:rPr>
              <a:t>B</a:t>
            </a:r>
            <a:r>
              <a:rPr sz="2347" dirty="0">
                <a:solidFill>
                  <a:srgbClr val="000099"/>
                </a:solidFill>
                <a:latin typeface="Arial MT"/>
                <a:cs typeface="Arial MT"/>
              </a:rPr>
              <a:t>. </a:t>
            </a:r>
            <a:br>
              <a:rPr lang="en-US" sz="2347" dirty="0">
                <a:solidFill>
                  <a:srgbClr val="000099"/>
                </a:solidFill>
                <a:latin typeface="Arial MT"/>
                <a:cs typeface="Arial MT"/>
              </a:rPr>
            </a:br>
            <a:r>
              <a:rPr sz="2347" dirty="0">
                <a:solidFill>
                  <a:srgbClr val="000099"/>
                </a:solidFill>
                <a:latin typeface="Arial MT"/>
                <a:cs typeface="Arial MT"/>
              </a:rPr>
              <a:t>(runtime</a:t>
            </a:r>
            <a:r>
              <a:rPr sz="2347" spc="-21" dirty="0">
                <a:solidFill>
                  <a:srgbClr val="000099"/>
                </a:solidFill>
                <a:latin typeface="Arial MT"/>
                <a:cs typeface="Arial MT"/>
              </a:rPr>
              <a:t> </a:t>
            </a:r>
            <a:r>
              <a:rPr sz="2347" dirty="0">
                <a:solidFill>
                  <a:srgbClr val="000099"/>
                </a:solidFill>
                <a:latin typeface="Arial MT"/>
                <a:cs typeface="Arial MT"/>
              </a:rPr>
              <a:t>dependency)</a:t>
            </a:r>
            <a:endParaRPr lang="en-US" sz="2347" dirty="0">
              <a:latin typeface="Arial MT"/>
              <a:cs typeface="Arial MT"/>
            </a:endParaRPr>
          </a:p>
          <a:p>
            <a:pPr marL="806729" marR="131406" lvl="1" indent="-306164" algn="l">
              <a:lnSpc>
                <a:spcPts val="3893"/>
              </a:lnSpc>
              <a:spcBef>
                <a:spcPts val="96"/>
              </a:spcBef>
              <a:buChar char="•"/>
              <a:tabLst>
                <a:tab pos="807407" algn="l"/>
              </a:tabLst>
            </a:pPr>
            <a:endParaRPr lang="en-US" sz="1100" spc="-5" dirty="0">
              <a:solidFill>
                <a:srgbClr val="000099"/>
              </a:solidFill>
              <a:latin typeface="Arial MT"/>
              <a:cs typeface="Arial MT"/>
            </a:endParaRPr>
          </a:p>
          <a:p>
            <a:pPr marL="379319" indent="-365771" algn="l">
              <a:lnSpc>
                <a:spcPts val="3995"/>
              </a:lnSpc>
              <a:buChar char="•"/>
              <a:tabLst>
                <a:tab pos="378641" algn="l"/>
                <a:tab pos="379319" algn="l"/>
              </a:tabLst>
            </a:pPr>
            <a:r>
              <a:rPr sz="2347" spc="-5" dirty="0">
                <a:solidFill>
                  <a:srgbClr val="000099"/>
                </a:solidFill>
                <a:latin typeface="Arial MT"/>
                <a:cs typeface="Arial MT"/>
              </a:rPr>
              <a:t>Partition</a:t>
            </a:r>
            <a:r>
              <a:rPr sz="2347" spc="-21" dirty="0">
                <a:solidFill>
                  <a:srgbClr val="000099"/>
                </a:solidFill>
                <a:latin typeface="Arial MT"/>
                <a:cs typeface="Arial MT"/>
              </a:rPr>
              <a:t> </a:t>
            </a:r>
            <a:r>
              <a:rPr sz="2347" spc="-5" dirty="0">
                <a:solidFill>
                  <a:srgbClr val="000099"/>
                </a:solidFill>
                <a:latin typeface="Arial MT"/>
                <a:cs typeface="Arial MT"/>
              </a:rPr>
              <a:t>relationship</a:t>
            </a:r>
            <a:endParaRPr sz="2347" dirty="0">
              <a:latin typeface="Arial MT"/>
              <a:cs typeface="Arial MT"/>
            </a:endParaRPr>
          </a:p>
          <a:p>
            <a:pPr marL="806729" lvl="1" indent="-306164" algn="l">
              <a:lnSpc>
                <a:spcPts val="3893"/>
              </a:lnSpc>
              <a:buChar char="•"/>
              <a:tabLst>
                <a:tab pos="807407" algn="l"/>
              </a:tabLst>
            </a:pPr>
            <a:r>
              <a:rPr sz="2347" dirty="0">
                <a:solidFill>
                  <a:srgbClr val="000099"/>
                </a:solidFill>
                <a:latin typeface="Arial MT"/>
                <a:cs typeface="Arial MT"/>
              </a:rPr>
              <a:t>The</a:t>
            </a:r>
            <a:r>
              <a:rPr sz="2347" spc="-21" dirty="0">
                <a:solidFill>
                  <a:srgbClr val="000099"/>
                </a:solidFill>
                <a:latin typeface="Arial MT"/>
                <a:cs typeface="Arial MT"/>
              </a:rPr>
              <a:t> </a:t>
            </a:r>
            <a:r>
              <a:rPr sz="2347" dirty="0">
                <a:solidFill>
                  <a:srgbClr val="000099"/>
                </a:solidFill>
                <a:latin typeface="Arial MT"/>
                <a:cs typeface="Arial MT"/>
              </a:rPr>
              <a:t>subsystems</a:t>
            </a:r>
            <a:r>
              <a:rPr sz="2347" spc="-32" dirty="0">
                <a:solidFill>
                  <a:srgbClr val="000099"/>
                </a:solidFill>
                <a:latin typeface="Arial MT"/>
                <a:cs typeface="Arial MT"/>
              </a:rPr>
              <a:t> </a:t>
            </a:r>
            <a:r>
              <a:rPr sz="2347" dirty="0">
                <a:solidFill>
                  <a:srgbClr val="000099"/>
                </a:solidFill>
                <a:latin typeface="Arial MT"/>
                <a:cs typeface="Arial MT"/>
              </a:rPr>
              <a:t>have</a:t>
            </a:r>
            <a:r>
              <a:rPr sz="2347" spc="-16" dirty="0">
                <a:solidFill>
                  <a:srgbClr val="000099"/>
                </a:solidFill>
                <a:latin typeface="Arial MT"/>
                <a:cs typeface="Arial MT"/>
              </a:rPr>
              <a:t> </a:t>
            </a:r>
            <a:r>
              <a:rPr sz="2347" spc="-5" dirty="0">
                <a:solidFill>
                  <a:srgbClr val="000099"/>
                </a:solidFill>
                <a:latin typeface="Arial MT"/>
                <a:cs typeface="Arial MT"/>
              </a:rPr>
              <a:t>mutual</a:t>
            </a:r>
            <a:r>
              <a:rPr sz="2347" spc="-27" dirty="0">
                <a:solidFill>
                  <a:srgbClr val="000099"/>
                </a:solidFill>
                <a:latin typeface="Arial MT"/>
                <a:cs typeface="Arial MT"/>
              </a:rPr>
              <a:t> </a:t>
            </a:r>
            <a:r>
              <a:rPr sz="2347" dirty="0">
                <a:solidFill>
                  <a:srgbClr val="000099"/>
                </a:solidFill>
                <a:latin typeface="Arial MT"/>
                <a:cs typeface="Arial MT"/>
              </a:rPr>
              <a:t>knowledge</a:t>
            </a:r>
            <a:r>
              <a:rPr sz="2347" spc="-21" dirty="0">
                <a:solidFill>
                  <a:srgbClr val="000099"/>
                </a:solidFill>
                <a:latin typeface="Arial MT"/>
                <a:cs typeface="Arial MT"/>
              </a:rPr>
              <a:t> </a:t>
            </a:r>
            <a:r>
              <a:rPr sz="2347" spc="-5" dirty="0">
                <a:solidFill>
                  <a:srgbClr val="000099"/>
                </a:solidFill>
                <a:latin typeface="Arial MT"/>
                <a:cs typeface="Arial MT"/>
              </a:rPr>
              <a:t>about</a:t>
            </a:r>
            <a:r>
              <a:rPr sz="2347" spc="5" dirty="0">
                <a:solidFill>
                  <a:srgbClr val="000099"/>
                </a:solidFill>
                <a:latin typeface="Arial MT"/>
                <a:cs typeface="Arial MT"/>
              </a:rPr>
              <a:t> </a:t>
            </a:r>
            <a:r>
              <a:rPr sz="2347" spc="-5" dirty="0">
                <a:solidFill>
                  <a:srgbClr val="000099"/>
                </a:solidFill>
                <a:latin typeface="Arial MT"/>
                <a:cs typeface="Arial MT"/>
              </a:rPr>
              <a:t>each</a:t>
            </a:r>
            <a:r>
              <a:rPr sz="2347" spc="-16" dirty="0">
                <a:solidFill>
                  <a:srgbClr val="000099"/>
                </a:solidFill>
                <a:latin typeface="Arial MT"/>
                <a:cs typeface="Arial MT"/>
              </a:rPr>
              <a:t> </a:t>
            </a:r>
            <a:r>
              <a:rPr sz="2347" spc="-5" dirty="0">
                <a:solidFill>
                  <a:srgbClr val="000099"/>
                </a:solidFill>
                <a:latin typeface="Arial MT"/>
                <a:cs typeface="Arial MT"/>
              </a:rPr>
              <a:t>other</a:t>
            </a:r>
            <a:endParaRPr sz="2347" dirty="0">
              <a:latin typeface="Arial MT"/>
              <a:cs typeface="Arial MT"/>
            </a:endParaRPr>
          </a:p>
          <a:p>
            <a:pPr marL="1232785" lvl="2" indent="-244525" algn="l">
              <a:lnSpc>
                <a:spcPts val="3995"/>
              </a:lnSpc>
              <a:buFont typeface="Arial MT"/>
              <a:buChar char="•"/>
              <a:tabLst>
                <a:tab pos="1233463" algn="l"/>
              </a:tabLst>
            </a:pPr>
            <a:r>
              <a:rPr sz="2347" b="1" dirty="0">
                <a:solidFill>
                  <a:srgbClr val="000099"/>
                </a:solidFill>
                <a:latin typeface="Arial"/>
                <a:cs typeface="Arial"/>
              </a:rPr>
              <a:t>A</a:t>
            </a:r>
            <a:r>
              <a:rPr sz="2347" b="1" spc="-11" dirty="0">
                <a:solidFill>
                  <a:srgbClr val="000099"/>
                </a:solidFill>
                <a:latin typeface="Arial"/>
                <a:cs typeface="Arial"/>
              </a:rPr>
              <a:t> </a:t>
            </a:r>
            <a:r>
              <a:rPr sz="2347" dirty="0">
                <a:solidFill>
                  <a:srgbClr val="000099"/>
                </a:solidFill>
                <a:latin typeface="Arial MT"/>
                <a:cs typeface="Arial MT"/>
              </a:rPr>
              <a:t>calls</a:t>
            </a:r>
            <a:r>
              <a:rPr sz="2347" spc="-21" dirty="0">
                <a:solidFill>
                  <a:srgbClr val="000099"/>
                </a:solidFill>
                <a:latin typeface="Arial MT"/>
                <a:cs typeface="Arial MT"/>
              </a:rPr>
              <a:t> </a:t>
            </a:r>
            <a:r>
              <a:rPr sz="2347" dirty="0">
                <a:solidFill>
                  <a:srgbClr val="000099"/>
                </a:solidFill>
                <a:latin typeface="Arial MT"/>
                <a:cs typeface="Arial MT"/>
              </a:rPr>
              <a:t>services</a:t>
            </a:r>
            <a:r>
              <a:rPr sz="2347" spc="-43" dirty="0">
                <a:solidFill>
                  <a:srgbClr val="000099"/>
                </a:solidFill>
                <a:latin typeface="Arial MT"/>
                <a:cs typeface="Arial MT"/>
              </a:rPr>
              <a:t> </a:t>
            </a:r>
            <a:r>
              <a:rPr sz="2347" dirty="0">
                <a:solidFill>
                  <a:srgbClr val="000099"/>
                </a:solidFill>
                <a:latin typeface="Arial MT"/>
                <a:cs typeface="Arial MT"/>
              </a:rPr>
              <a:t>in</a:t>
            </a:r>
            <a:r>
              <a:rPr sz="2347" spc="-11" dirty="0">
                <a:solidFill>
                  <a:srgbClr val="000099"/>
                </a:solidFill>
                <a:latin typeface="Arial MT"/>
                <a:cs typeface="Arial MT"/>
              </a:rPr>
              <a:t> </a:t>
            </a:r>
            <a:r>
              <a:rPr sz="2347" b="1" dirty="0">
                <a:solidFill>
                  <a:srgbClr val="000099"/>
                </a:solidFill>
                <a:latin typeface="Arial"/>
                <a:cs typeface="Arial"/>
              </a:rPr>
              <a:t>B</a:t>
            </a:r>
            <a:r>
              <a:rPr sz="2347" dirty="0">
                <a:solidFill>
                  <a:srgbClr val="000099"/>
                </a:solidFill>
                <a:latin typeface="Arial MT"/>
                <a:cs typeface="Arial MT"/>
              </a:rPr>
              <a:t>;</a:t>
            </a:r>
            <a:r>
              <a:rPr sz="2347" spc="-5" dirty="0">
                <a:solidFill>
                  <a:srgbClr val="000099"/>
                </a:solidFill>
                <a:latin typeface="Arial MT"/>
                <a:cs typeface="Arial MT"/>
              </a:rPr>
              <a:t> </a:t>
            </a:r>
            <a:r>
              <a:rPr sz="2347" b="1" dirty="0">
                <a:solidFill>
                  <a:srgbClr val="000099"/>
                </a:solidFill>
                <a:latin typeface="Arial"/>
                <a:cs typeface="Arial"/>
              </a:rPr>
              <a:t>B </a:t>
            </a:r>
            <a:r>
              <a:rPr sz="2347" dirty="0">
                <a:solidFill>
                  <a:srgbClr val="000099"/>
                </a:solidFill>
                <a:latin typeface="Arial MT"/>
                <a:cs typeface="Arial MT"/>
              </a:rPr>
              <a:t>calls</a:t>
            </a:r>
            <a:r>
              <a:rPr sz="2347" spc="-21" dirty="0">
                <a:solidFill>
                  <a:srgbClr val="000099"/>
                </a:solidFill>
                <a:latin typeface="Arial MT"/>
                <a:cs typeface="Arial MT"/>
              </a:rPr>
              <a:t> </a:t>
            </a:r>
            <a:r>
              <a:rPr sz="2347" dirty="0">
                <a:solidFill>
                  <a:srgbClr val="000099"/>
                </a:solidFill>
                <a:latin typeface="Arial MT"/>
                <a:cs typeface="Arial MT"/>
              </a:rPr>
              <a:t>services</a:t>
            </a:r>
            <a:r>
              <a:rPr sz="2347" spc="-43" dirty="0">
                <a:solidFill>
                  <a:srgbClr val="000099"/>
                </a:solidFill>
                <a:latin typeface="Arial MT"/>
                <a:cs typeface="Arial MT"/>
              </a:rPr>
              <a:t> </a:t>
            </a:r>
            <a:r>
              <a:rPr sz="2347" dirty="0">
                <a:solidFill>
                  <a:srgbClr val="000099"/>
                </a:solidFill>
                <a:latin typeface="Arial MT"/>
                <a:cs typeface="Arial MT"/>
              </a:rPr>
              <a:t>in</a:t>
            </a:r>
            <a:r>
              <a:rPr sz="2347" spc="-11" dirty="0">
                <a:solidFill>
                  <a:srgbClr val="000099"/>
                </a:solidFill>
                <a:latin typeface="Arial MT"/>
                <a:cs typeface="Arial MT"/>
              </a:rPr>
              <a:t> </a:t>
            </a:r>
            <a:r>
              <a:rPr sz="2347" b="1" dirty="0">
                <a:solidFill>
                  <a:srgbClr val="000099"/>
                </a:solidFill>
                <a:latin typeface="Arial"/>
                <a:cs typeface="Arial"/>
              </a:rPr>
              <a:t>A</a:t>
            </a:r>
            <a:r>
              <a:rPr sz="2347" dirty="0">
                <a:solidFill>
                  <a:srgbClr val="000099"/>
                </a:solidFill>
                <a:latin typeface="Arial MT"/>
                <a:cs typeface="Arial MT"/>
              </a:rPr>
              <a:t>.</a:t>
            </a:r>
            <a:endParaRPr sz="2347" dirty="0">
              <a:latin typeface="Arial MT"/>
              <a:cs typeface="Arial MT"/>
            </a:endParaRPr>
          </a:p>
          <a:p>
            <a:pPr marL="379319" indent="-365771" algn="l">
              <a:lnSpc>
                <a:spcPts val="3995"/>
              </a:lnSpc>
              <a:spcBef>
                <a:spcPts val="1077"/>
              </a:spcBef>
              <a:buChar char="•"/>
              <a:tabLst>
                <a:tab pos="378641" algn="l"/>
                <a:tab pos="379319" algn="l"/>
              </a:tabLst>
            </a:pPr>
            <a:endParaRPr lang="en-US" sz="2347" dirty="0">
              <a:solidFill>
                <a:srgbClr val="000099"/>
              </a:solidFill>
              <a:latin typeface="Arial MT"/>
              <a:cs typeface="Arial MT"/>
            </a:endParaRPr>
          </a:p>
          <a:p>
            <a:pPr marL="379319" indent="-365771" algn="l">
              <a:lnSpc>
                <a:spcPts val="3995"/>
              </a:lnSpc>
              <a:spcBef>
                <a:spcPts val="1077"/>
              </a:spcBef>
              <a:buChar char="•"/>
              <a:tabLst>
                <a:tab pos="378641" algn="l"/>
                <a:tab pos="379319" algn="l"/>
              </a:tabLst>
            </a:pPr>
            <a:r>
              <a:rPr lang="en-US" sz="2347" dirty="0">
                <a:solidFill>
                  <a:srgbClr val="000099"/>
                </a:solidFill>
                <a:latin typeface="Arial MT"/>
                <a:cs typeface="Arial MT"/>
              </a:rPr>
              <a:t>Best Example of layered approach: TCP/IP</a:t>
            </a:r>
            <a:endParaRPr sz="2347" u="sng" dirty="0">
              <a:latin typeface="Arial MT"/>
              <a:cs typeface="Arial MT"/>
            </a:endParaRPr>
          </a:p>
        </p:txBody>
      </p:sp>
      <p:pic>
        <p:nvPicPr>
          <p:cNvPr id="1026" name="Picture 2" descr="How the TCP/IP Protocols Handle Data Communications - System Administration  Guide: IP Services">
            <a:extLst>
              <a:ext uri="{FF2B5EF4-FFF2-40B4-BE49-F238E27FC236}">
                <a16:creationId xmlns:a16="http://schemas.microsoft.com/office/drawing/2014/main" id="{25AA47BF-1BE3-8024-AF3F-E319B6229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703" y="5888258"/>
            <a:ext cx="5585098" cy="3982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fade">
                                      <p:cBhvr>
                                        <p:cTn id="27" dur="500"/>
                                        <p:tgtEl>
                                          <p:spTgt spid="4">
                                            <p:txEl>
                                              <p:pRg st="10" end="10"/>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txBox="1">
            <a:spLocks noGrp="1"/>
          </p:cNvSpPr>
          <p:nvPr>
            <p:ph type="title"/>
          </p:nvPr>
        </p:nvSpPr>
        <p:spPr>
          <a:xfrm>
            <a:off x="2029704" y="750390"/>
            <a:ext cx="8710507" cy="539571"/>
          </a:xfrm>
          <a:prstGeom prst="rect">
            <a:avLst/>
          </a:prstGeom>
        </p:spPr>
        <p:txBody>
          <a:bodyPr vert="horz" wrap="square" lIns="0" tIns="14224" rIns="0" bIns="0" rtlCol="0">
            <a:spAutoFit/>
          </a:bodyPr>
          <a:lstStyle/>
          <a:p>
            <a:pPr marL="13547">
              <a:spcBef>
                <a:spcPts val="112"/>
              </a:spcBef>
            </a:pPr>
            <a:r>
              <a:rPr spc="-5" dirty="0"/>
              <a:t>Example</a:t>
            </a:r>
            <a:r>
              <a:rPr spc="-27" dirty="0"/>
              <a:t> </a:t>
            </a:r>
            <a:r>
              <a:rPr dirty="0"/>
              <a:t>of</a:t>
            </a:r>
            <a:r>
              <a:rPr spc="5" dirty="0"/>
              <a:t> </a:t>
            </a:r>
            <a:r>
              <a:rPr dirty="0"/>
              <a:t>a</a:t>
            </a:r>
            <a:r>
              <a:rPr spc="-5" dirty="0"/>
              <a:t> Subsystem</a:t>
            </a:r>
            <a:r>
              <a:rPr spc="-21" dirty="0"/>
              <a:t> </a:t>
            </a:r>
            <a:r>
              <a:rPr spc="-5" dirty="0"/>
              <a:t>Decomposition</a:t>
            </a:r>
          </a:p>
        </p:txBody>
      </p:sp>
      <p:pic>
        <p:nvPicPr>
          <p:cNvPr id="88" name="Picture 87">
            <a:extLst>
              <a:ext uri="{FF2B5EF4-FFF2-40B4-BE49-F238E27FC236}">
                <a16:creationId xmlns:a16="http://schemas.microsoft.com/office/drawing/2014/main" id="{3AC31774-B54F-89C9-7E14-C425AD1EC05B}"/>
              </a:ext>
            </a:extLst>
          </p:cNvPr>
          <p:cNvPicPr>
            <a:picLocks noChangeAspect="1"/>
          </p:cNvPicPr>
          <p:nvPr/>
        </p:nvPicPr>
        <p:blipFill>
          <a:blip r:embed="rId2"/>
          <a:stretch>
            <a:fillRect/>
          </a:stretch>
        </p:blipFill>
        <p:spPr>
          <a:xfrm>
            <a:off x="-11097" y="2612571"/>
            <a:ext cx="13042507" cy="60481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8272" y="470670"/>
            <a:ext cx="9670965" cy="539571"/>
          </a:xfrm>
          <a:prstGeom prst="rect">
            <a:avLst/>
          </a:prstGeom>
        </p:spPr>
        <p:txBody>
          <a:bodyPr vert="horz" wrap="square" lIns="0" tIns="14224" rIns="0" bIns="0" rtlCol="0">
            <a:spAutoFit/>
          </a:bodyPr>
          <a:lstStyle/>
          <a:p>
            <a:pPr marL="13547">
              <a:spcBef>
                <a:spcPts val="112"/>
              </a:spcBef>
            </a:pPr>
            <a:r>
              <a:rPr spc="-5" dirty="0"/>
              <a:t>Example</a:t>
            </a:r>
            <a:r>
              <a:rPr spc="-32" dirty="0"/>
              <a:t> </a:t>
            </a:r>
            <a:r>
              <a:rPr dirty="0"/>
              <a:t>of a</a:t>
            </a:r>
            <a:r>
              <a:rPr spc="-5" dirty="0"/>
              <a:t> </a:t>
            </a:r>
            <a:r>
              <a:rPr dirty="0">
                <a:solidFill>
                  <a:srgbClr val="FF0000"/>
                </a:solidFill>
              </a:rPr>
              <a:t>Bad</a:t>
            </a:r>
            <a:r>
              <a:rPr spc="-11" dirty="0">
                <a:solidFill>
                  <a:srgbClr val="FF0000"/>
                </a:solidFill>
              </a:rPr>
              <a:t> </a:t>
            </a:r>
            <a:r>
              <a:rPr spc="-5" dirty="0"/>
              <a:t>Subsystem</a:t>
            </a:r>
            <a:r>
              <a:rPr spc="-43" dirty="0"/>
              <a:t> </a:t>
            </a:r>
            <a:r>
              <a:rPr dirty="0"/>
              <a:t>Decomposition</a:t>
            </a:r>
          </a:p>
        </p:txBody>
      </p:sp>
      <p:grpSp>
        <p:nvGrpSpPr>
          <p:cNvPr id="57" name="Group 56">
            <a:extLst>
              <a:ext uri="{FF2B5EF4-FFF2-40B4-BE49-F238E27FC236}">
                <a16:creationId xmlns:a16="http://schemas.microsoft.com/office/drawing/2014/main" id="{0182945E-C257-6070-A59C-CB57CAC86990}"/>
              </a:ext>
            </a:extLst>
          </p:cNvPr>
          <p:cNvGrpSpPr/>
          <p:nvPr/>
        </p:nvGrpSpPr>
        <p:grpSpPr>
          <a:xfrm>
            <a:off x="1020986" y="1352540"/>
            <a:ext cx="10139003" cy="5714466"/>
            <a:chOff x="2391066" y="2099966"/>
            <a:chExt cx="8546773" cy="5022500"/>
          </a:xfrm>
        </p:grpSpPr>
        <p:sp>
          <p:nvSpPr>
            <p:cNvPr id="3" name="object 3"/>
            <p:cNvSpPr txBox="1"/>
            <p:nvPr/>
          </p:nvSpPr>
          <p:spPr>
            <a:xfrm>
              <a:off x="4904199" y="2099966"/>
              <a:ext cx="2011002" cy="485668"/>
            </a:xfrm>
            <a:prstGeom prst="rect">
              <a:avLst/>
            </a:prstGeom>
            <a:ln w="3175">
              <a:solidFill>
                <a:srgbClr val="000000"/>
              </a:solidFill>
            </a:ln>
          </p:spPr>
          <p:txBody>
            <a:bodyPr vert="horz" wrap="square" lIns="0" tIns="1355" rIns="0" bIns="0" rtlCol="0">
              <a:spAutoFit/>
            </a:bodyPr>
            <a:lstStyle/>
            <a:p>
              <a:pPr>
                <a:spcBef>
                  <a:spcPts val="11"/>
                </a:spcBef>
              </a:pPr>
              <a:endParaRPr sz="1600">
                <a:latin typeface="Times New Roman"/>
                <a:cs typeface="Times New Roman"/>
              </a:endParaRPr>
            </a:p>
            <a:p>
              <a:pPr marL="322421"/>
              <a:r>
                <a:rPr sz="1547" b="1" spc="-5" dirty="0">
                  <a:latin typeface="Tahoma"/>
                  <a:cs typeface="Tahoma"/>
                </a:rPr>
                <a:t>UserInterface</a:t>
              </a:r>
              <a:endParaRPr sz="1547">
                <a:latin typeface="Tahoma"/>
                <a:cs typeface="Tahoma"/>
              </a:endParaRPr>
            </a:p>
          </p:txBody>
        </p:sp>
        <p:sp>
          <p:nvSpPr>
            <p:cNvPr id="4" name="object 4"/>
            <p:cNvSpPr/>
            <p:nvPr/>
          </p:nvSpPr>
          <p:spPr>
            <a:xfrm>
              <a:off x="6694807" y="2162739"/>
              <a:ext cx="157141" cy="125984"/>
            </a:xfrm>
            <a:custGeom>
              <a:avLst/>
              <a:gdLst/>
              <a:ahLst/>
              <a:cxnLst/>
              <a:rect l="l" t="t" r="r" b="b"/>
              <a:pathLst>
                <a:path w="147320" h="118109">
                  <a:moveTo>
                    <a:pt x="29450" y="117700"/>
                  </a:moveTo>
                  <a:lnTo>
                    <a:pt x="147253" y="117700"/>
                  </a:lnTo>
                  <a:lnTo>
                    <a:pt x="147253" y="0"/>
                  </a:lnTo>
                  <a:lnTo>
                    <a:pt x="29450" y="0"/>
                  </a:lnTo>
                  <a:lnTo>
                    <a:pt x="29450" y="19616"/>
                  </a:lnTo>
                  <a:lnTo>
                    <a:pt x="49084" y="19616"/>
                  </a:lnTo>
                  <a:lnTo>
                    <a:pt x="49084" y="39233"/>
                  </a:lnTo>
                  <a:lnTo>
                    <a:pt x="29450" y="39233"/>
                  </a:lnTo>
                  <a:lnTo>
                    <a:pt x="29450" y="68658"/>
                  </a:lnTo>
                  <a:lnTo>
                    <a:pt x="49084" y="68658"/>
                  </a:lnTo>
                  <a:lnTo>
                    <a:pt x="49084" y="88275"/>
                  </a:lnTo>
                  <a:lnTo>
                    <a:pt x="29450" y="88275"/>
                  </a:lnTo>
                  <a:lnTo>
                    <a:pt x="29450" y="117700"/>
                  </a:lnTo>
                  <a:close/>
                </a:path>
                <a:path w="147320" h="118109">
                  <a:moveTo>
                    <a:pt x="0" y="88275"/>
                  </a:moveTo>
                  <a:lnTo>
                    <a:pt x="49084" y="88275"/>
                  </a:lnTo>
                  <a:lnTo>
                    <a:pt x="49084" y="68658"/>
                  </a:lnTo>
                  <a:lnTo>
                    <a:pt x="0" y="68658"/>
                  </a:lnTo>
                  <a:lnTo>
                    <a:pt x="0" y="88275"/>
                  </a:lnTo>
                  <a:close/>
                </a:path>
                <a:path w="147320" h="118109">
                  <a:moveTo>
                    <a:pt x="0" y="39233"/>
                  </a:moveTo>
                  <a:lnTo>
                    <a:pt x="49084" y="39233"/>
                  </a:lnTo>
                  <a:lnTo>
                    <a:pt x="49084" y="19616"/>
                  </a:lnTo>
                  <a:lnTo>
                    <a:pt x="0" y="19616"/>
                  </a:lnTo>
                  <a:lnTo>
                    <a:pt x="0" y="39233"/>
                  </a:lnTo>
                  <a:close/>
                </a:path>
              </a:pathLst>
            </a:custGeom>
            <a:ln w="3175">
              <a:solidFill>
                <a:srgbClr val="000000"/>
              </a:solidFill>
            </a:ln>
          </p:spPr>
          <p:txBody>
            <a:bodyPr wrap="square" lIns="0" tIns="0" rIns="0" bIns="0" rtlCol="0"/>
            <a:lstStyle/>
            <a:p>
              <a:endParaRPr sz="1280"/>
            </a:p>
          </p:txBody>
        </p:sp>
        <p:sp>
          <p:nvSpPr>
            <p:cNvPr id="5" name="object 5"/>
            <p:cNvSpPr/>
            <p:nvPr/>
          </p:nvSpPr>
          <p:spPr>
            <a:xfrm>
              <a:off x="7668644" y="6368594"/>
              <a:ext cx="2011002" cy="753872"/>
            </a:xfrm>
            <a:custGeom>
              <a:avLst/>
              <a:gdLst/>
              <a:ahLst/>
              <a:cxnLst/>
              <a:rect l="l" t="t" r="r" b="b"/>
              <a:pathLst>
                <a:path w="1885315" h="706754">
                  <a:moveTo>
                    <a:pt x="1884849" y="0"/>
                  </a:moveTo>
                  <a:lnTo>
                    <a:pt x="0" y="0"/>
                  </a:lnTo>
                  <a:lnTo>
                    <a:pt x="0" y="706200"/>
                  </a:lnTo>
                  <a:lnTo>
                    <a:pt x="1884849" y="706200"/>
                  </a:lnTo>
                  <a:lnTo>
                    <a:pt x="1884849" y="0"/>
                  </a:lnTo>
                  <a:close/>
                </a:path>
              </a:pathLst>
            </a:custGeom>
            <a:solidFill>
              <a:srgbClr val="FFFFFF"/>
            </a:solidFill>
          </p:spPr>
          <p:txBody>
            <a:bodyPr wrap="square" lIns="0" tIns="0" rIns="0" bIns="0" rtlCol="0"/>
            <a:lstStyle/>
            <a:p>
              <a:endParaRPr sz="1280"/>
            </a:p>
          </p:txBody>
        </p:sp>
        <p:sp>
          <p:nvSpPr>
            <p:cNvPr id="6" name="object 6"/>
            <p:cNvSpPr txBox="1"/>
            <p:nvPr/>
          </p:nvSpPr>
          <p:spPr>
            <a:xfrm>
              <a:off x="7668644" y="6368593"/>
              <a:ext cx="2011002" cy="485668"/>
            </a:xfrm>
            <a:prstGeom prst="rect">
              <a:avLst/>
            </a:prstGeom>
            <a:ln w="3175">
              <a:solidFill>
                <a:srgbClr val="000000"/>
              </a:solidFill>
            </a:ln>
          </p:spPr>
          <p:txBody>
            <a:bodyPr vert="horz" wrap="square" lIns="0" tIns="1355" rIns="0" bIns="0" rtlCol="0">
              <a:spAutoFit/>
            </a:bodyPr>
            <a:lstStyle/>
            <a:p>
              <a:pPr>
                <a:spcBef>
                  <a:spcPts val="11"/>
                </a:spcBef>
              </a:pPr>
              <a:endParaRPr sz="1600">
                <a:latin typeface="Times New Roman"/>
                <a:cs typeface="Times New Roman"/>
              </a:endParaRPr>
            </a:p>
            <a:p>
              <a:pPr marL="137503"/>
              <a:r>
                <a:rPr sz="1547" b="1" spc="-5" dirty="0">
                  <a:latin typeface="Tahoma"/>
                  <a:cs typeface="Tahoma"/>
                </a:rPr>
                <a:t>UserManagement</a:t>
              </a:r>
              <a:endParaRPr sz="1547">
                <a:latin typeface="Tahoma"/>
                <a:cs typeface="Tahoma"/>
              </a:endParaRPr>
            </a:p>
          </p:txBody>
        </p:sp>
        <p:grpSp>
          <p:nvGrpSpPr>
            <p:cNvPr id="7" name="object 7"/>
            <p:cNvGrpSpPr/>
            <p:nvPr/>
          </p:nvGrpSpPr>
          <p:grpSpPr>
            <a:xfrm>
              <a:off x="8169578" y="2600462"/>
              <a:ext cx="2768261" cy="3958336"/>
              <a:chOff x="7658979" y="1294933"/>
              <a:chExt cx="2595245" cy="3710940"/>
            </a:xfrm>
          </p:grpSpPr>
          <p:pic>
            <p:nvPicPr>
              <p:cNvPr id="8" name="object 8"/>
              <p:cNvPicPr/>
              <p:nvPr/>
            </p:nvPicPr>
            <p:blipFill>
              <a:blip r:embed="rId2" cstate="print"/>
              <a:stretch>
                <a:fillRect/>
              </a:stretch>
            </p:blipFill>
            <p:spPr>
              <a:xfrm>
                <a:off x="8866479" y="4884837"/>
                <a:ext cx="150393" cy="120840"/>
              </a:xfrm>
              <a:prstGeom prst="rect">
                <a:avLst/>
              </a:prstGeom>
            </p:spPr>
          </p:pic>
          <p:sp>
            <p:nvSpPr>
              <p:cNvPr id="9" name="object 9"/>
              <p:cNvSpPr/>
              <p:nvPr/>
            </p:nvSpPr>
            <p:spPr>
              <a:xfrm>
                <a:off x="7660567" y="1296521"/>
                <a:ext cx="2592070" cy="706755"/>
              </a:xfrm>
              <a:custGeom>
                <a:avLst/>
                <a:gdLst/>
                <a:ahLst/>
                <a:cxnLst/>
                <a:rect l="l" t="t" r="r" b="b"/>
                <a:pathLst>
                  <a:path w="2592070" h="706755">
                    <a:moveTo>
                      <a:pt x="2591667" y="706204"/>
                    </a:moveTo>
                    <a:lnTo>
                      <a:pt x="2591667" y="0"/>
                    </a:lnTo>
                  </a:path>
                  <a:path w="2592070" h="706755">
                    <a:moveTo>
                      <a:pt x="0" y="706204"/>
                    </a:moveTo>
                    <a:lnTo>
                      <a:pt x="0" y="0"/>
                    </a:lnTo>
                  </a:path>
                  <a:path w="2592070" h="706755">
                    <a:moveTo>
                      <a:pt x="0" y="706204"/>
                    </a:moveTo>
                    <a:lnTo>
                      <a:pt x="2591667" y="706204"/>
                    </a:lnTo>
                  </a:path>
                  <a:path w="2592070" h="706755">
                    <a:moveTo>
                      <a:pt x="2591667" y="706204"/>
                    </a:moveTo>
                    <a:lnTo>
                      <a:pt x="2591667" y="0"/>
                    </a:lnTo>
                  </a:path>
                  <a:path w="2592070" h="706755">
                    <a:moveTo>
                      <a:pt x="0" y="0"/>
                    </a:moveTo>
                    <a:lnTo>
                      <a:pt x="2591667" y="0"/>
                    </a:lnTo>
                  </a:path>
                </a:pathLst>
              </a:custGeom>
              <a:ln w="3175">
                <a:solidFill>
                  <a:srgbClr val="000000"/>
                </a:solidFill>
              </a:ln>
            </p:spPr>
            <p:txBody>
              <a:bodyPr wrap="square" lIns="0" tIns="0" rIns="0" bIns="0" rtlCol="0"/>
              <a:lstStyle/>
              <a:p>
                <a:endParaRPr sz="1280"/>
              </a:p>
            </p:txBody>
          </p:sp>
        </p:grpSp>
        <p:sp>
          <p:nvSpPr>
            <p:cNvPr id="10" name="object 10"/>
            <p:cNvSpPr txBox="1"/>
            <p:nvPr/>
          </p:nvSpPr>
          <p:spPr>
            <a:xfrm>
              <a:off x="8331271" y="2825061"/>
              <a:ext cx="2437723" cy="250390"/>
            </a:xfrm>
            <a:prstGeom prst="rect">
              <a:avLst/>
            </a:prstGeom>
          </p:spPr>
          <p:txBody>
            <a:bodyPr vert="horz" wrap="square" lIns="0" tIns="12192" rIns="0" bIns="0" rtlCol="0">
              <a:spAutoFit/>
            </a:bodyPr>
            <a:lstStyle/>
            <a:p>
              <a:pPr marL="13547">
                <a:spcBef>
                  <a:spcPts val="96"/>
                </a:spcBef>
              </a:pPr>
              <a:r>
                <a:rPr sz="1547" b="1" spc="-5" dirty="0">
                  <a:latin typeface="Tahoma"/>
                  <a:cs typeface="Tahoma"/>
                </a:rPr>
                <a:t>ComponentManagement</a:t>
              </a:r>
              <a:endParaRPr sz="1547">
                <a:latin typeface="Tahoma"/>
                <a:cs typeface="Tahoma"/>
              </a:endParaRPr>
            </a:p>
          </p:txBody>
        </p:sp>
        <p:grpSp>
          <p:nvGrpSpPr>
            <p:cNvPr id="11" name="object 11"/>
            <p:cNvGrpSpPr/>
            <p:nvPr/>
          </p:nvGrpSpPr>
          <p:grpSpPr>
            <a:xfrm>
              <a:off x="3394626" y="2663237"/>
              <a:ext cx="7480469" cy="4209627"/>
              <a:chOff x="3182462" y="1353784"/>
              <a:chExt cx="7012940" cy="3946525"/>
            </a:xfrm>
          </p:grpSpPr>
          <p:sp>
            <p:nvSpPr>
              <p:cNvPr id="12" name="object 12"/>
              <p:cNvSpPr/>
              <p:nvPr/>
            </p:nvSpPr>
            <p:spPr>
              <a:xfrm>
                <a:off x="10046079" y="1355371"/>
                <a:ext cx="147320" cy="118110"/>
              </a:xfrm>
              <a:custGeom>
                <a:avLst/>
                <a:gdLst/>
                <a:ahLst/>
                <a:cxnLst/>
                <a:rect l="l" t="t" r="r" b="b"/>
                <a:pathLst>
                  <a:path w="147320" h="118109">
                    <a:moveTo>
                      <a:pt x="29450" y="117700"/>
                    </a:moveTo>
                    <a:lnTo>
                      <a:pt x="147253" y="117700"/>
                    </a:lnTo>
                    <a:lnTo>
                      <a:pt x="147253" y="0"/>
                    </a:lnTo>
                    <a:lnTo>
                      <a:pt x="29450" y="0"/>
                    </a:lnTo>
                    <a:lnTo>
                      <a:pt x="29450" y="19616"/>
                    </a:lnTo>
                    <a:lnTo>
                      <a:pt x="49084" y="19616"/>
                    </a:lnTo>
                    <a:lnTo>
                      <a:pt x="49084" y="39233"/>
                    </a:lnTo>
                    <a:lnTo>
                      <a:pt x="29450" y="39233"/>
                    </a:lnTo>
                    <a:lnTo>
                      <a:pt x="29450" y="68658"/>
                    </a:lnTo>
                    <a:lnTo>
                      <a:pt x="49084" y="68658"/>
                    </a:lnTo>
                    <a:lnTo>
                      <a:pt x="49084" y="88275"/>
                    </a:lnTo>
                    <a:lnTo>
                      <a:pt x="29450" y="88275"/>
                    </a:lnTo>
                    <a:lnTo>
                      <a:pt x="29450" y="117700"/>
                    </a:lnTo>
                    <a:close/>
                  </a:path>
                  <a:path w="147320" h="118109">
                    <a:moveTo>
                      <a:pt x="0" y="88275"/>
                    </a:moveTo>
                    <a:lnTo>
                      <a:pt x="49084" y="88275"/>
                    </a:lnTo>
                    <a:lnTo>
                      <a:pt x="49084" y="68658"/>
                    </a:lnTo>
                    <a:lnTo>
                      <a:pt x="0" y="68658"/>
                    </a:lnTo>
                    <a:lnTo>
                      <a:pt x="0" y="88275"/>
                    </a:lnTo>
                    <a:close/>
                  </a:path>
                  <a:path w="147320" h="118109">
                    <a:moveTo>
                      <a:pt x="0" y="39233"/>
                    </a:moveTo>
                    <a:lnTo>
                      <a:pt x="49084" y="39233"/>
                    </a:lnTo>
                    <a:lnTo>
                      <a:pt x="49084" y="19616"/>
                    </a:lnTo>
                    <a:lnTo>
                      <a:pt x="0" y="19616"/>
                    </a:lnTo>
                    <a:lnTo>
                      <a:pt x="0" y="39233"/>
                    </a:lnTo>
                    <a:close/>
                  </a:path>
                </a:pathLst>
              </a:custGeom>
              <a:ln w="3175">
                <a:solidFill>
                  <a:srgbClr val="000000"/>
                </a:solidFill>
              </a:ln>
            </p:spPr>
            <p:txBody>
              <a:bodyPr wrap="square" lIns="0" tIns="0" rIns="0" bIns="0" rtlCol="0"/>
              <a:lstStyle/>
              <a:p>
                <a:endParaRPr sz="1280"/>
              </a:p>
            </p:txBody>
          </p:sp>
          <p:sp>
            <p:nvSpPr>
              <p:cNvPr id="13" name="object 13"/>
              <p:cNvSpPr/>
              <p:nvPr/>
            </p:nvSpPr>
            <p:spPr>
              <a:xfrm>
                <a:off x="3184050" y="4592155"/>
                <a:ext cx="2592070" cy="706755"/>
              </a:xfrm>
              <a:custGeom>
                <a:avLst/>
                <a:gdLst/>
                <a:ahLst/>
                <a:cxnLst/>
                <a:rect l="l" t="t" r="r" b="b"/>
                <a:pathLst>
                  <a:path w="2592070" h="706754">
                    <a:moveTo>
                      <a:pt x="2591667" y="0"/>
                    </a:moveTo>
                    <a:lnTo>
                      <a:pt x="0" y="0"/>
                    </a:lnTo>
                    <a:lnTo>
                      <a:pt x="0" y="706204"/>
                    </a:lnTo>
                    <a:lnTo>
                      <a:pt x="2591667" y="706204"/>
                    </a:lnTo>
                    <a:lnTo>
                      <a:pt x="2591667" y="0"/>
                    </a:lnTo>
                    <a:close/>
                  </a:path>
                </a:pathLst>
              </a:custGeom>
              <a:solidFill>
                <a:srgbClr val="FFFFFF"/>
              </a:solidFill>
            </p:spPr>
            <p:txBody>
              <a:bodyPr wrap="square" lIns="0" tIns="0" rIns="0" bIns="0" rtlCol="0"/>
              <a:lstStyle/>
              <a:p>
                <a:endParaRPr sz="1280"/>
              </a:p>
            </p:txBody>
          </p:sp>
          <p:sp>
            <p:nvSpPr>
              <p:cNvPr id="14" name="object 14"/>
              <p:cNvSpPr/>
              <p:nvPr/>
            </p:nvSpPr>
            <p:spPr>
              <a:xfrm>
                <a:off x="3184050" y="4592155"/>
                <a:ext cx="2592070" cy="706755"/>
              </a:xfrm>
              <a:custGeom>
                <a:avLst/>
                <a:gdLst/>
                <a:ahLst/>
                <a:cxnLst/>
                <a:rect l="l" t="t" r="r" b="b"/>
                <a:pathLst>
                  <a:path w="2592070" h="706754">
                    <a:moveTo>
                      <a:pt x="2591667" y="706204"/>
                    </a:moveTo>
                    <a:lnTo>
                      <a:pt x="2591667" y="0"/>
                    </a:lnTo>
                  </a:path>
                  <a:path w="2592070" h="706754">
                    <a:moveTo>
                      <a:pt x="0" y="706204"/>
                    </a:moveTo>
                    <a:lnTo>
                      <a:pt x="0" y="0"/>
                    </a:lnTo>
                  </a:path>
                  <a:path w="2592070" h="706754">
                    <a:moveTo>
                      <a:pt x="0" y="706204"/>
                    </a:moveTo>
                    <a:lnTo>
                      <a:pt x="2591667" y="706204"/>
                    </a:lnTo>
                  </a:path>
                  <a:path w="2592070" h="706754">
                    <a:moveTo>
                      <a:pt x="2591667" y="706204"/>
                    </a:moveTo>
                    <a:lnTo>
                      <a:pt x="2591667" y="0"/>
                    </a:lnTo>
                  </a:path>
                  <a:path w="2592070" h="706754">
                    <a:moveTo>
                      <a:pt x="0" y="0"/>
                    </a:moveTo>
                    <a:lnTo>
                      <a:pt x="2591667" y="0"/>
                    </a:lnTo>
                  </a:path>
                </a:pathLst>
              </a:custGeom>
              <a:ln w="3175">
                <a:solidFill>
                  <a:srgbClr val="000000"/>
                </a:solidFill>
              </a:ln>
            </p:spPr>
            <p:txBody>
              <a:bodyPr wrap="square" lIns="0" tIns="0" rIns="0" bIns="0" rtlCol="0"/>
              <a:lstStyle/>
              <a:p>
                <a:endParaRPr sz="1280"/>
              </a:p>
            </p:txBody>
          </p:sp>
        </p:grpSp>
        <p:sp>
          <p:nvSpPr>
            <p:cNvPr id="15" name="object 15"/>
            <p:cNvSpPr txBox="1"/>
            <p:nvPr/>
          </p:nvSpPr>
          <p:spPr>
            <a:xfrm>
              <a:off x="3747751" y="6457513"/>
              <a:ext cx="2055028" cy="250390"/>
            </a:xfrm>
            <a:prstGeom prst="rect">
              <a:avLst/>
            </a:prstGeom>
          </p:spPr>
          <p:txBody>
            <a:bodyPr vert="horz" wrap="square" lIns="0" tIns="12192" rIns="0" bIns="0" rtlCol="0">
              <a:spAutoFit/>
            </a:bodyPr>
            <a:lstStyle/>
            <a:p>
              <a:pPr marL="13547">
                <a:spcBef>
                  <a:spcPts val="96"/>
                </a:spcBef>
              </a:pPr>
              <a:r>
                <a:rPr sz="1547" b="1" spc="-5" dirty="0">
                  <a:latin typeface="Tahoma"/>
                  <a:cs typeface="Tahoma"/>
                </a:rPr>
                <a:t>SessionManagement</a:t>
              </a:r>
              <a:endParaRPr sz="1547">
                <a:latin typeface="Tahoma"/>
                <a:cs typeface="Tahoma"/>
              </a:endParaRPr>
            </a:p>
          </p:txBody>
        </p:sp>
        <p:pic>
          <p:nvPicPr>
            <p:cNvPr id="16" name="object 16"/>
            <p:cNvPicPr/>
            <p:nvPr/>
          </p:nvPicPr>
          <p:blipFill>
            <a:blip r:embed="rId3" cstate="print"/>
            <a:stretch>
              <a:fillRect/>
            </a:stretch>
          </p:blipFill>
          <p:spPr>
            <a:xfrm>
              <a:off x="5939193" y="6178597"/>
              <a:ext cx="160419" cy="128896"/>
            </a:xfrm>
            <a:prstGeom prst="rect">
              <a:avLst/>
            </a:prstGeom>
          </p:spPr>
        </p:pic>
        <p:sp>
          <p:nvSpPr>
            <p:cNvPr id="17" name="object 17"/>
            <p:cNvSpPr txBox="1"/>
            <p:nvPr/>
          </p:nvSpPr>
          <p:spPr>
            <a:xfrm>
              <a:off x="8422585" y="4862010"/>
              <a:ext cx="2513584" cy="485668"/>
            </a:xfrm>
            <a:prstGeom prst="rect">
              <a:avLst/>
            </a:prstGeom>
            <a:ln w="3175">
              <a:solidFill>
                <a:srgbClr val="000000"/>
              </a:solidFill>
            </a:ln>
          </p:spPr>
          <p:txBody>
            <a:bodyPr vert="horz" wrap="square" lIns="0" tIns="1355" rIns="0" bIns="0" rtlCol="0">
              <a:spAutoFit/>
            </a:bodyPr>
            <a:lstStyle/>
            <a:p>
              <a:pPr>
                <a:spcBef>
                  <a:spcPts val="11"/>
                </a:spcBef>
              </a:pPr>
              <a:endParaRPr sz="1600">
                <a:latin typeface="Times New Roman"/>
                <a:cs typeface="Times New Roman"/>
              </a:endParaRPr>
            </a:p>
            <a:p>
              <a:pPr marL="198465"/>
              <a:r>
                <a:rPr sz="1547" b="1" spc="-5" dirty="0">
                  <a:latin typeface="Tahoma"/>
                  <a:cs typeface="Tahoma"/>
                </a:rPr>
                <a:t>TournamentStatistics</a:t>
              </a:r>
              <a:endParaRPr sz="1547">
                <a:latin typeface="Tahoma"/>
                <a:cs typeface="Tahoma"/>
              </a:endParaRPr>
            </a:p>
          </p:txBody>
        </p:sp>
        <p:sp>
          <p:nvSpPr>
            <p:cNvPr id="18" name="object 18"/>
            <p:cNvSpPr/>
            <p:nvPr/>
          </p:nvSpPr>
          <p:spPr>
            <a:xfrm>
              <a:off x="10715818" y="4924783"/>
              <a:ext cx="157141" cy="125984"/>
            </a:xfrm>
            <a:custGeom>
              <a:avLst/>
              <a:gdLst/>
              <a:ahLst/>
              <a:cxnLst/>
              <a:rect l="l" t="t" r="r" b="b"/>
              <a:pathLst>
                <a:path w="147320" h="118110">
                  <a:moveTo>
                    <a:pt x="29450" y="117700"/>
                  </a:moveTo>
                  <a:lnTo>
                    <a:pt x="147253" y="117700"/>
                  </a:lnTo>
                  <a:lnTo>
                    <a:pt x="147253" y="0"/>
                  </a:lnTo>
                  <a:lnTo>
                    <a:pt x="29450" y="0"/>
                  </a:lnTo>
                  <a:lnTo>
                    <a:pt x="29450" y="19616"/>
                  </a:lnTo>
                  <a:lnTo>
                    <a:pt x="49084" y="19616"/>
                  </a:lnTo>
                  <a:lnTo>
                    <a:pt x="49084" y="39233"/>
                  </a:lnTo>
                  <a:lnTo>
                    <a:pt x="29450" y="39233"/>
                  </a:lnTo>
                  <a:lnTo>
                    <a:pt x="29450" y="68658"/>
                  </a:lnTo>
                  <a:lnTo>
                    <a:pt x="49084" y="68658"/>
                  </a:lnTo>
                  <a:lnTo>
                    <a:pt x="49084" y="88275"/>
                  </a:lnTo>
                  <a:lnTo>
                    <a:pt x="29450" y="88275"/>
                  </a:lnTo>
                  <a:lnTo>
                    <a:pt x="29450" y="117700"/>
                  </a:lnTo>
                  <a:close/>
                </a:path>
                <a:path w="147320" h="118110">
                  <a:moveTo>
                    <a:pt x="0" y="88275"/>
                  </a:moveTo>
                  <a:lnTo>
                    <a:pt x="49084" y="88275"/>
                  </a:lnTo>
                  <a:lnTo>
                    <a:pt x="49084" y="68658"/>
                  </a:lnTo>
                  <a:lnTo>
                    <a:pt x="0" y="68658"/>
                  </a:lnTo>
                  <a:lnTo>
                    <a:pt x="0" y="88275"/>
                  </a:lnTo>
                  <a:close/>
                </a:path>
                <a:path w="147320" h="118110">
                  <a:moveTo>
                    <a:pt x="0" y="39233"/>
                  </a:moveTo>
                  <a:lnTo>
                    <a:pt x="49084" y="39233"/>
                  </a:lnTo>
                  <a:lnTo>
                    <a:pt x="49084" y="19616"/>
                  </a:lnTo>
                  <a:lnTo>
                    <a:pt x="0" y="19616"/>
                  </a:lnTo>
                  <a:lnTo>
                    <a:pt x="0" y="39233"/>
                  </a:lnTo>
                  <a:close/>
                </a:path>
              </a:pathLst>
            </a:custGeom>
            <a:ln w="3175">
              <a:solidFill>
                <a:srgbClr val="000000"/>
              </a:solidFill>
            </a:ln>
          </p:spPr>
          <p:txBody>
            <a:bodyPr wrap="square" lIns="0" tIns="0" rIns="0" bIns="0" rtlCol="0"/>
            <a:lstStyle/>
            <a:p>
              <a:endParaRPr sz="1280"/>
            </a:p>
          </p:txBody>
        </p:sp>
        <p:grpSp>
          <p:nvGrpSpPr>
            <p:cNvPr id="19" name="object 19"/>
            <p:cNvGrpSpPr/>
            <p:nvPr/>
          </p:nvGrpSpPr>
          <p:grpSpPr>
            <a:xfrm>
              <a:off x="3897253" y="2663237"/>
              <a:ext cx="1009227" cy="1447461"/>
              <a:chOff x="3653675" y="1353784"/>
              <a:chExt cx="946150" cy="1356995"/>
            </a:xfrm>
          </p:grpSpPr>
          <p:sp>
            <p:nvSpPr>
              <p:cNvPr id="20" name="object 20"/>
              <p:cNvSpPr/>
              <p:nvPr/>
            </p:nvSpPr>
            <p:spPr>
              <a:xfrm>
                <a:off x="3655262" y="1355371"/>
                <a:ext cx="942975" cy="1353820"/>
              </a:xfrm>
              <a:custGeom>
                <a:avLst/>
                <a:gdLst/>
                <a:ahLst/>
                <a:cxnLst/>
                <a:rect l="l" t="t" r="r" b="b"/>
                <a:pathLst>
                  <a:path w="942975" h="1353820">
                    <a:moveTo>
                      <a:pt x="942424" y="0"/>
                    </a:moveTo>
                    <a:lnTo>
                      <a:pt x="0" y="1353558"/>
                    </a:lnTo>
                  </a:path>
                </a:pathLst>
              </a:custGeom>
              <a:ln w="3175">
                <a:solidFill>
                  <a:srgbClr val="000000"/>
                </a:solidFill>
                <a:prstDash val="sysDot"/>
              </a:ln>
            </p:spPr>
            <p:txBody>
              <a:bodyPr wrap="square" lIns="0" tIns="0" rIns="0" bIns="0" rtlCol="0"/>
              <a:lstStyle/>
              <a:p>
                <a:endParaRPr sz="1280"/>
              </a:p>
            </p:txBody>
          </p:sp>
          <p:sp>
            <p:nvSpPr>
              <p:cNvPr id="21" name="object 21"/>
              <p:cNvSpPr/>
              <p:nvPr/>
            </p:nvSpPr>
            <p:spPr>
              <a:xfrm>
                <a:off x="3655262" y="2542187"/>
                <a:ext cx="137795" cy="167005"/>
              </a:xfrm>
              <a:custGeom>
                <a:avLst/>
                <a:gdLst/>
                <a:ahLst/>
                <a:cxnLst/>
                <a:rect l="l" t="t" r="r" b="b"/>
                <a:pathLst>
                  <a:path w="137795" h="167005">
                    <a:moveTo>
                      <a:pt x="49084" y="0"/>
                    </a:moveTo>
                    <a:lnTo>
                      <a:pt x="0" y="166742"/>
                    </a:lnTo>
                    <a:lnTo>
                      <a:pt x="137436" y="58850"/>
                    </a:lnTo>
                  </a:path>
                </a:pathLst>
              </a:custGeom>
              <a:ln w="3175">
                <a:solidFill>
                  <a:srgbClr val="000000"/>
                </a:solidFill>
              </a:ln>
            </p:spPr>
            <p:txBody>
              <a:bodyPr wrap="square" lIns="0" tIns="0" rIns="0" bIns="0" rtlCol="0"/>
              <a:lstStyle/>
              <a:p>
                <a:endParaRPr sz="1280"/>
              </a:p>
            </p:txBody>
          </p:sp>
        </p:grpSp>
        <p:sp>
          <p:nvSpPr>
            <p:cNvPr id="22" name="object 22"/>
            <p:cNvSpPr txBox="1"/>
            <p:nvPr/>
          </p:nvSpPr>
          <p:spPr>
            <a:xfrm>
              <a:off x="2391066" y="4108725"/>
              <a:ext cx="2011002" cy="485668"/>
            </a:xfrm>
            <a:prstGeom prst="rect">
              <a:avLst/>
            </a:prstGeom>
            <a:ln w="3175">
              <a:solidFill>
                <a:srgbClr val="000000"/>
              </a:solidFill>
            </a:ln>
          </p:spPr>
          <p:txBody>
            <a:bodyPr vert="horz" wrap="square" lIns="0" tIns="1355" rIns="0" bIns="0" rtlCol="0">
              <a:spAutoFit/>
            </a:bodyPr>
            <a:lstStyle/>
            <a:p>
              <a:pPr>
                <a:spcBef>
                  <a:spcPts val="11"/>
                </a:spcBef>
              </a:pPr>
              <a:endParaRPr sz="1600">
                <a:latin typeface="Times New Roman"/>
                <a:cs typeface="Times New Roman"/>
              </a:endParaRPr>
            </a:p>
            <a:p>
              <a:pPr marL="283134"/>
              <a:r>
                <a:rPr sz="1547" b="1" spc="-5" dirty="0">
                  <a:latin typeface="Tahoma"/>
                  <a:cs typeface="Tahoma"/>
                </a:rPr>
                <a:t>Advertisement</a:t>
              </a:r>
              <a:endParaRPr sz="1547">
                <a:latin typeface="Tahoma"/>
                <a:cs typeface="Tahoma"/>
              </a:endParaRPr>
            </a:p>
          </p:txBody>
        </p:sp>
        <p:sp>
          <p:nvSpPr>
            <p:cNvPr id="23" name="object 23"/>
            <p:cNvSpPr/>
            <p:nvPr/>
          </p:nvSpPr>
          <p:spPr>
            <a:xfrm>
              <a:off x="4181674" y="4171499"/>
              <a:ext cx="157141" cy="125984"/>
            </a:xfrm>
            <a:custGeom>
              <a:avLst/>
              <a:gdLst/>
              <a:ahLst/>
              <a:cxnLst/>
              <a:rect l="l" t="t" r="r" b="b"/>
              <a:pathLst>
                <a:path w="147320" h="118110">
                  <a:moveTo>
                    <a:pt x="29450" y="117700"/>
                  </a:moveTo>
                  <a:lnTo>
                    <a:pt x="147253" y="117700"/>
                  </a:lnTo>
                  <a:lnTo>
                    <a:pt x="147253" y="0"/>
                  </a:lnTo>
                  <a:lnTo>
                    <a:pt x="29450" y="0"/>
                  </a:lnTo>
                  <a:lnTo>
                    <a:pt x="29450" y="19616"/>
                  </a:lnTo>
                  <a:lnTo>
                    <a:pt x="49084" y="19616"/>
                  </a:lnTo>
                  <a:lnTo>
                    <a:pt x="49084" y="39233"/>
                  </a:lnTo>
                  <a:lnTo>
                    <a:pt x="29450" y="39233"/>
                  </a:lnTo>
                  <a:lnTo>
                    <a:pt x="29450" y="68658"/>
                  </a:lnTo>
                  <a:lnTo>
                    <a:pt x="49084" y="68658"/>
                  </a:lnTo>
                  <a:lnTo>
                    <a:pt x="49084" y="88275"/>
                  </a:lnTo>
                  <a:lnTo>
                    <a:pt x="29450" y="88275"/>
                  </a:lnTo>
                  <a:lnTo>
                    <a:pt x="29450" y="117700"/>
                  </a:lnTo>
                  <a:close/>
                </a:path>
                <a:path w="147320" h="118110">
                  <a:moveTo>
                    <a:pt x="0" y="88275"/>
                  </a:moveTo>
                  <a:lnTo>
                    <a:pt x="49084" y="88275"/>
                  </a:lnTo>
                  <a:lnTo>
                    <a:pt x="49084" y="68658"/>
                  </a:lnTo>
                  <a:lnTo>
                    <a:pt x="0" y="68658"/>
                  </a:lnTo>
                  <a:lnTo>
                    <a:pt x="0" y="88275"/>
                  </a:lnTo>
                  <a:close/>
                </a:path>
                <a:path w="147320" h="118110">
                  <a:moveTo>
                    <a:pt x="0" y="39233"/>
                  </a:moveTo>
                  <a:lnTo>
                    <a:pt x="49084" y="39233"/>
                  </a:lnTo>
                  <a:lnTo>
                    <a:pt x="49084" y="19616"/>
                  </a:lnTo>
                  <a:lnTo>
                    <a:pt x="0" y="19616"/>
                  </a:lnTo>
                  <a:lnTo>
                    <a:pt x="0" y="39233"/>
                  </a:lnTo>
                  <a:close/>
                </a:path>
              </a:pathLst>
            </a:custGeom>
            <a:ln w="3175">
              <a:solidFill>
                <a:srgbClr val="000000"/>
              </a:solidFill>
            </a:ln>
          </p:spPr>
          <p:txBody>
            <a:bodyPr wrap="square" lIns="0" tIns="0" rIns="0" bIns="0" rtlCol="0"/>
            <a:lstStyle/>
            <a:p>
              <a:endParaRPr sz="1280"/>
            </a:p>
          </p:txBody>
        </p:sp>
        <p:grpSp>
          <p:nvGrpSpPr>
            <p:cNvPr id="24" name="object 24"/>
            <p:cNvGrpSpPr/>
            <p:nvPr/>
          </p:nvGrpSpPr>
          <p:grpSpPr>
            <a:xfrm>
              <a:off x="3394627" y="2474915"/>
              <a:ext cx="6328325" cy="3896021"/>
              <a:chOff x="3182462" y="1177233"/>
              <a:chExt cx="5932805" cy="3652520"/>
            </a:xfrm>
          </p:grpSpPr>
          <p:sp>
            <p:nvSpPr>
              <p:cNvPr id="25" name="object 25"/>
              <p:cNvSpPr/>
              <p:nvPr/>
            </p:nvSpPr>
            <p:spPr>
              <a:xfrm>
                <a:off x="5540111" y="1531922"/>
                <a:ext cx="236220" cy="1177290"/>
              </a:xfrm>
              <a:custGeom>
                <a:avLst/>
                <a:gdLst/>
                <a:ahLst/>
                <a:cxnLst/>
                <a:rect l="l" t="t" r="r" b="b"/>
                <a:pathLst>
                  <a:path w="236220" h="1177289">
                    <a:moveTo>
                      <a:pt x="0" y="0"/>
                    </a:moveTo>
                    <a:lnTo>
                      <a:pt x="235606" y="1177007"/>
                    </a:lnTo>
                  </a:path>
                </a:pathLst>
              </a:custGeom>
              <a:ln w="3175">
                <a:solidFill>
                  <a:srgbClr val="000000"/>
                </a:solidFill>
                <a:prstDash val="sysDot"/>
              </a:ln>
            </p:spPr>
            <p:txBody>
              <a:bodyPr wrap="square" lIns="0" tIns="0" rIns="0" bIns="0" rtlCol="0"/>
              <a:lstStyle/>
              <a:p>
                <a:endParaRPr sz="1280"/>
              </a:p>
            </p:txBody>
          </p:sp>
          <p:sp>
            <p:nvSpPr>
              <p:cNvPr id="26" name="object 26"/>
              <p:cNvSpPr/>
              <p:nvPr/>
            </p:nvSpPr>
            <p:spPr>
              <a:xfrm>
                <a:off x="5687365" y="2532379"/>
                <a:ext cx="108585" cy="177165"/>
              </a:xfrm>
              <a:custGeom>
                <a:avLst/>
                <a:gdLst/>
                <a:ahLst/>
                <a:cxnLst/>
                <a:rect l="l" t="t" r="r" b="b"/>
                <a:pathLst>
                  <a:path w="108585" h="177164">
                    <a:moveTo>
                      <a:pt x="0" y="19616"/>
                    </a:moveTo>
                    <a:lnTo>
                      <a:pt x="88352" y="176551"/>
                    </a:lnTo>
                    <a:lnTo>
                      <a:pt x="107986" y="0"/>
                    </a:lnTo>
                  </a:path>
                </a:pathLst>
              </a:custGeom>
              <a:ln w="3175">
                <a:solidFill>
                  <a:srgbClr val="000000"/>
                </a:solidFill>
              </a:ln>
            </p:spPr>
            <p:txBody>
              <a:bodyPr wrap="square" lIns="0" tIns="0" rIns="0" bIns="0" rtlCol="0"/>
              <a:lstStyle/>
              <a:p>
                <a:endParaRPr sz="1280"/>
              </a:p>
            </p:txBody>
          </p:sp>
          <p:sp>
            <p:nvSpPr>
              <p:cNvPr id="27" name="object 27"/>
              <p:cNvSpPr/>
              <p:nvPr/>
            </p:nvSpPr>
            <p:spPr>
              <a:xfrm>
                <a:off x="5540111" y="1531922"/>
                <a:ext cx="2945130" cy="1883410"/>
              </a:xfrm>
              <a:custGeom>
                <a:avLst/>
                <a:gdLst/>
                <a:ahLst/>
                <a:cxnLst/>
                <a:rect l="l" t="t" r="r" b="b"/>
                <a:pathLst>
                  <a:path w="2945129" h="1883410">
                    <a:moveTo>
                      <a:pt x="0" y="0"/>
                    </a:moveTo>
                    <a:lnTo>
                      <a:pt x="2945077" y="1883211"/>
                    </a:lnTo>
                  </a:path>
                </a:pathLst>
              </a:custGeom>
              <a:ln w="3175">
                <a:solidFill>
                  <a:srgbClr val="000000"/>
                </a:solidFill>
                <a:prstDash val="sysDot"/>
              </a:ln>
            </p:spPr>
            <p:txBody>
              <a:bodyPr wrap="square" lIns="0" tIns="0" rIns="0" bIns="0" rtlCol="0"/>
              <a:lstStyle/>
              <a:p>
                <a:endParaRPr sz="1280"/>
              </a:p>
            </p:txBody>
          </p:sp>
          <p:sp>
            <p:nvSpPr>
              <p:cNvPr id="28" name="object 28"/>
              <p:cNvSpPr/>
              <p:nvPr/>
            </p:nvSpPr>
            <p:spPr>
              <a:xfrm>
                <a:off x="8308484" y="3277817"/>
                <a:ext cx="177165" cy="137795"/>
              </a:xfrm>
              <a:custGeom>
                <a:avLst/>
                <a:gdLst/>
                <a:ahLst/>
                <a:cxnLst/>
                <a:rect l="l" t="t" r="r" b="b"/>
                <a:pathLst>
                  <a:path w="177165" h="137795">
                    <a:moveTo>
                      <a:pt x="0" y="88275"/>
                    </a:moveTo>
                    <a:lnTo>
                      <a:pt x="176704" y="137317"/>
                    </a:lnTo>
                    <a:lnTo>
                      <a:pt x="68718" y="0"/>
                    </a:lnTo>
                  </a:path>
                </a:pathLst>
              </a:custGeom>
              <a:ln w="3175">
                <a:solidFill>
                  <a:srgbClr val="000000"/>
                </a:solidFill>
              </a:ln>
            </p:spPr>
            <p:txBody>
              <a:bodyPr wrap="square" lIns="0" tIns="0" rIns="0" bIns="0" rtlCol="0"/>
              <a:lstStyle/>
              <a:p>
                <a:endParaRPr sz="1280"/>
              </a:p>
            </p:txBody>
          </p:sp>
          <p:sp>
            <p:nvSpPr>
              <p:cNvPr id="29" name="object 29"/>
              <p:cNvSpPr/>
              <p:nvPr/>
            </p:nvSpPr>
            <p:spPr>
              <a:xfrm>
                <a:off x="8956401" y="2002725"/>
                <a:ext cx="118110" cy="1412875"/>
              </a:xfrm>
              <a:custGeom>
                <a:avLst/>
                <a:gdLst/>
                <a:ahLst/>
                <a:cxnLst/>
                <a:rect l="l" t="t" r="r" b="b"/>
                <a:pathLst>
                  <a:path w="118109" h="1412875">
                    <a:moveTo>
                      <a:pt x="0" y="0"/>
                    </a:moveTo>
                    <a:lnTo>
                      <a:pt x="117803" y="1412409"/>
                    </a:lnTo>
                  </a:path>
                </a:pathLst>
              </a:custGeom>
              <a:ln w="3175">
                <a:solidFill>
                  <a:srgbClr val="000000"/>
                </a:solidFill>
                <a:prstDash val="sysDot"/>
              </a:ln>
            </p:spPr>
            <p:txBody>
              <a:bodyPr wrap="square" lIns="0" tIns="0" rIns="0" bIns="0" rtlCol="0"/>
              <a:lstStyle/>
              <a:p>
                <a:endParaRPr sz="1280"/>
              </a:p>
            </p:txBody>
          </p:sp>
          <p:sp>
            <p:nvSpPr>
              <p:cNvPr id="30" name="object 30"/>
              <p:cNvSpPr/>
              <p:nvPr/>
            </p:nvSpPr>
            <p:spPr>
              <a:xfrm>
                <a:off x="9005485" y="3238583"/>
                <a:ext cx="108585" cy="177165"/>
              </a:xfrm>
              <a:custGeom>
                <a:avLst/>
                <a:gdLst/>
                <a:ahLst/>
                <a:cxnLst/>
                <a:rect l="l" t="t" r="r" b="b"/>
                <a:pathLst>
                  <a:path w="108584" h="177164">
                    <a:moveTo>
                      <a:pt x="0" y="9808"/>
                    </a:moveTo>
                    <a:lnTo>
                      <a:pt x="68718" y="176551"/>
                    </a:lnTo>
                    <a:lnTo>
                      <a:pt x="107986" y="0"/>
                    </a:lnTo>
                  </a:path>
                </a:pathLst>
              </a:custGeom>
              <a:ln w="3175">
                <a:solidFill>
                  <a:srgbClr val="000000"/>
                </a:solidFill>
              </a:ln>
            </p:spPr>
            <p:txBody>
              <a:bodyPr wrap="square" lIns="0" tIns="0" rIns="0" bIns="0" rtlCol="0"/>
              <a:lstStyle/>
              <a:p>
                <a:endParaRPr sz="1280"/>
              </a:p>
            </p:txBody>
          </p:sp>
          <p:sp>
            <p:nvSpPr>
              <p:cNvPr id="31" name="object 31"/>
              <p:cNvSpPr/>
              <p:nvPr/>
            </p:nvSpPr>
            <p:spPr>
              <a:xfrm>
                <a:off x="6482536" y="1178820"/>
                <a:ext cx="1178560" cy="471170"/>
              </a:xfrm>
              <a:custGeom>
                <a:avLst/>
                <a:gdLst/>
                <a:ahLst/>
                <a:cxnLst/>
                <a:rect l="l" t="t" r="r" b="b"/>
                <a:pathLst>
                  <a:path w="1178559" h="471169">
                    <a:moveTo>
                      <a:pt x="0" y="0"/>
                    </a:moveTo>
                    <a:lnTo>
                      <a:pt x="1178030" y="470802"/>
                    </a:lnTo>
                  </a:path>
                </a:pathLst>
              </a:custGeom>
              <a:ln w="3175">
                <a:solidFill>
                  <a:srgbClr val="000000"/>
                </a:solidFill>
                <a:prstDash val="sysDot"/>
              </a:ln>
            </p:spPr>
            <p:txBody>
              <a:bodyPr wrap="square" lIns="0" tIns="0" rIns="0" bIns="0" rtlCol="0"/>
              <a:lstStyle/>
              <a:p>
                <a:endParaRPr sz="1280"/>
              </a:p>
            </p:txBody>
          </p:sp>
          <p:sp>
            <p:nvSpPr>
              <p:cNvPr id="32" name="object 32"/>
              <p:cNvSpPr/>
              <p:nvPr/>
            </p:nvSpPr>
            <p:spPr>
              <a:xfrm>
                <a:off x="7483862" y="1531922"/>
                <a:ext cx="177165" cy="118110"/>
              </a:xfrm>
              <a:custGeom>
                <a:avLst/>
                <a:gdLst/>
                <a:ahLst/>
                <a:cxnLst/>
                <a:rect l="l" t="t" r="r" b="b"/>
                <a:pathLst>
                  <a:path w="177165" h="118110">
                    <a:moveTo>
                      <a:pt x="0" y="107892"/>
                    </a:moveTo>
                    <a:lnTo>
                      <a:pt x="176704" y="117700"/>
                    </a:lnTo>
                    <a:lnTo>
                      <a:pt x="39267" y="0"/>
                    </a:lnTo>
                  </a:path>
                </a:pathLst>
              </a:custGeom>
              <a:ln w="3175">
                <a:solidFill>
                  <a:srgbClr val="000000"/>
                </a:solidFill>
              </a:ln>
            </p:spPr>
            <p:txBody>
              <a:bodyPr wrap="square" lIns="0" tIns="0" rIns="0" bIns="0" rtlCol="0"/>
              <a:lstStyle/>
              <a:p>
                <a:endParaRPr sz="1280"/>
              </a:p>
            </p:txBody>
          </p:sp>
          <p:sp>
            <p:nvSpPr>
              <p:cNvPr id="33" name="object 33"/>
              <p:cNvSpPr/>
              <p:nvPr/>
            </p:nvSpPr>
            <p:spPr>
              <a:xfrm>
                <a:off x="4126475" y="1826174"/>
                <a:ext cx="3534410" cy="1059815"/>
              </a:xfrm>
              <a:custGeom>
                <a:avLst/>
                <a:gdLst/>
                <a:ahLst/>
                <a:cxnLst/>
                <a:rect l="l" t="t" r="r" b="b"/>
                <a:pathLst>
                  <a:path w="3534409" h="1059814">
                    <a:moveTo>
                      <a:pt x="3534092" y="0"/>
                    </a:moveTo>
                    <a:lnTo>
                      <a:pt x="2434596" y="323677"/>
                    </a:lnTo>
                  </a:path>
                  <a:path w="3534409" h="1059814">
                    <a:moveTo>
                      <a:pt x="2365878" y="343293"/>
                    </a:moveTo>
                    <a:lnTo>
                      <a:pt x="1649243" y="559078"/>
                    </a:lnTo>
                  </a:path>
                  <a:path w="3534409" h="1059814">
                    <a:moveTo>
                      <a:pt x="1560890" y="588503"/>
                    </a:moveTo>
                    <a:lnTo>
                      <a:pt x="991509" y="755246"/>
                    </a:lnTo>
                  </a:path>
                  <a:path w="3534409" h="1059814">
                    <a:moveTo>
                      <a:pt x="932607" y="774863"/>
                    </a:moveTo>
                    <a:lnTo>
                      <a:pt x="0" y="1059306"/>
                    </a:lnTo>
                  </a:path>
                </a:pathLst>
              </a:custGeom>
              <a:ln w="3175">
                <a:solidFill>
                  <a:srgbClr val="000000"/>
                </a:solidFill>
                <a:prstDash val="sysDot"/>
              </a:ln>
            </p:spPr>
            <p:txBody>
              <a:bodyPr wrap="square" lIns="0" tIns="0" rIns="0" bIns="0" rtlCol="0"/>
              <a:lstStyle/>
              <a:p>
                <a:endParaRPr sz="1280"/>
              </a:p>
            </p:txBody>
          </p:sp>
          <p:sp>
            <p:nvSpPr>
              <p:cNvPr id="34" name="object 34"/>
              <p:cNvSpPr/>
              <p:nvPr/>
            </p:nvSpPr>
            <p:spPr>
              <a:xfrm>
                <a:off x="4126475" y="2777589"/>
                <a:ext cx="167005" cy="107950"/>
              </a:xfrm>
              <a:custGeom>
                <a:avLst/>
                <a:gdLst/>
                <a:ahLst/>
                <a:cxnLst/>
                <a:rect l="l" t="t" r="r" b="b"/>
                <a:pathLst>
                  <a:path w="167004" h="107950">
                    <a:moveTo>
                      <a:pt x="137436" y="0"/>
                    </a:moveTo>
                    <a:lnTo>
                      <a:pt x="0" y="107892"/>
                    </a:lnTo>
                    <a:lnTo>
                      <a:pt x="166887" y="107892"/>
                    </a:lnTo>
                  </a:path>
                </a:pathLst>
              </a:custGeom>
              <a:ln w="3175">
                <a:solidFill>
                  <a:srgbClr val="000000"/>
                </a:solidFill>
              </a:ln>
            </p:spPr>
            <p:txBody>
              <a:bodyPr wrap="square" lIns="0" tIns="0" rIns="0" bIns="0" rtlCol="0"/>
              <a:lstStyle/>
              <a:p>
                <a:endParaRPr sz="1280"/>
              </a:p>
            </p:txBody>
          </p:sp>
          <p:sp>
            <p:nvSpPr>
              <p:cNvPr id="35" name="object 35"/>
              <p:cNvSpPr/>
              <p:nvPr/>
            </p:nvSpPr>
            <p:spPr>
              <a:xfrm>
                <a:off x="5068899" y="1531922"/>
                <a:ext cx="59055" cy="3060700"/>
              </a:xfrm>
              <a:custGeom>
                <a:avLst/>
                <a:gdLst/>
                <a:ahLst/>
                <a:cxnLst/>
                <a:rect l="l" t="t" r="r" b="b"/>
                <a:pathLst>
                  <a:path w="59054" h="3060700">
                    <a:moveTo>
                      <a:pt x="0" y="0"/>
                    </a:moveTo>
                    <a:lnTo>
                      <a:pt x="58901" y="3060232"/>
                    </a:lnTo>
                  </a:path>
                </a:pathLst>
              </a:custGeom>
              <a:ln w="3175">
                <a:solidFill>
                  <a:srgbClr val="000000"/>
                </a:solidFill>
                <a:prstDash val="sysDot"/>
              </a:ln>
            </p:spPr>
            <p:txBody>
              <a:bodyPr wrap="square" lIns="0" tIns="0" rIns="0" bIns="0" rtlCol="0"/>
              <a:lstStyle/>
              <a:p>
                <a:endParaRPr sz="1280"/>
              </a:p>
            </p:txBody>
          </p:sp>
          <p:sp>
            <p:nvSpPr>
              <p:cNvPr id="36" name="object 36"/>
              <p:cNvSpPr/>
              <p:nvPr/>
            </p:nvSpPr>
            <p:spPr>
              <a:xfrm>
                <a:off x="5068899" y="4425412"/>
                <a:ext cx="108585" cy="167005"/>
              </a:xfrm>
              <a:custGeom>
                <a:avLst/>
                <a:gdLst/>
                <a:ahLst/>
                <a:cxnLst/>
                <a:rect l="l" t="t" r="r" b="b"/>
                <a:pathLst>
                  <a:path w="108585" h="167004">
                    <a:moveTo>
                      <a:pt x="0" y="0"/>
                    </a:moveTo>
                    <a:lnTo>
                      <a:pt x="58901" y="166742"/>
                    </a:lnTo>
                    <a:lnTo>
                      <a:pt x="107986" y="0"/>
                    </a:lnTo>
                  </a:path>
                </a:pathLst>
              </a:custGeom>
              <a:ln w="3175">
                <a:solidFill>
                  <a:srgbClr val="000000"/>
                </a:solidFill>
              </a:ln>
            </p:spPr>
            <p:txBody>
              <a:bodyPr wrap="square" lIns="0" tIns="0" rIns="0" bIns="0" rtlCol="0"/>
              <a:lstStyle/>
              <a:p>
                <a:endParaRPr sz="1280"/>
              </a:p>
            </p:txBody>
          </p:sp>
          <p:sp>
            <p:nvSpPr>
              <p:cNvPr id="37" name="object 37"/>
              <p:cNvSpPr/>
              <p:nvPr/>
            </p:nvSpPr>
            <p:spPr>
              <a:xfrm>
                <a:off x="3184050" y="3415135"/>
                <a:ext cx="648335" cy="1177290"/>
              </a:xfrm>
              <a:custGeom>
                <a:avLst/>
                <a:gdLst/>
                <a:ahLst/>
                <a:cxnLst/>
                <a:rect l="l" t="t" r="r" b="b"/>
                <a:pathLst>
                  <a:path w="648335" h="1177289">
                    <a:moveTo>
                      <a:pt x="647916" y="1177020"/>
                    </a:moveTo>
                    <a:lnTo>
                      <a:pt x="0" y="0"/>
                    </a:lnTo>
                  </a:path>
                </a:pathLst>
              </a:custGeom>
              <a:ln w="3175">
                <a:solidFill>
                  <a:srgbClr val="000000"/>
                </a:solidFill>
                <a:prstDash val="sysDot"/>
              </a:ln>
            </p:spPr>
            <p:txBody>
              <a:bodyPr wrap="square" lIns="0" tIns="0" rIns="0" bIns="0" rtlCol="0"/>
              <a:lstStyle/>
              <a:p>
                <a:endParaRPr sz="1280"/>
              </a:p>
            </p:txBody>
          </p:sp>
          <p:sp>
            <p:nvSpPr>
              <p:cNvPr id="38" name="object 38"/>
              <p:cNvSpPr/>
              <p:nvPr/>
            </p:nvSpPr>
            <p:spPr>
              <a:xfrm>
                <a:off x="3184050" y="3415135"/>
                <a:ext cx="127635" cy="167005"/>
              </a:xfrm>
              <a:custGeom>
                <a:avLst/>
                <a:gdLst/>
                <a:ahLst/>
                <a:cxnLst/>
                <a:rect l="l" t="t" r="r" b="b"/>
                <a:pathLst>
                  <a:path w="127635" h="167004">
                    <a:moveTo>
                      <a:pt x="127620" y="117700"/>
                    </a:moveTo>
                    <a:lnTo>
                      <a:pt x="0" y="0"/>
                    </a:lnTo>
                    <a:lnTo>
                      <a:pt x="29450" y="166742"/>
                    </a:lnTo>
                  </a:path>
                </a:pathLst>
              </a:custGeom>
              <a:ln w="3175">
                <a:solidFill>
                  <a:srgbClr val="000000"/>
                </a:solidFill>
              </a:ln>
            </p:spPr>
            <p:txBody>
              <a:bodyPr wrap="square" lIns="0" tIns="0" rIns="0" bIns="0" rtlCol="0"/>
              <a:lstStyle/>
              <a:p>
                <a:endParaRPr sz="1280"/>
              </a:p>
            </p:txBody>
          </p:sp>
          <p:sp>
            <p:nvSpPr>
              <p:cNvPr id="39" name="object 39"/>
              <p:cNvSpPr/>
              <p:nvPr/>
            </p:nvSpPr>
            <p:spPr>
              <a:xfrm>
                <a:off x="4126475" y="3238583"/>
                <a:ext cx="1178560" cy="0"/>
              </a:xfrm>
              <a:custGeom>
                <a:avLst/>
                <a:gdLst/>
                <a:ahLst/>
                <a:cxnLst/>
                <a:rect l="l" t="t" r="r" b="b"/>
                <a:pathLst>
                  <a:path w="1178560">
                    <a:moveTo>
                      <a:pt x="0" y="0"/>
                    </a:moveTo>
                    <a:lnTo>
                      <a:pt x="942424" y="0"/>
                    </a:lnTo>
                  </a:path>
                  <a:path w="1178560">
                    <a:moveTo>
                      <a:pt x="1001326" y="0"/>
                    </a:moveTo>
                    <a:lnTo>
                      <a:pt x="1178030" y="0"/>
                    </a:lnTo>
                  </a:path>
                </a:pathLst>
              </a:custGeom>
              <a:ln w="3175">
                <a:solidFill>
                  <a:srgbClr val="000000"/>
                </a:solidFill>
                <a:prstDash val="sysDot"/>
              </a:ln>
            </p:spPr>
            <p:txBody>
              <a:bodyPr wrap="square" lIns="0" tIns="0" rIns="0" bIns="0" rtlCol="0"/>
              <a:lstStyle/>
              <a:p>
                <a:endParaRPr sz="1280"/>
              </a:p>
            </p:txBody>
          </p:sp>
          <p:sp>
            <p:nvSpPr>
              <p:cNvPr id="40" name="object 40"/>
              <p:cNvSpPr/>
              <p:nvPr/>
            </p:nvSpPr>
            <p:spPr>
              <a:xfrm>
                <a:off x="5137618" y="3179733"/>
                <a:ext cx="167005" cy="107950"/>
              </a:xfrm>
              <a:custGeom>
                <a:avLst/>
                <a:gdLst/>
                <a:ahLst/>
                <a:cxnLst/>
                <a:rect l="l" t="t" r="r" b="b"/>
                <a:pathLst>
                  <a:path w="167004" h="107950">
                    <a:moveTo>
                      <a:pt x="0" y="107892"/>
                    </a:moveTo>
                    <a:lnTo>
                      <a:pt x="166887" y="58850"/>
                    </a:lnTo>
                    <a:lnTo>
                      <a:pt x="0" y="0"/>
                    </a:lnTo>
                  </a:path>
                </a:pathLst>
              </a:custGeom>
              <a:ln w="3175">
                <a:solidFill>
                  <a:srgbClr val="000000"/>
                </a:solidFill>
              </a:ln>
            </p:spPr>
            <p:txBody>
              <a:bodyPr wrap="square" lIns="0" tIns="0" rIns="0" bIns="0" rtlCol="0"/>
              <a:lstStyle/>
              <a:p>
                <a:endParaRPr sz="1280"/>
              </a:p>
            </p:txBody>
          </p:sp>
          <p:sp>
            <p:nvSpPr>
              <p:cNvPr id="41" name="object 41"/>
              <p:cNvSpPr/>
              <p:nvPr/>
            </p:nvSpPr>
            <p:spPr>
              <a:xfrm>
                <a:off x="4126475" y="3238583"/>
                <a:ext cx="353695" cy="1353820"/>
              </a:xfrm>
              <a:custGeom>
                <a:avLst/>
                <a:gdLst/>
                <a:ahLst/>
                <a:cxnLst/>
                <a:rect l="l" t="t" r="r" b="b"/>
                <a:pathLst>
                  <a:path w="353695" h="1353820">
                    <a:moveTo>
                      <a:pt x="0" y="0"/>
                    </a:moveTo>
                    <a:lnTo>
                      <a:pt x="353409" y="1353571"/>
                    </a:lnTo>
                  </a:path>
                </a:pathLst>
              </a:custGeom>
              <a:ln w="3175">
                <a:solidFill>
                  <a:srgbClr val="000000"/>
                </a:solidFill>
                <a:prstDash val="sysDot"/>
              </a:ln>
            </p:spPr>
            <p:txBody>
              <a:bodyPr wrap="square" lIns="0" tIns="0" rIns="0" bIns="0" rtlCol="0"/>
              <a:lstStyle/>
              <a:p>
                <a:endParaRPr sz="1280"/>
              </a:p>
            </p:txBody>
          </p:sp>
          <p:sp>
            <p:nvSpPr>
              <p:cNvPr id="42" name="object 42"/>
              <p:cNvSpPr/>
              <p:nvPr/>
            </p:nvSpPr>
            <p:spPr>
              <a:xfrm>
                <a:off x="4381715" y="4415604"/>
                <a:ext cx="108585" cy="177165"/>
              </a:xfrm>
              <a:custGeom>
                <a:avLst/>
                <a:gdLst/>
                <a:ahLst/>
                <a:cxnLst/>
                <a:rect l="l" t="t" r="r" b="b"/>
                <a:pathLst>
                  <a:path w="108585" h="177164">
                    <a:moveTo>
                      <a:pt x="0" y="29425"/>
                    </a:moveTo>
                    <a:lnTo>
                      <a:pt x="98169" y="176551"/>
                    </a:lnTo>
                    <a:lnTo>
                      <a:pt x="107986" y="0"/>
                    </a:lnTo>
                  </a:path>
                </a:pathLst>
              </a:custGeom>
              <a:ln w="3175">
                <a:solidFill>
                  <a:srgbClr val="000000"/>
                </a:solidFill>
              </a:ln>
            </p:spPr>
            <p:txBody>
              <a:bodyPr wrap="square" lIns="0" tIns="0" rIns="0" bIns="0" rtlCol="0"/>
              <a:lstStyle/>
              <a:p>
                <a:endParaRPr sz="1280"/>
              </a:p>
            </p:txBody>
          </p:sp>
          <p:sp>
            <p:nvSpPr>
              <p:cNvPr id="43" name="object 43"/>
              <p:cNvSpPr/>
              <p:nvPr/>
            </p:nvSpPr>
            <p:spPr>
              <a:xfrm>
                <a:off x="5775718" y="3944788"/>
                <a:ext cx="2120900" cy="824230"/>
              </a:xfrm>
              <a:custGeom>
                <a:avLst/>
                <a:gdLst/>
                <a:ahLst/>
                <a:cxnLst/>
                <a:rect l="l" t="t" r="r" b="b"/>
                <a:pathLst>
                  <a:path w="2120900" h="824229">
                    <a:moveTo>
                      <a:pt x="2120455" y="0"/>
                    </a:moveTo>
                    <a:lnTo>
                      <a:pt x="1433270" y="264826"/>
                    </a:lnTo>
                  </a:path>
                  <a:path w="2120900" h="824229">
                    <a:moveTo>
                      <a:pt x="1374369" y="284443"/>
                    </a:moveTo>
                    <a:lnTo>
                      <a:pt x="0" y="823918"/>
                    </a:lnTo>
                  </a:path>
                </a:pathLst>
              </a:custGeom>
              <a:ln w="3175">
                <a:solidFill>
                  <a:srgbClr val="000000"/>
                </a:solidFill>
                <a:prstDash val="sysDot"/>
              </a:ln>
            </p:spPr>
            <p:txBody>
              <a:bodyPr wrap="square" lIns="0" tIns="0" rIns="0" bIns="0" rtlCol="0"/>
              <a:lstStyle/>
              <a:p>
                <a:endParaRPr sz="1280"/>
              </a:p>
            </p:txBody>
          </p:sp>
          <p:sp>
            <p:nvSpPr>
              <p:cNvPr id="44" name="object 44"/>
              <p:cNvSpPr/>
              <p:nvPr/>
            </p:nvSpPr>
            <p:spPr>
              <a:xfrm>
                <a:off x="5775718" y="4651005"/>
                <a:ext cx="167005" cy="118110"/>
              </a:xfrm>
              <a:custGeom>
                <a:avLst/>
                <a:gdLst/>
                <a:ahLst/>
                <a:cxnLst/>
                <a:rect l="l" t="t" r="r" b="b"/>
                <a:pathLst>
                  <a:path w="167004" h="118110">
                    <a:moveTo>
                      <a:pt x="127619" y="0"/>
                    </a:moveTo>
                    <a:lnTo>
                      <a:pt x="0" y="117700"/>
                    </a:lnTo>
                    <a:lnTo>
                      <a:pt x="166887" y="107892"/>
                    </a:lnTo>
                  </a:path>
                </a:pathLst>
              </a:custGeom>
              <a:ln w="3175">
                <a:solidFill>
                  <a:srgbClr val="000000"/>
                </a:solidFill>
              </a:ln>
            </p:spPr>
            <p:txBody>
              <a:bodyPr wrap="square" lIns="0" tIns="0" rIns="0" bIns="0" rtlCol="0"/>
              <a:lstStyle/>
              <a:p>
                <a:endParaRPr sz="1280"/>
              </a:p>
            </p:txBody>
          </p:sp>
          <p:sp>
            <p:nvSpPr>
              <p:cNvPr id="45" name="object 45"/>
              <p:cNvSpPr/>
              <p:nvPr/>
            </p:nvSpPr>
            <p:spPr>
              <a:xfrm>
                <a:off x="5068899" y="1531922"/>
                <a:ext cx="2592070" cy="3295650"/>
              </a:xfrm>
              <a:custGeom>
                <a:avLst/>
                <a:gdLst/>
                <a:ahLst/>
                <a:cxnLst/>
                <a:rect l="l" t="t" r="r" b="b"/>
                <a:pathLst>
                  <a:path w="2592070" h="3295650">
                    <a:moveTo>
                      <a:pt x="0" y="0"/>
                    </a:moveTo>
                    <a:lnTo>
                      <a:pt x="608649" y="774863"/>
                    </a:lnTo>
                  </a:path>
                  <a:path w="2592070" h="3295650">
                    <a:moveTo>
                      <a:pt x="647916" y="823905"/>
                    </a:moveTo>
                    <a:lnTo>
                      <a:pt x="2591667" y="3295633"/>
                    </a:lnTo>
                  </a:path>
                </a:pathLst>
              </a:custGeom>
              <a:ln w="3175">
                <a:solidFill>
                  <a:srgbClr val="000000"/>
                </a:solidFill>
                <a:prstDash val="sysDot"/>
              </a:ln>
            </p:spPr>
            <p:txBody>
              <a:bodyPr wrap="square" lIns="0" tIns="0" rIns="0" bIns="0" rtlCol="0"/>
              <a:lstStyle/>
              <a:p>
                <a:endParaRPr sz="1280"/>
              </a:p>
            </p:txBody>
          </p:sp>
          <p:sp>
            <p:nvSpPr>
              <p:cNvPr id="46" name="object 46"/>
              <p:cNvSpPr/>
              <p:nvPr/>
            </p:nvSpPr>
            <p:spPr>
              <a:xfrm>
                <a:off x="7513313" y="4660814"/>
                <a:ext cx="147320" cy="167005"/>
              </a:xfrm>
              <a:custGeom>
                <a:avLst/>
                <a:gdLst/>
                <a:ahLst/>
                <a:cxnLst/>
                <a:rect l="l" t="t" r="r" b="b"/>
                <a:pathLst>
                  <a:path w="147320" h="167004">
                    <a:moveTo>
                      <a:pt x="0" y="68658"/>
                    </a:moveTo>
                    <a:lnTo>
                      <a:pt x="147253" y="166742"/>
                    </a:lnTo>
                    <a:lnTo>
                      <a:pt x="88352" y="0"/>
                    </a:lnTo>
                  </a:path>
                </a:pathLst>
              </a:custGeom>
              <a:ln w="3175">
                <a:solidFill>
                  <a:srgbClr val="000000"/>
                </a:solidFill>
              </a:ln>
            </p:spPr>
            <p:txBody>
              <a:bodyPr wrap="square" lIns="0" tIns="0" rIns="0" bIns="0" rtlCol="0"/>
              <a:lstStyle/>
              <a:p>
                <a:endParaRPr sz="1280"/>
              </a:p>
            </p:txBody>
          </p:sp>
          <p:sp>
            <p:nvSpPr>
              <p:cNvPr id="47" name="object 47"/>
              <p:cNvSpPr/>
              <p:nvPr/>
            </p:nvSpPr>
            <p:spPr>
              <a:xfrm>
                <a:off x="5304505" y="2708930"/>
                <a:ext cx="1885314" cy="706755"/>
              </a:xfrm>
              <a:custGeom>
                <a:avLst/>
                <a:gdLst/>
                <a:ahLst/>
                <a:cxnLst/>
                <a:rect l="l" t="t" r="r" b="b"/>
                <a:pathLst>
                  <a:path w="1885315" h="706754">
                    <a:moveTo>
                      <a:pt x="1884849" y="0"/>
                    </a:moveTo>
                    <a:lnTo>
                      <a:pt x="0" y="0"/>
                    </a:lnTo>
                    <a:lnTo>
                      <a:pt x="0" y="706204"/>
                    </a:lnTo>
                    <a:lnTo>
                      <a:pt x="1884849" y="706204"/>
                    </a:lnTo>
                    <a:lnTo>
                      <a:pt x="1884849" y="0"/>
                    </a:lnTo>
                    <a:close/>
                  </a:path>
                </a:pathLst>
              </a:custGeom>
              <a:solidFill>
                <a:srgbClr val="FFFFFF"/>
              </a:solidFill>
            </p:spPr>
            <p:txBody>
              <a:bodyPr wrap="square" lIns="0" tIns="0" rIns="0" bIns="0" rtlCol="0"/>
              <a:lstStyle/>
              <a:p>
                <a:endParaRPr sz="1280"/>
              </a:p>
            </p:txBody>
          </p:sp>
          <p:sp>
            <p:nvSpPr>
              <p:cNvPr id="48" name="object 48"/>
              <p:cNvSpPr/>
              <p:nvPr/>
            </p:nvSpPr>
            <p:spPr>
              <a:xfrm>
                <a:off x="5304505" y="2708930"/>
                <a:ext cx="1885314" cy="706755"/>
              </a:xfrm>
              <a:custGeom>
                <a:avLst/>
                <a:gdLst/>
                <a:ahLst/>
                <a:cxnLst/>
                <a:rect l="l" t="t" r="r" b="b"/>
                <a:pathLst>
                  <a:path w="1885315" h="706754">
                    <a:moveTo>
                      <a:pt x="1884849" y="706204"/>
                    </a:moveTo>
                    <a:lnTo>
                      <a:pt x="1884849" y="0"/>
                    </a:lnTo>
                  </a:path>
                  <a:path w="1885315" h="706754">
                    <a:moveTo>
                      <a:pt x="0" y="706204"/>
                    </a:moveTo>
                    <a:lnTo>
                      <a:pt x="0" y="0"/>
                    </a:lnTo>
                  </a:path>
                  <a:path w="1885315" h="706754">
                    <a:moveTo>
                      <a:pt x="0" y="706204"/>
                    </a:moveTo>
                    <a:lnTo>
                      <a:pt x="1884849" y="706204"/>
                    </a:lnTo>
                  </a:path>
                  <a:path w="1885315" h="706754">
                    <a:moveTo>
                      <a:pt x="1884849" y="706204"/>
                    </a:moveTo>
                    <a:lnTo>
                      <a:pt x="1884849" y="0"/>
                    </a:lnTo>
                  </a:path>
                  <a:path w="1885315" h="706754">
                    <a:moveTo>
                      <a:pt x="0" y="0"/>
                    </a:moveTo>
                    <a:lnTo>
                      <a:pt x="1884849" y="0"/>
                    </a:lnTo>
                  </a:path>
                </a:pathLst>
              </a:custGeom>
              <a:ln w="3175">
                <a:solidFill>
                  <a:srgbClr val="000000"/>
                </a:solidFill>
              </a:ln>
            </p:spPr>
            <p:txBody>
              <a:bodyPr wrap="square" lIns="0" tIns="0" rIns="0" bIns="0" rtlCol="0"/>
              <a:lstStyle/>
              <a:p>
                <a:endParaRPr sz="1280"/>
              </a:p>
            </p:txBody>
          </p:sp>
        </p:grpSp>
        <p:sp>
          <p:nvSpPr>
            <p:cNvPr id="49" name="object 49"/>
            <p:cNvSpPr txBox="1"/>
            <p:nvPr/>
          </p:nvSpPr>
          <p:spPr>
            <a:xfrm>
              <a:off x="5658138" y="4108725"/>
              <a:ext cx="2011002" cy="485668"/>
            </a:xfrm>
            <a:prstGeom prst="rect">
              <a:avLst/>
            </a:prstGeom>
            <a:ln w="3175">
              <a:solidFill>
                <a:srgbClr val="000000"/>
              </a:solidFill>
            </a:ln>
          </p:spPr>
          <p:txBody>
            <a:bodyPr vert="horz" wrap="square" lIns="0" tIns="1355" rIns="0" bIns="0" rtlCol="0">
              <a:spAutoFit/>
            </a:bodyPr>
            <a:lstStyle/>
            <a:p>
              <a:pPr>
                <a:spcBef>
                  <a:spcPts val="11"/>
                </a:spcBef>
              </a:pPr>
              <a:endParaRPr sz="1600">
                <a:latin typeface="Times New Roman"/>
                <a:cs typeface="Times New Roman"/>
              </a:endParaRPr>
            </a:p>
            <a:p>
              <a:pPr marL="400994"/>
              <a:r>
                <a:rPr sz="1547" b="1" spc="-5" dirty="0">
                  <a:latin typeface="Tahoma"/>
                  <a:cs typeface="Tahoma"/>
                </a:rPr>
                <a:t>Tournament</a:t>
              </a:r>
              <a:endParaRPr sz="1547">
                <a:latin typeface="Tahoma"/>
                <a:cs typeface="Tahoma"/>
              </a:endParaRPr>
            </a:p>
          </p:txBody>
        </p:sp>
        <p:grpSp>
          <p:nvGrpSpPr>
            <p:cNvPr id="50" name="object 50"/>
            <p:cNvGrpSpPr/>
            <p:nvPr/>
          </p:nvGrpSpPr>
          <p:grpSpPr>
            <a:xfrm>
              <a:off x="7447072" y="4169824"/>
              <a:ext cx="2233845" cy="2200655"/>
              <a:chOff x="6981630" y="2766210"/>
              <a:chExt cx="2094230" cy="2063114"/>
            </a:xfrm>
          </p:grpSpPr>
          <p:sp>
            <p:nvSpPr>
              <p:cNvPr id="51" name="object 51"/>
              <p:cNvSpPr/>
              <p:nvPr/>
            </p:nvSpPr>
            <p:spPr>
              <a:xfrm>
                <a:off x="6983197" y="2767532"/>
                <a:ext cx="147320" cy="88900"/>
              </a:xfrm>
              <a:custGeom>
                <a:avLst/>
                <a:gdLst/>
                <a:ahLst/>
                <a:cxnLst/>
                <a:rect l="l" t="t" r="r" b="b"/>
                <a:pathLst>
                  <a:path w="147320" h="88900">
                    <a:moveTo>
                      <a:pt x="147256" y="68554"/>
                    </a:moveTo>
                    <a:lnTo>
                      <a:pt x="49085" y="68554"/>
                    </a:lnTo>
                    <a:lnTo>
                      <a:pt x="49085" y="68910"/>
                    </a:lnTo>
                    <a:lnTo>
                      <a:pt x="0" y="68910"/>
                    </a:lnTo>
                    <a:lnTo>
                      <a:pt x="0" y="88531"/>
                    </a:lnTo>
                    <a:lnTo>
                      <a:pt x="49085" y="88531"/>
                    </a:lnTo>
                    <a:lnTo>
                      <a:pt x="49085" y="88861"/>
                    </a:lnTo>
                    <a:lnTo>
                      <a:pt x="147256" y="88861"/>
                    </a:lnTo>
                    <a:lnTo>
                      <a:pt x="147256" y="68554"/>
                    </a:lnTo>
                    <a:close/>
                  </a:path>
                  <a:path w="147320" h="88900">
                    <a:moveTo>
                      <a:pt x="147256" y="0"/>
                    </a:moveTo>
                    <a:lnTo>
                      <a:pt x="29451" y="0"/>
                    </a:lnTo>
                    <a:lnTo>
                      <a:pt x="29451" y="19875"/>
                    </a:lnTo>
                    <a:lnTo>
                      <a:pt x="0" y="19875"/>
                    </a:lnTo>
                    <a:lnTo>
                      <a:pt x="0" y="39484"/>
                    </a:lnTo>
                    <a:lnTo>
                      <a:pt x="49085" y="39484"/>
                    </a:lnTo>
                    <a:lnTo>
                      <a:pt x="49085" y="39357"/>
                    </a:lnTo>
                    <a:lnTo>
                      <a:pt x="147256" y="39357"/>
                    </a:lnTo>
                    <a:lnTo>
                      <a:pt x="147256" y="20307"/>
                    </a:lnTo>
                    <a:lnTo>
                      <a:pt x="147256" y="0"/>
                    </a:lnTo>
                    <a:close/>
                  </a:path>
                </a:pathLst>
              </a:custGeom>
              <a:solidFill>
                <a:srgbClr val="FFFFFF"/>
              </a:solidFill>
            </p:spPr>
            <p:txBody>
              <a:bodyPr wrap="square" lIns="0" tIns="0" rIns="0" bIns="0" rtlCol="0"/>
              <a:lstStyle/>
              <a:p>
                <a:endParaRPr sz="1280"/>
              </a:p>
            </p:txBody>
          </p:sp>
          <p:sp>
            <p:nvSpPr>
              <p:cNvPr id="52" name="object 52"/>
              <p:cNvSpPr/>
              <p:nvPr/>
            </p:nvSpPr>
            <p:spPr>
              <a:xfrm>
                <a:off x="6983199" y="2767780"/>
                <a:ext cx="147320" cy="118110"/>
              </a:xfrm>
              <a:custGeom>
                <a:avLst/>
                <a:gdLst/>
                <a:ahLst/>
                <a:cxnLst/>
                <a:rect l="l" t="t" r="r" b="b"/>
                <a:pathLst>
                  <a:path w="147320" h="118110">
                    <a:moveTo>
                      <a:pt x="29450" y="117700"/>
                    </a:moveTo>
                    <a:lnTo>
                      <a:pt x="147253" y="117700"/>
                    </a:lnTo>
                    <a:lnTo>
                      <a:pt x="147253" y="0"/>
                    </a:lnTo>
                    <a:lnTo>
                      <a:pt x="29450" y="0"/>
                    </a:lnTo>
                    <a:lnTo>
                      <a:pt x="29450" y="19616"/>
                    </a:lnTo>
                    <a:lnTo>
                      <a:pt x="49084" y="19616"/>
                    </a:lnTo>
                    <a:lnTo>
                      <a:pt x="49084" y="39233"/>
                    </a:lnTo>
                    <a:lnTo>
                      <a:pt x="29450" y="39233"/>
                    </a:lnTo>
                    <a:lnTo>
                      <a:pt x="29450" y="68658"/>
                    </a:lnTo>
                    <a:lnTo>
                      <a:pt x="49084" y="68658"/>
                    </a:lnTo>
                    <a:lnTo>
                      <a:pt x="49084" y="88275"/>
                    </a:lnTo>
                    <a:lnTo>
                      <a:pt x="29450" y="88275"/>
                    </a:lnTo>
                    <a:lnTo>
                      <a:pt x="29450" y="117700"/>
                    </a:lnTo>
                    <a:close/>
                  </a:path>
                  <a:path w="147320" h="118110">
                    <a:moveTo>
                      <a:pt x="0" y="88275"/>
                    </a:moveTo>
                    <a:lnTo>
                      <a:pt x="49084" y="88275"/>
                    </a:lnTo>
                    <a:lnTo>
                      <a:pt x="49084" y="68658"/>
                    </a:lnTo>
                    <a:lnTo>
                      <a:pt x="0" y="68658"/>
                    </a:lnTo>
                    <a:lnTo>
                      <a:pt x="0" y="88275"/>
                    </a:lnTo>
                    <a:close/>
                  </a:path>
                  <a:path w="147320" h="118110">
                    <a:moveTo>
                      <a:pt x="0" y="39233"/>
                    </a:moveTo>
                    <a:lnTo>
                      <a:pt x="49084" y="39233"/>
                    </a:lnTo>
                    <a:lnTo>
                      <a:pt x="49084" y="19616"/>
                    </a:lnTo>
                    <a:lnTo>
                      <a:pt x="0" y="19616"/>
                    </a:lnTo>
                    <a:lnTo>
                      <a:pt x="0" y="39233"/>
                    </a:lnTo>
                    <a:close/>
                  </a:path>
                </a:pathLst>
              </a:custGeom>
              <a:ln w="3175">
                <a:solidFill>
                  <a:srgbClr val="000000"/>
                </a:solidFill>
              </a:ln>
            </p:spPr>
            <p:txBody>
              <a:bodyPr wrap="square" lIns="0" tIns="0" rIns="0" bIns="0" rtlCol="0"/>
              <a:lstStyle/>
              <a:p>
                <a:endParaRPr sz="1280"/>
              </a:p>
            </p:txBody>
          </p:sp>
          <p:sp>
            <p:nvSpPr>
              <p:cNvPr id="53" name="object 53"/>
              <p:cNvSpPr/>
              <p:nvPr/>
            </p:nvSpPr>
            <p:spPr>
              <a:xfrm>
                <a:off x="8131780" y="4121339"/>
                <a:ext cx="942975" cy="706755"/>
              </a:xfrm>
              <a:custGeom>
                <a:avLst/>
                <a:gdLst/>
                <a:ahLst/>
                <a:cxnLst/>
                <a:rect l="l" t="t" r="r" b="b"/>
                <a:pathLst>
                  <a:path w="942975" h="706754">
                    <a:moveTo>
                      <a:pt x="0" y="706217"/>
                    </a:moveTo>
                    <a:lnTo>
                      <a:pt x="942424" y="0"/>
                    </a:lnTo>
                  </a:path>
                </a:pathLst>
              </a:custGeom>
              <a:ln w="3175">
                <a:solidFill>
                  <a:srgbClr val="000000"/>
                </a:solidFill>
                <a:prstDash val="sysDot"/>
              </a:ln>
            </p:spPr>
            <p:txBody>
              <a:bodyPr wrap="square" lIns="0" tIns="0" rIns="0" bIns="0" rtlCol="0"/>
              <a:lstStyle/>
              <a:p>
                <a:endParaRPr sz="1280"/>
              </a:p>
            </p:txBody>
          </p:sp>
          <p:sp>
            <p:nvSpPr>
              <p:cNvPr id="54" name="object 54"/>
              <p:cNvSpPr/>
              <p:nvPr/>
            </p:nvSpPr>
            <p:spPr>
              <a:xfrm>
                <a:off x="8907316" y="4121339"/>
                <a:ext cx="167005" cy="137795"/>
              </a:xfrm>
              <a:custGeom>
                <a:avLst/>
                <a:gdLst/>
                <a:ahLst/>
                <a:cxnLst/>
                <a:rect l="l" t="t" r="r" b="b"/>
                <a:pathLst>
                  <a:path w="167004" h="137795">
                    <a:moveTo>
                      <a:pt x="68718" y="137330"/>
                    </a:moveTo>
                    <a:lnTo>
                      <a:pt x="166887" y="0"/>
                    </a:lnTo>
                    <a:lnTo>
                      <a:pt x="0" y="49041"/>
                    </a:lnTo>
                  </a:path>
                </a:pathLst>
              </a:custGeom>
              <a:ln w="3175">
                <a:solidFill>
                  <a:srgbClr val="000000"/>
                </a:solidFill>
              </a:ln>
            </p:spPr>
            <p:txBody>
              <a:bodyPr wrap="square" lIns="0" tIns="0" rIns="0" bIns="0" rtlCol="0"/>
              <a:lstStyle/>
              <a:p>
                <a:endParaRPr sz="1280"/>
              </a:p>
            </p:txBody>
          </p:sp>
        </p:grpSp>
      </p:grpSp>
      <p:sp>
        <p:nvSpPr>
          <p:cNvPr id="55" name="object 55"/>
          <p:cNvSpPr txBox="1"/>
          <p:nvPr/>
        </p:nvSpPr>
        <p:spPr>
          <a:xfrm>
            <a:off x="592498" y="7588613"/>
            <a:ext cx="5353310" cy="407633"/>
          </a:xfrm>
          <a:prstGeom prst="rect">
            <a:avLst/>
          </a:prstGeom>
        </p:spPr>
        <p:txBody>
          <a:bodyPr vert="horz" wrap="square" lIns="0" tIns="13547" rIns="0" bIns="0" rtlCol="0">
            <a:spAutoFit/>
          </a:bodyPr>
          <a:lstStyle/>
          <a:p>
            <a:pPr marL="13547">
              <a:spcBef>
                <a:spcPts val="107"/>
              </a:spcBef>
            </a:pPr>
            <a:r>
              <a:rPr sz="2560" b="1" dirty="0">
                <a:solidFill>
                  <a:srgbClr val="FF0000"/>
                </a:solidFill>
                <a:latin typeface="Arial" panose="020B0604020202020204" pitchFamily="34" charset="0"/>
                <a:cs typeface="Arial" panose="020B0604020202020204" pitchFamily="34" charset="0"/>
              </a:rPr>
              <a:t>Why</a:t>
            </a:r>
            <a:r>
              <a:rPr sz="2560" b="1" spc="-16" dirty="0">
                <a:solidFill>
                  <a:srgbClr val="FF0000"/>
                </a:solidFill>
                <a:latin typeface="Arial" panose="020B0604020202020204" pitchFamily="34" charset="0"/>
                <a:cs typeface="Arial" panose="020B0604020202020204" pitchFamily="34" charset="0"/>
              </a:rPr>
              <a:t> </a:t>
            </a:r>
            <a:r>
              <a:rPr sz="2560" b="1" dirty="0">
                <a:solidFill>
                  <a:srgbClr val="FF0000"/>
                </a:solidFill>
                <a:latin typeface="Arial" panose="020B0604020202020204" pitchFamily="34" charset="0"/>
                <a:cs typeface="Arial" panose="020B0604020202020204" pitchFamily="34" charset="0"/>
              </a:rPr>
              <a:t>is</a:t>
            </a:r>
            <a:r>
              <a:rPr sz="2560" b="1" spc="-16" dirty="0">
                <a:solidFill>
                  <a:srgbClr val="FF0000"/>
                </a:solidFill>
                <a:latin typeface="Arial" panose="020B0604020202020204" pitchFamily="34" charset="0"/>
                <a:cs typeface="Arial" panose="020B0604020202020204" pitchFamily="34" charset="0"/>
              </a:rPr>
              <a:t> </a:t>
            </a:r>
            <a:r>
              <a:rPr sz="2560" b="1" spc="-5" dirty="0">
                <a:solidFill>
                  <a:srgbClr val="FF0000"/>
                </a:solidFill>
                <a:latin typeface="Arial" panose="020B0604020202020204" pitchFamily="34" charset="0"/>
                <a:cs typeface="Arial" panose="020B0604020202020204" pitchFamily="34" charset="0"/>
              </a:rPr>
              <a:t>this</a:t>
            </a:r>
            <a:r>
              <a:rPr sz="2560" b="1" spc="-21" dirty="0">
                <a:solidFill>
                  <a:srgbClr val="FF0000"/>
                </a:solidFill>
                <a:latin typeface="Arial" panose="020B0604020202020204" pitchFamily="34" charset="0"/>
                <a:cs typeface="Arial" panose="020B0604020202020204" pitchFamily="34" charset="0"/>
              </a:rPr>
              <a:t> </a:t>
            </a:r>
            <a:r>
              <a:rPr sz="2560" b="1" spc="-5" dirty="0">
                <a:solidFill>
                  <a:srgbClr val="FF0000"/>
                </a:solidFill>
                <a:latin typeface="Arial" panose="020B0604020202020204" pitchFamily="34" charset="0"/>
                <a:cs typeface="Arial" panose="020B0604020202020204" pitchFamily="34" charset="0"/>
              </a:rPr>
              <a:t>decomposition</a:t>
            </a:r>
            <a:r>
              <a:rPr sz="2560" b="1" spc="-27" dirty="0">
                <a:solidFill>
                  <a:srgbClr val="FF0000"/>
                </a:solidFill>
                <a:latin typeface="Arial" panose="020B0604020202020204" pitchFamily="34" charset="0"/>
                <a:cs typeface="Arial" panose="020B0604020202020204" pitchFamily="34" charset="0"/>
              </a:rPr>
              <a:t> </a:t>
            </a:r>
            <a:r>
              <a:rPr sz="2560" b="1" spc="-5" dirty="0">
                <a:solidFill>
                  <a:srgbClr val="FF0000"/>
                </a:solidFill>
                <a:latin typeface="Arial" panose="020B0604020202020204" pitchFamily="34" charset="0"/>
                <a:cs typeface="Arial" panose="020B0604020202020204" pitchFamily="34" charset="0"/>
              </a:rPr>
              <a:t>bad?</a:t>
            </a:r>
            <a:endParaRPr sz="2560" dirty="0">
              <a:latin typeface="Arial" panose="020B0604020202020204" pitchFamily="34" charset="0"/>
              <a:cs typeface="Arial" panose="020B0604020202020204" pitchFamily="34" charset="0"/>
            </a:endParaRPr>
          </a:p>
        </p:txBody>
      </p:sp>
      <p:sp>
        <p:nvSpPr>
          <p:cNvPr id="56" name="object 56"/>
          <p:cNvSpPr txBox="1"/>
          <p:nvPr/>
        </p:nvSpPr>
        <p:spPr>
          <a:xfrm>
            <a:off x="592498" y="8197243"/>
            <a:ext cx="11819803" cy="407633"/>
          </a:xfrm>
          <a:prstGeom prst="rect">
            <a:avLst/>
          </a:prstGeom>
        </p:spPr>
        <p:txBody>
          <a:bodyPr vert="horz" wrap="square" lIns="0" tIns="13547" rIns="0" bIns="0" rtlCol="0">
            <a:spAutoFit/>
          </a:bodyPr>
          <a:lstStyle/>
          <a:p>
            <a:pPr marL="13547">
              <a:spcBef>
                <a:spcPts val="107"/>
              </a:spcBef>
            </a:pPr>
            <a:r>
              <a:rPr sz="2560" dirty="0">
                <a:latin typeface="Arial" panose="020B0604020202020204" pitchFamily="34" charset="0"/>
                <a:cs typeface="Arial" panose="020B0604020202020204" pitchFamily="34" charset="0"/>
              </a:rPr>
              <a:t>It</a:t>
            </a:r>
            <a:r>
              <a:rPr sz="2560" spc="-11" dirty="0">
                <a:latin typeface="Arial" panose="020B0604020202020204" pitchFamily="34" charset="0"/>
                <a:cs typeface="Arial" panose="020B0604020202020204" pitchFamily="34" charset="0"/>
              </a:rPr>
              <a:t> </a:t>
            </a:r>
            <a:r>
              <a:rPr sz="2560" dirty="0">
                <a:latin typeface="Arial" panose="020B0604020202020204" pitchFamily="34" charset="0"/>
                <a:cs typeface="Arial" panose="020B0604020202020204" pitchFamily="34" charset="0"/>
              </a:rPr>
              <a:t>has</a:t>
            </a:r>
            <a:r>
              <a:rPr sz="2560" spc="-5" dirty="0">
                <a:latin typeface="Arial" panose="020B0604020202020204" pitchFamily="34" charset="0"/>
                <a:cs typeface="Arial" panose="020B0604020202020204" pitchFamily="34" charset="0"/>
              </a:rPr>
              <a:t> </a:t>
            </a:r>
            <a:r>
              <a:rPr sz="2560" dirty="0">
                <a:latin typeface="Arial" panose="020B0604020202020204" pitchFamily="34" charset="0"/>
                <a:cs typeface="Arial" panose="020B0604020202020204" pitchFamily="34" charset="0"/>
              </a:rPr>
              <a:t>high</a:t>
            </a:r>
            <a:r>
              <a:rPr sz="2560" spc="-16" dirty="0">
                <a:latin typeface="Arial" panose="020B0604020202020204" pitchFamily="34" charset="0"/>
                <a:cs typeface="Arial" panose="020B0604020202020204" pitchFamily="34" charset="0"/>
              </a:rPr>
              <a:t> </a:t>
            </a:r>
            <a:r>
              <a:rPr sz="2560" dirty="0">
                <a:latin typeface="Arial" panose="020B0604020202020204" pitchFamily="34" charset="0"/>
                <a:cs typeface="Arial" panose="020B0604020202020204" pitchFamily="34" charset="0"/>
              </a:rPr>
              <a:t>coupling,</a:t>
            </a:r>
            <a:r>
              <a:rPr sz="2560" spc="-32" dirty="0">
                <a:latin typeface="Arial" panose="020B0604020202020204" pitchFamily="34" charset="0"/>
                <a:cs typeface="Arial" panose="020B0604020202020204" pitchFamily="34" charset="0"/>
              </a:rPr>
              <a:t> </a:t>
            </a:r>
            <a:r>
              <a:rPr sz="2560" spc="-5" dirty="0">
                <a:latin typeface="Arial" panose="020B0604020202020204" pitchFamily="34" charset="0"/>
                <a:cs typeface="Arial" panose="020B0604020202020204" pitchFamily="34" charset="0"/>
              </a:rPr>
              <a:t>almost</a:t>
            </a:r>
            <a:r>
              <a:rPr sz="2560" dirty="0">
                <a:latin typeface="Arial" panose="020B0604020202020204" pitchFamily="34" charset="0"/>
                <a:cs typeface="Arial" panose="020B0604020202020204" pitchFamily="34" charset="0"/>
              </a:rPr>
              <a:t> every</a:t>
            </a:r>
            <a:r>
              <a:rPr sz="2560" spc="-16" dirty="0">
                <a:latin typeface="Arial" panose="020B0604020202020204" pitchFamily="34" charset="0"/>
                <a:cs typeface="Arial" panose="020B0604020202020204" pitchFamily="34" charset="0"/>
              </a:rPr>
              <a:t> </a:t>
            </a:r>
            <a:r>
              <a:rPr sz="2560" spc="-5" dirty="0">
                <a:latin typeface="Arial" panose="020B0604020202020204" pitchFamily="34" charset="0"/>
                <a:cs typeface="Arial" panose="020B0604020202020204" pitchFamily="34" charset="0"/>
              </a:rPr>
              <a:t>subsystem</a:t>
            </a:r>
            <a:r>
              <a:rPr sz="2560" spc="-16" dirty="0">
                <a:latin typeface="Arial" panose="020B0604020202020204" pitchFamily="34" charset="0"/>
                <a:cs typeface="Arial" panose="020B0604020202020204" pitchFamily="34" charset="0"/>
              </a:rPr>
              <a:t> </a:t>
            </a:r>
            <a:r>
              <a:rPr sz="2560" dirty="0">
                <a:latin typeface="Arial" panose="020B0604020202020204" pitchFamily="34" charset="0"/>
                <a:cs typeface="Arial" panose="020B0604020202020204" pitchFamily="34" charset="0"/>
              </a:rPr>
              <a:t>relies</a:t>
            </a:r>
            <a:r>
              <a:rPr sz="2560" spc="-43" dirty="0">
                <a:latin typeface="Arial" panose="020B0604020202020204" pitchFamily="34" charset="0"/>
                <a:cs typeface="Arial" panose="020B0604020202020204" pitchFamily="34" charset="0"/>
              </a:rPr>
              <a:t> </a:t>
            </a:r>
            <a:r>
              <a:rPr sz="2560" dirty="0">
                <a:latin typeface="Arial" panose="020B0604020202020204" pitchFamily="34" charset="0"/>
                <a:cs typeface="Arial" panose="020B0604020202020204" pitchFamily="34" charset="0"/>
              </a:rPr>
              <a:t>on every</a:t>
            </a:r>
            <a:r>
              <a:rPr sz="2560" spc="-21" dirty="0">
                <a:latin typeface="Arial" panose="020B0604020202020204" pitchFamily="34" charset="0"/>
                <a:cs typeface="Arial" panose="020B0604020202020204" pitchFamily="34" charset="0"/>
              </a:rPr>
              <a:t> </a:t>
            </a:r>
            <a:r>
              <a:rPr sz="2560" dirty="0">
                <a:latin typeface="Arial" panose="020B0604020202020204" pitchFamily="34" charset="0"/>
                <a:cs typeface="Arial" panose="020B0604020202020204" pitchFamily="34" charset="0"/>
              </a:rPr>
              <a:t>other</a:t>
            </a:r>
            <a:r>
              <a:rPr sz="2560" spc="-5" dirty="0">
                <a:latin typeface="Arial" panose="020B0604020202020204" pitchFamily="34" charset="0"/>
                <a:cs typeface="Arial" panose="020B0604020202020204" pitchFamily="34" charset="0"/>
              </a:rPr>
              <a:t> subsystem.</a:t>
            </a:r>
            <a:endParaRPr sz="256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3625" y="445593"/>
            <a:ext cx="3855381" cy="539571"/>
          </a:xfrm>
          <a:prstGeom prst="rect">
            <a:avLst/>
          </a:prstGeom>
        </p:spPr>
        <p:txBody>
          <a:bodyPr vert="horz" wrap="square" lIns="0" tIns="14224" rIns="0" bIns="0" rtlCol="0">
            <a:spAutoFit/>
          </a:bodyPr>
          <a:lstStyle/>
          <a:p>
            <a:pPr marL="13547">
              <a:spcBef>
                <a:spcPts val="112"/>
              </a:spcBef>
            </a:pPr>
            <a:r>
              <a:rPr spc="-5" dirty="0"/>
              <a:t>Layer</a:t>
            </a:r>
            <a:r>
              <a:rPr spc="-101" dirty="0"/>
              <a:t> </a:t>
            </a:r>
            <a:r>
              <a:rPr dirty="0"/>
              <a:t>Constraints</a:t>
            </a:r>
          </a:p>
        </p:txBody>
      </p:sp>
      <p:sp>
        <p:nvSpPr>
          <p:cNvPr id="5" name="object 5"/>
          <p:cNvSpPr txBox="1">
            <a:spLocks noGrp="1"/>
          </p:cNvSpPr>
          <p:nvPr>
            <p:ph type="sldNum" sz="quarter" idx="4294967295"/>
          </p:nvPr>
        </p:nvSpPr>
        <p:spPr>
          <a:xfrm>
            <a:off x="12253772" y="8174376"/>
            <a:ext cx="230970" cy="184666"/>
          </a:xfrm>
          <a:prstGeom prst="rect">
            <a:avLst/>
          </a:prstGeom>
        </p:spPr>
        <p:txBody>
          <a:bodyPr vert="horz" wrap="square" lIns="0" tIns="0" rIns="0" bIns="0" rtlCol="0">
            <a:spAutoFit/>
          </a:bodyPr>
          <a:lstStyle/>
          <a:p>
            <a:pPr marL="40641"/>
            <a:r>
              <a:rPr spc="-5" dirty="0"/>
              <a:t>60</a:t>
            </a:r>
          </a:p>
        </p:txBody>
      </p:sp>
      <p:sp>
        <p:nvSpPr>
          <p:cNvPr id="3" name="object 3"/>
          <p:cNvSpPr txBox="1"/>
          <p:nvPr/>
        </p:nvSpPr>
        <p:spPr>
          <a:xfrm>
            <a:off x="734230" y="2470640"/>
            <a:ext cx="11936741" cy="4060342"/>
          </a:xfrm>
          <a:prstGeom prst="rect">
            <a:avLst/>
          </a:prstGeom>
        </p:spPr>
        <p:txBody>
          <a:bodyPr vert="horz" wrap="square" lIns="0" tIns="14224" rIns="0" bIns="0" rtlCol="0">
            <a:spAutoFit/>
          </a:bodyPr>
          <a:lstStyle/>
          <a:p>
            <a:pPr marL="379319" marR="5419" indent="-365771" algn="l">
              <a:spcBef>
                <a:spcPts val="112"/>
              </a:spcBef>
              <a:buFont typeface="Arial MT"/>
              <a:buChar char="•"/>
              <a:tabLst>
                <a:tab pos="378641" algn="l"/>
                <a:tab pos="379319" algn="l"/>
              </a:tabLst>
            </a:pPr>
            <a:r>
              <a:rPr sz="3413" b="1" dirty="0">
                <a:solidFill>
                  <a:srgbClr val="006600"/>
                </a:solidFill>
                <a:latin typeface="Tahoma"/>
                <a:cs typeface="Tahoma"/>
              </a:rPr>
              <a:t>Static structure </a:t>
            </a:r>
            <a:r>
              <a:rPr sz="3413" dirty="0">
                <a:solidFill>
                  <a:srgbClr val="333399"/>
                </a:solidFill>
                <a:latin typeface="Tahoma"/>
                <a:cs typeface="Tahoma"/>
              </a:rPr>
              <a:t>—The </a:t>
            </a:r>
            <a:r>
              <a:rPr sz="3413" spc="-5" dirty="0">
                <a:solidFill>
                  <a:srgbClr val="333399"/>
                </a:solidFill>
                <a:latin typeface="Tahoma"/>
                <a:cs typeface="Tahoma"/>
              </a:rPr>
              <a:t>software </a:t>
            </a:r>
            <a:r>
              <a:rPr sz="3413" dirty="0">
                <a:solidFill>
                  <a:srgbClr val="333399"/>
                </a:solidFill>
                <a:latin typeface="Tahoma"/>
                <a:cs typeface="Tahoma"/>
              </a:rPr>
              <a:t>is partitioned into layers </a:t>
            </a:r>
            <a:r>
              <a:rPr sz="3413" spc="-1051" dirty="0">
                <a:solidFill>
                  <a:srgbClr val="333399"/>
                </a:solidFill>
                <a:latin typeface="Tahoma"/>
                <a:cs typeface="Tahoma"/>
              </a:rPr>
              <a:t> </a:t>
            </a:r>
            <a:r>
              <a:rPr sz="3413" spc="-5" dirty="0">
                <a:solidFill>
                  <a:srgbClr val="333399"/>
                </a:solidFill>
                <a:latin typeface="Tahoma"/>
                <a:cs typeface="Tahoma"/>
              </a:rPr>
              <a:t>that</a:t>
            </a:r>
            <a:r>
              <a:rPr sz="3413" dirty="0">
                <a:solidFill>
                  <a:srgbClr val="333399"/>
                </a:solidFill>
                <a:latin typeface="Tahoma"/>
                <a:cs typeface="Tahoma"/>
              </a:rPr>
              <a:t> each</a:t>
            </a:r>
            <a:r>
              <a:rPr sz="3413" spc="-11" dirty="0">
                <a:solidFill>
                  <a:srgbClr val="333399"/>
                </a:solidFill>
                <a:latin typeface="Tahoma"/>
                <a:cs typeface="Tahoma"/>
              </a:rPr>
              <a:t> </a:t>
            </a:r>
            <a:r>
              <a:rPr sz="3413" dirty="0">
                <a:solidFill>
                  <a:srgbClr val="333399"/>
                </a:solidFill>
                <a:latin typeface="Tahoma"/>
                <a:cs typeface="Tahoma"/>
              </a:rPr>
              <a:t>provide</a:t>
            </a:r>
            <a:r>
              <a:rPr sz="3413" spc="16" dirty="0">
                <a:solidFill>
                  <a:srgbClr val="333399"/>
                </a:solidFill>
                <a:latin typeface="Tahoma"/>
                <a:cs typeface="Tahoma"/>
              </a:rPr>
              <a:t> </a:t>
            </a:r>
            <a:r>
              <a:rPr sz="3413" dirty="0">
                <a:solidFill>
                  <a:srgbClr val="333399"/>
                </a:solidFill>
                <a:latin typeface="Tahoma"/>
                <a:cs typeface="Tahoma"/>
              </a:rPr>
              <a:t>a</a:t>
            </a:r>
            <a:r>
              <a:rPr sz="3413" spc="5" dirty="0">
                <a:solidFill>
                  <a:srgbClr val="333399"/>
                </a:solidFill>
                <a:latin typeface="Tahoma"/>
                <a:cs typeface="Tahoma"/>
              </a:rPr>
              <a:t> </a:t>
            </a:r>
            <a:r>
              <a:rPr sz="3413" spc="-5" dirty="0">
                <a:solidFill>
                  <a:srgbClr val="333399"/>
                </a:solidFill>
                <a:latin typeface="Tahoma"/>
                <a:cs typeface="Tahoma"/>
              </a:rPr>
              <a:t>cohesive</a:t>
            </a:r>
            <a:r>
              <a:rPr sz="3413" dirty="0">
                <a:solidFill>
                  <a:srgbClr val="333399"/>
                </a:solidFill>
                <a:latin typeface="Tahoma"/>
                <a:cs typeface="Tahoma"/>
              </a:rPr>
              <a:t> </a:t>
            </a:r>
            <a:r>
              <a:rPr sz="3413" spc="-5" dirty="0">
                <a:solidFill>
                  <a:srgbClr val="333399"/>
                </a:solidFill>
                <a:latin typeface="Tahoma"/>
                <a:cs typeface="Tahoma"/>
              </a:rPr>
              <a:t>set</a:t>
            </a:r>
            <a:r>
              <a:rPr sz="3413" spc="16" dirty="0">
                <a:solidFill>
                  <a:srgbClr val="333399"/>
                </a:solidFill>
                <a:latin typeface="Tahoma"/>
                <a:cs typeface="Tahoma"/>
              </a:rPr>
              <a:t> </a:t>
            </a:r>
            <a:r>
              <a:rPr sz="3413" dirty="0">
                <a:solidFill>
                  <a:srgbClr val="333399"/>
                </a:solidFill>
                <a:latin typeface="Tahoma"/>
                <a:cs typeface="Tahoma"/>
              </a:rPr>
              <a:t>of</a:t>
            </a:r>
            <a:r>
              <a:rPr sz="3413" spc="5" dirty="0">
                <a:solidFill>
                  <a:srgbClr val="333399"/>
                </a:solidFill>
                <a:latin typeface="Tahoma"/>
                <a:cs typeface="Tahoma"/>
              </a:rPr>
              <a:t> </a:t>
            </a:r>
            <a:r>
              <a:rPr sz="3413" dirty="0">
                <a:solidFill>
                  <a:srgbClr val="333399"/>
                </a:solidFill>
                <a:latin typeface="Tahoma"/>
                <a:cs typeface="Tahoma"/>
              </a:rPr>
              <a:t>services</a:t>
            </a:r>
            <a:r>
              <a:rPr sz="3413" spc="5" dirty="0">
                <a:solidFill>
                  <a:srgbClr val="333399"/>
                </a:solidFill>
                <a:latin typeface="Tahoma"/>
                <a:cs typeface="Tahoma"/>
              </a:rPr>
              <a:t> </a:t>
            </a:r>
            <a:r>
              <a:rPr sz="3413" spc="-5" dirty="0">
                <a:solidFill>
                  <a:srgbClr val="333399"/>
                </a:solidFill>
                <a:latin typeface="Tahoma"/>
                <a:cs typeface="Tahoma"/>
              </a:rPr>
              <a:t>with</a:t>
            </a:r>
            <a:r>
              <a:rPr sz="3413" spc="5" dirty="0">
                <a:solidFill>
                  <a:srgbClr val="333399"/>
                </a:solidFill>
                <a:latin typeface="Tahoma"/>
                <a:cs typeface="Tahoma"/>
              </a:rPr>
              <a:t> </a:t>
            </a:r>
            <a:r>
              <a:rPr sz="3413" dirty="0">
                <a:solidFill>
                  <a:srgbClr val="333399"/>
                </a:solidFill>
                <a:latin typeface="Tahoma"/>
                <a:cs typeface="Tahoma"/>
              </a:rPr>
              <a:t>a</a:t>
            </a:r>
            <a:r>
              <a:rPr sz="3413" spc="5" dirty="0">
                <a:solidFill>
                  <a:srgbClr val="333399"/>
                </a:solidFill>
                <a:latin typeface="Tahoma"/>
                <a:cs typeface="Tahoma"/>
              </a:rPr>
              <a:t> </a:t>
            </a:r>
            <a:r>
              <a:rPr sz="3413" spc="-21" dirty="0">
                <a:solidFill>
                  <a:srgbClr val="333399"/>
                </a:solidFill>
                <a:latin typeface="Tahoma"/>
                <a:cs typeface="Tahoma"/>
              </a:rPr>
              <a:t>well- </a:t>
            </a:r>
            <a:r>
              <a:rPr sz="3413" spc="-16" dirty="0">
                <a:solidFill>
                  <a:srgbClr val="333399"/>
                </a:solidFill>
                <a:latin typeface="Tahoma"/>
                <a:cs typeface="Tahoma"/>
              </a:rPr>
              <a:t> </a:t>
            </a:r>
            <a:r>
              <a:rPr sz="3413" dirty="0">
                <a:solidFill>
                  <a:srgbClr val="333399"/>
                </a:solidFill>
                <a:latin typeface="Tahoma"/>
                <a:cs typeface="Tahoma"/>
              </a:rPr>
              <a:t>defined</a:t>
            </a:r>
            <a:r>
              <a:rPr sz="3413" spc="-5" dirty="0">
                <a:solidFill>
                  <a:srgbClr val="333399"/>
                </a:solidFill>
                <a:latin typeface="Tahoma"/>
                <a:cs typeface="Tahoma"/>
              </a:rPr>
              <a:t> </a:t>
            </a:r>
            <a:r>
              <a:rPr sz="3413" dirty="0">
                <a:solidFill>
                  <a:srgbClr val="333399"/>
                </a:solidFill>
                <a:latin typeface="Tahoma"/>
                <a:cs typeface="Tahoma"/>
              </a:rPr>
              <a:t>interface.</a:t>
            </a:r>
            <a:endParaRPr sz="3413" dirty="0">
              <a:latin typeface="Tahoma"/>
              <a:cs typeface="Tahoma"/>
            </a:endParaRPr>
          </a:p>
          <a:p>
            <a:pPr>
              <a:lnSpc>
                <a:spcPct val="100000"/>
              </a:lnSpc>
              <a:buClr>
                <a:srgbClr val="006600"/>
              </a:buClr>
              <a:buFont typeface="Arial MT"/>
              <a:buChar char="•"/>
            </a:pPr>
            <a:endParaRPr sz="5814" dirty="0">
              <a:latin typeface="Tahoma"/>
              <a:cs typeface="Tahoma"/>
            </a:endParaRPr>
          </a:p>
          <a:p>
            <a:pPr marL="379319" marR="377286" indent="-365771" algn="l">
              <a:buFont typeface="Arial MT"/>
              <a:buChar char="•"/>
              <a:tabLst>
                <a:tab pos="378641" algn="l"/>
                <a:tab pos="379319" algn="l"/>
              </a:tabLst>
            </a:pPr>
            <a:r>
              <a:rPr sz="3413" b="1" dirty="0">
                <a:solidFill>
                  <a:srgbClr val="006600"/>
                </a:solidFill>
                <a:latin typeface="Tahoma"/>
                <a:cs typeface="Tahoma"/>
              </a:rPr>
              <a:t>Dynamic </a:t>
            </a:r>
            <a:r>
              <a:rPr sz="3413" b="1" spc="-5" dirty="0">
                <a:solidFill>
                  <a:srgbClr val="006600"/>
                </a:solidFill>
                <a:latin typeface="Tahoma"/>
                <a:cs typeface="Tahoma"/>
              </a:rPr>
              <a:t>structure </a:t>
            </a:r>
            <a:r>
              <a:rPr sz="3413" spc="-5" dirty="0">
                <a:solidFill>
                  <a:srgbClr val="333399"/>
                </a:solidFill>
                <a:latin typeface="Tahoma"/>
                <a:cs typeface="Tahoma"/>
              </a:rPr>
              <a:t>—Each </a:t>
            </a:r>
            <a:r>
              <a:rPr sz="3413" dirty="0">
                <a:solidFill>
                  <a:srgbClr val="333399"/>
                </a:solidFill>
                <a:latin typeface="Tahoma"/>
                <a:cs typeface="Tahoma"/>
              </a:rPr>
              <a:t>layer is allowed </a:t>
            </a:r>
            <a:r>
              <a:rPr sz="3413" spc="-5" dirty="0">
                <a:solidFill>
                  <a:srgbClr val="333399"/>
                </a:solidFill>
                <a:latin typeface="Tahoma"/>
                <a:cs typeface="Tahoma"/>
              </a:rPr>
              <a:t>to </a:t>
            </a:r>
            <a:r>
              <a:rPr sz="3413" dirty="0">
                <a:solidFill>
                  <a:srgbClr val="333399"/>
                </a:solidFill>
                <a:latin typeface="Tahoma"/>
                <a:cs typeface="Tahoma"/>
              </a:rPr>
              <a:t>use only </a:t>
            </a:r>
            <a:r>
              <a:rPr sz="3413" spc="-1051" dirty="0">
                <a:solidFill>
                  <a:srgbClr val="333399"/>
                </a:solidFill>
                <a:latin typeface="Tahoma"/>
                <a:cs typeface="Tahoma"/>
              </a:rPr>
              <a:t> </a:t>
            </a:r>
            <a:r>
              <a:rPr sz="3413" spc="-5" dirty="0">
                <a:solidFill>
                  <a:srgbClr val="333399"/>
                </a:solidFill>
                <a:latin typeface="Tahoma"/>
                <a:cs typeface="Tahoma"/>
              </a:rPr>
              <a:t>the</a:t>
            </a:r>
            <a:r>
              <a:rPr sz="3413" spc="5" dirty="0">
                <a:solidFill>
                  <a:srgbClr val="333399"/>
                </a:solidFill>
                <a:latin typeface="Tahoma"/>
                <a:cs typeface="Tahoma"/>
              </a:rPr>
              <a:t> </a:t>
            </a:r>
            <a:r>
              <a:rPr sz="3413" dirty="0">
                <a:solidFill>
                  <a:srgbClr val="333399"/>
                </a:solidFill>
                <a:latin typeface="Tahoma"/>
                <a:cs typeface="Tahoma"/>
              </a:rPr>
              <a:t>layer</a:t>
            </a:r>
            <a:r>
              <a:rPr sz="3413" spc="16" dirty="0">
                <a:solidFill>
                  <a:srgbClr val="333399"/>
                </a:solidFill>
                <a:latin typeface="Tahoma"/>
                <a:cs typeface="Tahoma"/>
              </a:rPr>
              <a:t> </a:t>
            </a:r>
            <a:r>
              <a:rPr sz="3413" dirty="0">
                <a:solidFill>
                  <a:srgbClr val="333399"/>
                </a:solidFill>
                <a:latin typeface="Tahoma"/>
                <a:cs typeface="Tahoma"/>
              </a:rPr>
              <a:t>directly</a:t>
            </a:r>
            <a:r>
              <a:rPr sz="3413" spc="5" dirty="0">
                <a:solidFill>
                  <a:srgbClr val="333399"/>
                </a:solidFill>
                <a:latin typeface="Tahoma"/>
                <a:cs typeface="Tahoma"/>
              </a:rPr>
              <a:t> </a:t>
            </a:r>
            <a:r>
              <a:rPr sz="3413" dirty="0">
                <a:solidFill>
                  <a:srgbClr val="333399"/>
                </a:solidFill>
                <a:latin typeface="Tahoma"/>
                <a:cs typeface="Tahoma"/>
              </a:rPr>
              <a:t>below it</a:t>
            </a:r>
            <a:r>
              <a:rPr sz="3413" spc="21" dirty="0">
                <a:solidFill>
                  <a:srgbClr val="333399"/>
                </a:solidFill>
                <a:latin typeface="Tahoma"/>
                <a:cs typeface="Tahoma"/>
              </a:rPr>
              <a:t> </a:t>
            </a:r>
            <a:r>
              <a:rPr sz="3413" spc="-11" dirty="0">
                <a:solidFill>
                  <a:srgbClr val="333399"/>
                </a:solidFill>
                <a:latin typeface="Tahoma"/>
                <a:cs typeface="Tahoma"/>
              </a:rPr>
              <a:t>(</a:t>
            </a:r>
            <a:r>
              <a:rPr sz="3413" b="1" spc="-11" dirty="0">
                <a:solidFill>
                  <a:srgbClr val="333399"/>
                </a:solidFill>
                <a:latin typeface="Tahoma"/>
                <a:cs typeface="Tahoma"/>
              </a:rPr>
              <a:t>Strict</a:t>
            </a:r>
            <a:r>
              <a:rPr sz="3413" b="1" spc="-32" dirty="0">
                <a:solidFill>
                  <a:srgbClr val="333399"/>
                </a:solidFill>
                <a:latin typeface="Tahoma"/>
                <a:cs typeface="Tahoma"/>
              </a:rPr>
              <a:t> </a:t>
            </a:r>
            <a:r>
              <a:rPr sz="3413" b="1" dirty="0">
                <a:solidFill>
                  <a:srgbClr val="333399"/>
                </a:solidFill>
                <a:latin typeface="Tahoma"/>
                <a:cs typeface="Tahoma"/>
              </a:rPr>
              <a:t>Layered </a:t>
            </a:r>
            <a:r>
              <a:rPr sz="3413" b="1" spc="-5" dirty="0">
                <a:solidFill>
                  <a:srgbClr val="333399"/>
                </a:solidFill>
                <a:latin typeface="Tahoma"/>
                <a:cs typeface="Tahoma"/>
              </a:rPr>
              <a:t>style</a:t>
            </a:r>
            <a:r>
              <a:rPr sz="3413" spc="-5" dirty="0">
                <a:solidFill>
                  <a:srgbClr val="333399"/>
                </a:solidFill>
                <a:latin typeface="Tahoma"/>
                <a:cs typeface="Tahoma"/>
              </a:rPr>
              <a:t>)</a:t>
            </a:r>
            <a:r>
              <a:rPr lang="en-US" sz="3413" spc="-5" dirty="0">
                <a:latin typeface="Tahoma"/>
                <a:cs typeface="Tahoma"/>
              </a:rPr>
              <a:t> </a:t>
            </a:r>
            <a:r>
              <a:rPr sz="3413" dirty="0">
                <a:solidFill>
                  <a:srgbClr val="333399"/>
                </a:solidFill>
                <a:latin typeface="Tahoma"/>
                <a:cs typeface="Tahoma"/>
              </a:rPr>
              <a:t>or</a:t>
            </a:r>
            <a:r>
              <a:rPr sz="3413" spc="5" dirty="0">
                <a:solidFill>
                  <a:srgbClr val="333399"/>
                </a:solidFill>
                <a:latin typeface="Tahoma"/>
                <a:cs typeface="Tahoma"/>
              </a:rPr>
              <a:t> </a:t>
            </a:r>
            <a:r>
              <a:rPr sz="3413" spc="-5" dirty="0">
                <a:solidFill>
                  <a:srgbClr val="333399"/>
                </a:solidFill>
                <a:latin typeface="Tahoma"/>
                <a:cs typeface="Tahoma"/>
              </a:rPr>
              <a:t>the</a:t>
            </a:r>
            <a:r>
              <a:rPr sz="3413" spc="5" dirty="0">
                <a:solidFill>
                  <a:srgbClr val="333399"/>
                </a:solidFill>
                <a:latin typeface="Tahoma"/>
                <a:cs typeface="Tahoma"/>
              </a:rPr>
              <a:t> </a:t>
            </a:r>
            <a:r>
              <a:rPr sz="3413" dirty="0">
                <a:solidFill>
                  <a:srgbClr val="333399"/>
                </a:solidFill>
                <a:latin typeface="Tahoma"/>
                <a:cs typeface="Tahoma"/>
              </a:rPr>
              <a:t>all</a:t>
            </a:r>
            <a:r>
              <a:rPr sz="3413" spc="5" dirty="0">
                <a:solidFill>
                  <a:srgbClr val="333399"/>
                </a:solidFill>
                <a:latin typeface="Tahoma"/>
                <a:cs typeface="Tahoma"/>
              </a:rPr>
              <a:t> </a:t>
            </a:r>
            <a:r>
              <a:rPr sz="3413" spc="-5" dirty="0">
                <a:solidFill>
                  <a:srgbClr val="333399"/>
                </a:solidFill>
                <a:latin typeface="Tahoma"/>
                <a:cs typeface="Tahoma"/>
              </a:rPr>
              <a:t>the</a:t>
            </a:r>
            <a:r>
              <a:rPr sz="3413" spc="21" dirty="0">
                <a:solidFill>
                  <a:srgbClr val="333399"/>
                </a:solidFill>
                <a:latin typeface="Tahoma"/>
                <a:cs typeface="Tahoma"/>
              </a:rPr>
              <a:t> </a:t>
            </a:r>
            <a:r>
              <a:rPr sz="3413" dirty="0">
                <a:solidFill>
                  <a:srgbClr val="333399"/>
                </a:solidFill>
                <a:latin typeface="Tahoma"/>
                <a:cs typeface="Tahoma"/>
              </a:rPr>
              <a:t>layers</a:t>
            </a:r>
            <a:r>
              <a:rPr sz="3413" spc="5" dirty="0">
                <a:solidFill>
                  <a:srgbClr val="333399"/>
                </a:solidFill>
                <a:latin typeface="Tahoma"/>
                <a:cs typeface="Tahoma"/>
              </a:rPr>
              <a:t> </a:t>
            </a:r>
            <a:r>
              <a:rPr sz="3413" dirty="0">
                <a:solidFill>
                  <a:srgbClr val="333399"/>
                </a:solidFill>
                <a:latin typeface="Tahoma"/>
                <a:cs typeface="Tahoma"/>
              </a:rPr>
              <a:t>below</a:t>
            </a:r>
            <a:r>
              <a:rPr sz="3413" spc="5" dirty="0">
                <a:solidFill>
                  <a:srgbClr val="333399"/>
                </a:solidFill>
                <a:latin typeface="Tahoma"/>
                <a:cs typeface="Tahoma"/>
              </a:rPr>
              <a:t> </a:t>
            </a:r>
            <a:r>
              <a:rPr sz="3413" dirty="0">
                <a:solidFill>
                  <a:srgbClr val="333399"/>
                </a:solidFill>
                <a:latin typeface="Tahoma"/>
                <a:cs typeface="Tahoma"/>
              </a:rPr>
              <a:t>it</a:t>
            </a:r>
            <a:r>
              <a:rPr sz="3413" spc="16" dirty="0">
                <a:solidFill>
                  <a:srgbClr val="333399"/>
                </a:solidFill>
                <a:latin typeface="Tahoma"/>
                <a:cs typeface="Tahoma"/>
              </a:rPr>
              <a:t> </a:t>
            </a:r>
            <a:r>
              <a:rPr sz="3413" spc="-11" dirty="0">
                <a:solidFill>
                  <a:srgbClr val="333399"/>
                </a:solidFill>
                <a:latin typeface="Tahoma"/>
                <a:cs typeface="Tahoma"/>
              </a:rPr>
              <a:t>(</a:t>
            </a:r>
            <a:r>
              <a:rPr sz="3413" b="1" spc="-11" dirty="0">
                <a:solidFill>
                  <a:srgbClr val="333399"/>
                </a:solidFill>
                <a:latin typeface="Tahoma"/>
                <a:cs typeface="Tahoma"/>
              </a:rPr>
              <a:t>Relaxed</a:t>
            </a:r>
            <a:r>
              <a:rPr sz="3413" b="1" spc="-21" dirty="0">
                <a:solidFill>
                  <a:srgbClr val="333399"/>
                </a:solidFill>
                <a:latin typeface="Tahoma"/>
                <a:cs typeface="Tahoma"/>
              </a:rPr>
              <a:t> </a:t>
            </a:r>
            <a:r>
              <a:rPr sz="3413" b="1" spc="-5" dirty="0">
                <a:solidFill>
                  <a:srgbClr val="333399"/>
                </a:solidFill>
                <a:latin typeface="Tahoma"/>
                <a:cs typeface="Tahoma"/>
              </a:rPr>
              <a:t>Layered</a:t>
            </a:r>
            <a:r>
              <a:rPr sz="3413" b="1" spc="-43" dirty="0">
                <a:solidFill>
                  <a:srgbClr val="333399"/>
                </a:solidFill>
                <a:latin typeface="Tahoma"/>
                <a:cs typeface="Tahoma"/>
              </a:rPr>
              <a:t> </a:t>
            </a:r>
            <a:r>
              <a:rPr sz="3413" b="1" dirty="0">
                <a:solidFill>
                  <a:srgbClr val="333399"/>
                </a:solidFill>
                <a:latin typeface="Tahoma"/>
                <a:cs typeface="Tahoma"/>
              </a:rPr>
              <a:t>style</a:t>
            </a:r>
            <a:r>
              <a:rPr sz="3413" dirty="0">
                <a:solidFill>
                  <a:srgbClr val="333399"/>
                </a:solidFill>
                <a:latin typeface="Tahoma"/>
                <a:cs typeface="Tahoma"/>
              </a:rPr>
              <a:t>).</a:t>
            </a:r>
            <a:endParaRPr sz="3413" dirty="0">
              <a:latin typeface="Tahoma"/>
              <a:cs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Figure 4.9 Cross-cutting concerns"/>
          <p:cNvSpPr txBox="1">
            <a:spLocks noGrp="1"/>
          </p:cNvSpPr>
          <p:nvPr>
            <p:ph type="title"/>
          </p:nvPr>
        </p:nvSpPr>
        <p:spPr>
          <a:prstGeom prst="rect">
            <a:avLst/>
          </a:prstGeom>
        </p:spPr>
        <p:txBody>
          <a:bodyPr>
            <a:noAutofit/>
          </a:bodyPr>
          <a:lstStyle/>
          <a:p>
            <a:r>
              <a:rPr sz="4000" dirty="0">
                <a:solidFill>
                  <a:schemeClr val="tx1">
                    <a:lumMod val="75000"/>
                  </a:schemeClr>
                </a:solidFill>
              </a:rPr>
              <a:t>Cross-cutting concerns</a:t>
            </a:r>
          </a:p>
        </p:txBody>
      </p:sp>
      <p:sp>
        <p:nvSpPr>
          <p:cNvPr id="1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pic>
        <p:nvPicPr>
          <p:cNvPr id="5" name="Picture 4">
            <a:extLst>
              <a:ext uri="{FF2B5EF4-FFF2-40B4-BE49-F238E27FC236}">
                <a16:creationId xmlns:a16="http://schemas.microsoft.com/office/drawing/2014/main" id="{A87CA100-00C6-474B-AE21-566C97DB7B35}"/>
              </a:ext>
            </a:extLst>
          </p:cNvPr>
          <p:cNvPicPr>
            <a:picLocks noChangeAspect="1"/>
          </p:cNvPicPr>
          <p:nvPr/>
        </p:nvPicPr>
        <p:blipFill rotWithShape="1">
          <a:blip r:embed="rId2">
            <a:extLst>
              <a:ext uri="{28A0092B-C50C-407E-A947-70E740481C1C}">
                <a14:useLocalDpi xmlns:a14="http://schemas.microsoft.com/office/drawing/2010/main" val="0"/>
              </a:ext>
            </a:extLst>
          </a:blip>
          <a:srcRect l="7848" t="8977" r="22879" b="60803"/>
          <a:stretch/>
        </p:blipFill>
        <p:spPr>
          <a:xfrm>
            <a:off x="179881" y="1466537"/>
            <a:ext cx="11515813" cy="6820526"/>
          </a:xfrm>
          <a:prstGeom prst="rect">
            <a:avLst/>
          </a:prstGeom>
        </p:spPr>
      </p:pic>
    </p:spTree>
    <p:extLst>
      <p:ext uri="{BB962C8B-B14F-4D97-AF65-F5344CB8AC3E}">
        <p14:creationId xmlns:p14="http://schemas.microsoft.com/office/powerpoint/2010/main" val="35098478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ecurity architecture Different technologies are used in different layers, such as an SQL database or a Firefox browser. Attackers can try to use of vulnerabilities in these technologies to gain access.…"/>
          <p:cNvSpPr txBox="1">
            <a:spLocks noGrp="1"/>
          </p:cNvSpPr>
          <p:nvPr>
            <p:ph type="body" idx="1"/>
          </p:nvPr>
        </p:nvSpPr>
        <p:spPr>
          <a:xfrm>
            <a:off x="849028" y="1937294"/>
            <a:ext cx="11099800" cy="6677025"/>
          </a:xfrm>
          <a:prstGeom prst="rect">
            <a:avLst/>
          </a:prstGeom>
        </p:spPr>
        <p:txBody>
          <a:bodyPr/>
          <a:lstStyle/>
          <a:p>
            <a:r>
              <a:rPr lang="en-US" i="1" dirty="0"/>
              <a:t>Vulnerability at multiple layers</a:t>
            </a:r>
            <a:endParaRPr lang="en-US" dirty="0"/>
          </a:p>
          <a:p>
            <a:pPr marL="1064794" lvl="1" indent="-342900">
              <a:spcBef>
                <a:spcPts val="600"/>
              </a:spcBef>
              <a:buFont typeface="Arial" panose="020B0604020202020204" pitchFamily="34" charset="0"/>
              <a:buChar char="•"/>
            </a:pPr>
            <a:r>
              <a:rPr dirty="0"/>
              <a:t>Attackers can try to use vulnerabilities </a:t>
            </a:r>
            <a:r>
              <a:rPr lang="en-US" dirty="0"/>
              <a:t>at various layers (DB, browser, etc.) </a:t>
            </a:r>
            <a:r>
              <a:rPr dirty="0"/>
              <a:t>to gain access. </a:t>
            </a:r>
            <a:endParaRPr lang="en-US" dirty="0"/>
          </a:p>
          <a:p>
            <a:pPr marL="1064794" lvl="1" indent="-342900">
              <a:spcBef>
                <a:spcPts val="600"/>
              </a:spcBef>
              <a:buFont typeface="Arial" panose="020B0604020202020204" pitchFamily="34" charset="0"/>
              <a:buChar char="•"/>
            </a:pPr>
            <a:r>
              <a:rPr lang="en-US" dirty="0"/>
              <a:t>P</a:t>
            </a:r>
            <a:r>
              <a:rPr dirty="0"/>
              <a:t>rotection from attacks at each layer </a:t>
            </a:r>
            <a:r>
              <a:rPr lang="en-US" dirty="0"/>
              <a:t>is needed</a:t>
            </a:r>
            <a:r>
              <a:rPr dirty="0"/>
              <a:t>. </a:t>
            </a:r>
          </a:p>
          <a:p>
            <a:endParaRPr lang="en-US" dirty="0"/>
          </a:p>
          <a:p>
            <a:r>
              <a:rPr lang="en-US" dirty="0"/>
              <a:t>Having</a:t>
            </a:r>
            <a:r>
              <a:rPr dirty="0"/>
              <a:t> a single security component in a system </a:t>
            </a:r>
            <a:r>
              <a:rPr lang="en-US" dirty="0"/>
              <a:t>is</a:t>
            </a:r>
            <a:r>
              <a:rPr dirty="0"/>
              <a:t> a critical vulnerability </a:t>
            </a:r>
            <a:endParaRPr lang="en-US" dirty="0"/>
          </a:p>
          <a:p>
            <a:pPr marL="1064794" lvl="1" indent="-342900">
              <a:spcBef>
                <a:spcPts val="600"/>
              </a:spcBef>
              <a:buFont typeface="Arial" panose="020B0604020202020204" pitchFamily="34" charset="0"/>
              <a:buChar char="•"/>
            </a:pPr>
            <a:r>
              <a:rPr dirty="0"/>
              <a:t>If it stops working properly or is compromised in an attack, then you have no reliable security in your system</a:t>
            </a:r>
            <a:r>
              <a:rPr lang="en-US" dirty="0"/>
              <a:t>!</a:t>
            </a:r>
            <a:endParaRPr dirty="0"/>
          </a:p>
          <a:p>
            <a:endParaRPr lang="en-US" dirty="0"/>
          </a:p>
          <a:p>
            <a:r>
              <a:rPr dirty="0"/>
              <a:t>By distributing security across the layers, </a:t>
            </a:r>
            <a:r>
              <a:rPr lang="en-US" dirty="0"/>
              <a:t>the</a:t>
            </a:r>
            <a:r>
              <a:rPr dirty="0"/>
              <a:t> system is more resilient to attacks and software failure</a:t>
            </a:r>
          </a:p>
        </p:txBody>
      </p:sp>
      <p:sp>
        <p:nvSpPr>
          <p:cNvPr id="175" name="Table 4.5 Security as a cross-cutting concern"/>
          <p:cNvSpPr txBox="1">
            <a:spLocks noGrp="1"/>
          </p:cNvSpPr>
          <p:nvPr>
            <p:ph type="title"/>
          </p:nvPr>
        </p:nvSpPr>
        <p:spPr>
          <a:prstGeom prst="rect">
            <a:avLst/>
          </a:prstGeom>
        </p:spPr>
        <p:txBody>
          <a:bodyPr>
            <a:noAutofit/>
          </a:bodyPr>
          <a:lstStyle/>
          <a:p>
            <a:r>
              <a:rPr sz="4000" dirty="0">
                <a:solidFill>
                  <a:schemeClr val="tx1">
                    <a:lumMod val="75000"/>
                  </a:schemeClr>
                </a:solidFill>
              </a:rPr>
              <a:t>Security as a cross-cutting concern</a:t>
            </a:r>
          </a:p>
        </p:txBody>
      </p:sp>
      <p:sp>
        <p:nvSpPr>
          <p:cNvPr id="17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Tree>
    <p:extLst>
      <p:ext uri="{BB962C8B-B14F-4D97-AF65-F5344CB8AC3E}">
        <p14:creationId xmlns:p14="http://schemas.microsoft.com/office/powerpoint/2010/main" val="8899537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Figure 4.10 A generic layered architecture for a web-based application"/>
          <p:cNvSpPr txBox="1">
            <a:spLocks noGrp="1"/>
          </p:cNvSpPr>
          <p:nvPr>
            <p:ph type="title"/>
          </p:nvPr>
        </p:nvSpPr>
        <p:spPr>
          <a:xfrm>
            <a:off x="952499" y="342900"/>
            <a:ext cx="11639551" cy="678558"/>
          </a:xfrm>
          <a:prstGeom prst="rect">
            <a:avLst/>
          </a:prstGeom>
        </p:spPr>
        <p:txBody>
          <a:bodyPr>
            <a:noAutofit/>
          </a:bodyPr>
          <a:lstStyle/>
          <a:p>
            <a:r>
              <a:rPr sz="3200" dirty="0">
                <a:solidFill>
                  <a:schemeClr val="tx1">
                    <a:lumMod val="75000"/>
                  </a:schemeClr>
                </a:solidFill>
              </a:rPr>
              <a:t>A generic layered architecture for a web-based application</a:t>
            </a:r>
          </a:p>
        </p:txBody>
      </p:sp>
      <p:sp>
        <p:nvSpPr>
          <p:cNvPr id="17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pic>
        <p:nvPicPr>
          <p:cNvPr id="5" name="Picture 4">
            <a:extLst>
              <a:ext uri="{FF2B5EF4-FFF2-40B4-BE49-F238E27FC236}">
                <a16:creationId xmlns:a16="http://schemas.microsoft.com/office/drawing/2014/main" id="{286B5CEA-2D49-E347-988E-C4872965DF05}"/>
              </a:ext>
            </a:extLst>
          </p:cNvPr>
          <p:cNvPicPr>
            <a:picLocks noChangeAspect="1"/>
          </p:cNvPicPr>
          <p:nvPr/>
        </p:nvPicPr>
        <p:blipFill rotWithShape="1">
          <a:blip r:embed="rId2">
            <a:extLst>
              <a:ext uri="{28A0092B-C50C-407E-A947-70E740481C1C}">
                <a14:useLocalDpi xmlns:a14="http://schemas.microsoft.com/office/drawing/2010/main" val="0"/>
              </a:ext>
            </a:extLst>
          </a:blip>
          <a:srcRect l="17997" t="9962" r="26708" b="63644"/>
          <a:stretch/>
        </p:blipFill>
        <p:spPr>
          <a:xfrm>
            <a:off x="952499" y="1237358"/>
            <a:ext cx="11746738" cy="8008242"/>
          </a:xfrm>
          <a:prstGeom prst="rect">
            <a:avLst/>
          </a:prstGeom>
        </p:spPr>
      </p:pic>
    </p:spTree>
    <p:extLst>
      <p:ext uri="{BB962C8B-B14F-4D97-AF65-F5344CB8AC3E}">
        <p14:creationId xmlns:p14="http://schemas.microsoft.com/office/powerpoint/2010/main" val="13050401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rchitecture is the fundamental organization of a software system embodied in its components, their relationships to each other and to the environment, and the principles guiding its design and evolution."/>
          <p:cNvSpPr txBox="1">
            <a:spLocks noGrp="1"/>
          </p:cNvSpPr>
          <p:nvPr>
            <p:ph type="body" idx="1"/>
          </p:nvPr>
        </p:nvSpPr>
        <p:spPr>
          <a:xfrm>
            <a:off x="1104900" y="2054431"/>
            <a:ext cx="11099800" cy="6080167"/>
          </a:xfrm>
          <a:prstGeom prst="rect">
            <a:avLst/>
          </a:prstGeom>
        </p:spPr>
        <p:txBody>
          <a:bodyPr>
            <a:normAutofit/>
          </a:bodyPr>
          <a:lstStyle/>
          <a:p>
            <a:endParaRPr lang="en-US" sz="2800" dirty="0"/>
          </a:p>
          <a:p>
            <a:pPr>
              <a:lnSpc>
                <a:spcPct val="200000"/>
              </a:lnSpc>
            </a:pPr>
            <a:r>
              <a:rPr sz="2800" i="1" dirty="0"/>
              <a:t>Architecture is the fundamental organization of a software system embodied in</a:t>
            </a:r>
            <a:r>
              <a:rPr lang="en-US" sz="2800" i="1" dirty="0"/>
              <a:t>:</a:t>
            </a:r>
          </a:p>
          <a:p>
            <a:pPr marL="1179094" lvl="1" indent="-457200">
              <a:lnSpc>
                <a:spcPct val="200000"/>
              </a:lnSpc>
              <a:buFont typeface="Arial" panose="020B0604020202020204" pitchFamily="34" charset="0"/>
              <a:buChar char="•"/>
            </a:pPr>
            <a:r>
              <a:rPr sz="2600" i="1" dirty="0"/>
              <a:t>its components</a:t>
            </a:r>
            <a:endParaRPr lang="en-US" sz="2600" i="1" dirty="0"/>
          </a:p>
          <a:p>
            <a:pPr marL="1179094" lvl="1" indent="-457200">
              <a:lnSpc>
                <a:spcPct val="200000"/>
              </a:lnSpc>
              <a:buFont typeface="Arial" panose="020B0604020202020204" pitchFamily="34" charset="0"/>
              <a:buChar char="•"/>
            </a:pPr>
            <a:r>
              <a:rPr sz="2600" i="1" dirty="0"/>
              <a:t>their relationships to each other and to the environment</a:t>
            </a:r>
            <a:endParaRPr lang="en-US" sz="2600" i="1" dirty="0"/>
          </a:p>
          <a:p>
            <a:pPr marL="1179094" lvl="1" indent="-457200">
              <a:lnSpc>
                <a:spcPct val="200000"/>
              </a:lnSpc>
              <a:buFont typeface="Arial" panose="020B0604020202020204" pitchFamily="34" charset="0"/>
              <a:buChar char="•"/>
            </a:pPr>
            <a:r>
              <a:rPr sz="2600" i="1" dirty="0"/>
              <a:t>the principles guiding its design and evolution.</a:t>
            </a:r>
          </a:p>
        </p:txBody>
      </p:sp>
      <p:sp>
        <p:nvSpPr>
          <p:cNvPr id="71" name="Table 4.1 The IEEE definition of software architecture"/>
          <p:cNvSpPr txBox="1">
            <a:spLocks noGrp="1"/>
          </p:cNvSpPr>
          <p:nvPr>
            <p:ph type="title"/>
          </p:nvPr>
        </p:nvSpPr>
        <p:spPr>
          <a:prstGeom prst="rect">
            <a:avLst/>
          </a:prstGeom>
        </p:spPr>
        <p:txBody>
          <a:bodyPr>
            <a:noAutofit/>
          </a:bodyPr>
          <a:lstStyle/>
          <a:p>
            <a:r>
              <a:rPr sz="4000" dirty="0">
                <a:solidFill>
                  <a:schemeClr val="tx1">
                    <a:lumMod val="75000"/>
                  </a:schemeClr>
                </a:solidFill>
              </a:rPr>
              <a:t>The IEEE definition of software architecture</a:t>
            </a:r>
          </a:p>
        </p:txBody>
      </p:sp>
      <p:sp>
        <p:nvSpPr>
          <p:cNvPr id="7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Browser-based or mobile user interface A web browser system interface in which HTML forms are often used to collect user input. Javascript components for local actions, such as input validation, should also be included at this level. Alternatively, a mobile interface may be implemented as an app.…"/>
          <p:cNvSpPr txBox="1">
            <a:spLocks noGrp="1"/>
          </p:cNvSpPr>
          <p:nvPr>
            <p:ph type="body" idx="1"/>
          </p:nvPr>
        </p:nvSpPr>
        <p:spPr>
          <a:xfrm>
            <a:off x="952499" y="1398587"/>
            <a:ext cx="11099800" cy="7213600"/>
          </a:xfrm>
          <a:prstGeom prst="rect">
            <a:avLst/>
          </a:prstGeom>
        </p:spPr>
        <p:txBody>
          <a:bodyPr/>
          <a:lstStyle/>
          <a:p>
            <a:pPr defTabSz="566674">
              <a:spcBef>
                <a:spcPts val="1900"/>
              </a:spcBef>
              <a:defRPr sz="2328"/>
            </a:pPr>
            <a:r>
              <a:rPr i="1" dirty="0"/>
              <a:t>Browser-based or mobile user interface</a:t>
            </a:r>
            <a:br>
              <a:rPr dirty="0"/>
            </a:br>
            <a:r>
              <a:rPr dirty="0"/>
              <a:t>A web browser </a:t>
            </a:r>
            <a:r>
              <a:rPr lang="en-US" dirty="0"/>
              <a:t>with </a:t>
            </a:r>
            <a:r>
              <a:rPr dirty="0"/>
              <a:t>HTML forms are used to collect user input. </a:t>
            </a:r>
            <a:r>
              <a:rPr dirty="0" err="1"/>
              <a:t>Javascript</a:t>
            </a:r>
            <a:r>
              <a:rPr dirty="0"/>
              <a:t> components for local actions, such as input validation, should also be included at this level. Alternatively, a mobile interface may be implemented as an app.</a:t>
            </a:r>
          </a:p>
          <a:p>
            <a:pPr defTabSz="566674">
              <a:spcBef>
                <a:spcPts val="1900"/>
              </a:spcBef>
              <a:defRPr sz="2328"/>
            </a:pPr>
            <a:r>
              <a:rPr i="1" dirty="0"/>
              <a:t>Authentication and UI management</a:t>
            </a:r>
            <a:br>
              <a:rPr dirty="0"/>
            </a:br>
            <a:r>
              <a:rPr dirty="0"/>
              <a:t>A user interface management layer that may include components for user authentication and web page generation.</a:t>
            </a:r>
          </a:p>
          <a:p>
            <a:pPr defTabSz="566674">
              <a:spcBef>
                <a:spcPts val="1900"/>
              </a:spcBef>
              <a:defRPr sz="2328"/>
            </a:pPr>
            <a:r>
              <a:rPr i="1" dirty="0"/>
              <a:t>Application-specific functionality</a:t>
            </a:r>
            <a:br>
              <a:rPr dirty="0"/>
            </a:br>
            <a:r>
              <a:rPr dirty="0"/>
              <a:t>An ‘application’ layer that provides functionality of the application. Sometimes, this may be expanded into more than one layer.</a:t>
            </a:r>
          </a:p>
          <a:p>
            <a:pPr defTabSz="566674">
              <a:spcBef>
                <a:spcPts val="1900"/>
              </a:spcBef>
              <a:defRPr sz="2328"/>
            </a:pPr>
            <a:r>
              <a:rPr i="1" dirty="0"/>
              <a:t>Basic shared services</a:t>
            </a:r>
            <a:br>
              <a:rPr dirty="0"/>
            </a:br>
            <a:r>
              <a:rPr dirty="0"/>
              <a:t>A shared services layer, which includes components that provide services used by the application layer components. </a:t>
            </a:r>
          </a:p>
          <a:p>
            <a:pPr defTabSz="566674">
              <a:spcBef>
                <a:spcPts val="1900"/>
              </a:spcBef>
              <a:defRPr sz="2328"/>
            </a:pPr>
            <a:r>
              <a:rPr i="1" dirty="0"/>
              <a:t>Database and transaction management</a:t>
            </a:r>
            <a:br>
              <a:rPr dirty="0"/>
            </a:br>
            <a:r>
              <a:rPr dirty="0"/>
              <a:t>A database layer that provides services such as transaction management and recovery. If your application does not use a database then this may not be required.</a:t>
            </a:r>
          </a:p>
        </p:txBody>
      </p:sp>
      <p:sp>
        <p:nvSpPr>
          <p:cNvPr id="183" name="Table 4.6 Layer functionality in a web-based application"/>
          <p:cNvSpPr txBox="1">
            <a:spLocks noGrp="1"/>
          </p:cNvSpPr>
          <p:nvPr>
            <p:ph type="title"/>
          </p:nvPr>
        </p:nvSpPr>
        <p:spPr>
          <a:xfrm>
            <a:off x="952499" y="342900"/>
            <a:ext cx="11763375" cy="678558"/>
          </a:xfrm>
          <a:prstGeom prst="rect">
            <a:avLst/>
          </a:prstGeom>
        </p:spPr>
        <p:txBody>
          <a:bodyPr>
            <a:noAutofit/>
          </a:bodyPr>
          <a:lstStyle/>
          <a:p>
            <a:r>
              <a:rPr sz="4000" dirty="0">
                <a:solidFill>
                  <a:schemeClr val="tx1">
                    <a:lumMod val="75000"/>
                  </a:schemeClr>
                </a:solidFill>
              </a:rPr>
              <a:t>Layer functionality in a web-based application</a:t>
            </a:r>
          </a:p>
        </p:txBody>
      </p:sp>
      <p:sp>
        <p:nvSpPr>
          <p:cNvPr id="18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Tree>
    <p:extLst>
      <p:ext uri="{BB962C8B-B14F-4D97-AF65-F5344CB8AC3E}">
        <p14:creationId xmlns:p14="http://schemas.microsoft.com/office/powerpoint/2010/main" val="1039918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9112" y="603796"/>
            <a:ext cx="5655056" cy="539571"/>
          </a:xfrm>
          <a:prstGeom prst="rect">
            <a:avLst/>
          </a:prstGeom>
        </p:spPr>
        <p:txBody>
          <a:bodyPr vert="horz" wrap="square" lIns="0" tIns="14224" rIns="0" bIns="0" rtlCol="0">
            <a:spAutoFit/>
          </a:bodyPr>
          <a:lstStyle/>
          <a:p>
            <a:pPr marL="13547">
              <a:spcBef>
                <a:spcPts val="112"/>
              </a:spcBef>
            </a:pPr>
            <a:r>
              <a:rPr dirty="0"/>
              <a:t>Layered</a:t>
            </a:r>
            <a:r>
              <a:rPr spc="-80" dirty="0"/>
              <a:t> </a:t>
            </a:r>
            <a:r>
              <a:rPr spc="-5" dirty="0"/>
              <a:t>Style</a:t>
            </a:r>
            <a:r>
              <a:rPr spc="-75" dirty="0"/>
              <a:t> </a:t>
            </a:r>
            <a:r>
              <a:rPr dirty="0"/>
              <a:t>Advantages</a:t>
            </a:r>
          </a:p>
        </p:txBody>
      </p:sp>
      <p:sp>
        <p:nvSpPr>
          <p:cNvPr id="3" name="object 3"/>
          <p:cNvSpPr txBox="1"/>
          <p:nvPr/>
        </p:nvSpPr>
        <p:spPr>
          <a:xfrm>
            <a:off x="339634" y="2012908"/>
            <a:ext cx="12148457" cy="6048835"/>
          </a:xfrm>
          <a:prstGeom prst="rect">
            <a:avLst/>
          </a:prstGeom>
        </p:spPr>
        <p:txBody>
          <a:bodyPr vert="horz" wrap="square" lIns="0" tIns="199136" rIns="0" bIns="0" rtlCol="0">
            <a:spAutoFit/>
          </a:bodyPr>
          <a:lstStyle/>
          <a:p>
            <a:pPr marL="379319" indent="-365771" algn="l">
              <a:spcBef>
                <a:spcPts val="1568"/>
              </a:spcBef>
              <a:buFont typeface="Arial MT"/>
              <a:buChar char="•"/>
              <a:tabLst>
                <a:tab pos="378641" algn="l"/>
                <a:tab pos="379319" algn="l"/>
              </a:tabLst>
            </a:pPr>
            <a:r>
              <a:rPr sz="3200" dirty="0"/>
              <a:t>Layers are highly cohesive and promote information hiding.</a:t>
            </a:r>
          </a:p>
          <a:p>
            <a:pPr marL="379319" marR="1217206" indent="-365771" algn="l">
              <a:spcBef>
                <a:spcPts val="1461"/>
              </a:spcBef>
              <a:buFont typeface="Arial MT"/>
              <a:buChar char="•"/>
              <a:tabLst>
                <a:tab pos="378641" algn="l"/>
                <a:tab pos="379319" algn="l"/>
              </a:tabLst>
            </a:pPr>
            <a:endParaRPr lang="en-US" sz="1400" dirty="0">
              <a:solidFill>
                <a:srgbClr val="333399"/>
              </a:solidFill>
              <a:latin typeface="Tahoma"/>
              <a:cs typeface="Tahoma"/>
            </a:endParaRPr>
          </a:p>
          <a:p>
            <a:pPr marL="379319" indent="-365771" algn="l">
              <a:spcBef>
                <a:spcPts val="1568"/>
              </a:spcBef>
              <a:buFont typeface="Arial MT"/>
              <a:buChar char="•"/>
              <a:tabLst>
                <a:tab pos="378641" algn="l"/>
                <a:tab pos="379319" algn="l"/>
              </a:tabLst>
            </a:pPr>
            <a:r>
              <a:rPr sz="3200" dirty="0"/>
              <a:t>Layers are not strongly coupled to layers above them,  reducing overall</a:t>
            </a:r>
            <a:r>
              <a:rPr lang="en-US" sz="3200" dirty="0"/>
              <a:t> </a:t>
            </a:r>
            <a:r>
              <a:rPr sz="3200" dirty="0"/>
              <a:t>coupling.</a:t>
            </a:r>
          </a:p>
          <a:p>
            <a:pPr marL="379319" indent="-365771" algn="l">
              <a:spcBef>
                <a:spcPts val="1461"/>
              </a:spcBef>
              <a:buFont typeface="Arial MT"/>
              <a:buChar char="•"/>
              <a:tabLst>
                <a:tab pos="378641" algn="l"/>
                <a:tab pos="379319" algn="l"/>
              </a:tabLst>
            </a:pPr>
            <a:endParaRPr lang="en-US" sz="1400" dirty="0">
              <a:solidFill>
                <a:srgbClr val="333399"/>
              </a:solidFill>
              <a:latin typeface="Tahoma"/>
              <a:cs typeface="Tahoma"/>
            </a:endParaRPr>
          </a:p>
          <a:p>
            <a:pPr marL="379319" indent="-365771" algn="l">
              <a:spcBef>
                <a:spcPts val="1568"/>
              </a:spcBef>
              <a:buFont typeface="Arial MT"/>
              <a:buChar char="•"/>
              <a:tabLst>
                <a:tab pos="378641" algn="l"/>
                <a:tab pos="379319" algn="l"/>
              </a:tabLst>
            </a:pPr>
            <a:r>
              <a:rPr sz="3200" dirty="0"/>
              <a:t>Layers help decompose systems, reducing complexity.</a:t>
            </a:r>
          </a:p>
          <a:p>
            <a:pPr marL="379319" marR="5419" indent="-365771" algn="l">
              <a:spcBef>
                <a:spcPts val="1461"/>
              </a:spcBef>
              <a:buFont typeface="Arial MT"/>
              <a:buChar char="•"/>
              <a:tabLst>
                <a:tab pos="378641" algn="l"/>
                <a:tab pos="379319" algn="l"/>
              </a:tabLst>
            </a:pPr>
            <a:endParaRPr lang="en-US" sz="1400" dirty="0">
              <a:solidFill>
                <a:srgbClr val="333399"/>
              </a:solidFill>
              <a:latin typeface="Tahoma"/>
              <a:cs typeface="Tahoma"/>
            </a:endParaRPr>
          </a:p>
          <a:p>
            <a:pPr marL="379319" indent="-365771" algn="l">
              <a:spcBef>
                <a:spcPts val="1568"/>
              </a:spcBef>
              <a:buFont typeface="Arial MT"/>
              <a:buChar char="•"/>
              <a:tabLst>
                <a:tab pos="378641" algn="l"/>
                <a:tab pos="379319" algn="l"/>
              </a:tabLst>
            </a:pPr>
            <a:r>
              <a:rPr sz="3200" dirty="0"/>
              <a:t>Layers are easy to alter or fix by replacing entire layers, and  easy to enhance by adding functionality to a layer.</a:t>
            </a:r>
          </a:p>
          <a:p>
            <a:pPr marL="379319" indent="-365771" algn="l">
              <a:spcBef>
                <a:spcPts val="1461"/>
              </a:spcBef>
              <a:buFont typeface="Arial MT"/>
              <a:buChar char="•"/>
              <a:tabLst>
                <a:tab pos="378641" algn="l"/>
                <a:tab pos="379319" algn="l"/>
              </a:tabLst>
            </a:pPr>
            <a:endParaRPr lang="en-US" sz="1400" dirty="0">
              <a:solidFill>
                <a:srgbClr val="333399"/>
              </a:solidFill>
              <a:latin typeface="Tahoma"/>
              <a:cs typeface="Tahoma"/>
            </a:endParaRPr>
          </a:p>
          <a:p>
            <a:pPr marL="379319" indent="-365771" algn="l">
              <a:spcBef>
                <a:spcPts val="1568"/>
              </a:spcBef>
              <a:buFont typeface="Arial MT"/>
              <a:buChar char="•"/>
              <a:tabLst>
                <a:tab pos="378641" algn="l"/>
                <a:tab pos="379319" algn="l"/>
              </a:tabLst>
            </a:pPr>
            <a:r>
              <a:rPr sz="3200" dirty="0"/>
              <a:t>Layers are usually easy to reuse.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189" y="943429"/>
            <a:ext cx="11213931" cy="6431504"/>
          </a:xfrm>
          <a:prstGeom prst="rect">
            <a:avLst/>
          </a:prstGeom>
        </p:spPr>
        <p:txBody>
          <a:bodyPr vert="horz" wrap="square" lIns="0" tIns="14224" rIns="0" bIns="0" rtlCol="0">
            <a:spAutoFit/>
          </a:bodyPr>
          <a:lstStyle/>
          <a:p>
            <a:pPr marL="482954">
              <a:spcBef>
                <a:spcPts val="112"/>
              </a:spcBef>
            </a:pPr>
            <a:r>
              <a:rPr sz="4000" b="1" dirty="0">
                <a:latin typeface="Tahoma"/>
                <a:cs typeface="Tahoma"/>
              </a:rPr>
              <a:t>Layered</a:t>
            </a:r>
            <a:r>
              <a:rPr sz="4000" b="1" spc="-59" dirty="0">
                <a:latin typeface="Tahoma"/>
                <a:cs typeface="Tahoma"/>
              </a:rPr>
              <a:t> </a:t>
            </a:r>
            <a:r>
              <a:rPr sz="4000" b="1" spc="-5" dirty="0">
                <a:latin typeface="Tahoma"/>
                <a:cs typeface="Tahoma"/>
              </a:rPr>
              <a:t>Style</a:t>
            </a:r>
            <a:r>
              <a:rPr sz="4000" b="1" spc="-48" dirty="0">
                <a:latin typeface="Tahoma"/>
                <a:cs typeface="Tahoma"/>
              </a:rPr>
              <a:t> </a:t>
            </a:r>
            <a:r>
              <a:rPr sz="4000" b="1" spc="-5" dirty="0">
                <a:latin typeface="Tahoma"/>
                <a:cs typeface="Tahoma"/>
              </a:rPr>
              <a:t>Disadvantages</a:t>
            </a:r>
            <a:endParaRPr sz="4000" dirty="0">
              <a:latin typeface="Tahoma"/>
              <a:cs typeface="Tahoma"/>
            </a:endParaRPr>
          </a:p>
          <a:p>
            <a:pPr>
              <a:spcBef>
                <a:spcPts val="37"/>
              </a:spcBef>
            </a:pPr>
            <a:endParaRPr lang="en-US" sz="4800" dirty="0">
              <a:latin typeface="Tahoma"/>
              <a:cs typeface="Tahoma"/>
            </a:endParaRPr>
          </a:p>
          <a:p>
            <a:pPr>
              <a:spcBef>
                <a:spcPts val="37"/>
              </a:spcBef>
            </a:pPr>
            <a:endParaRPr sz="4800" dirty="0">
              <a:latin typeface="Tahoma"/>
              <a:cs typeface="Tahoma"/>
            </a:endParaRPr>
          </a:p>
          <a:p>
            <a:pPr marL="379319" marR="5419" indent="-365771" algn="l">
              <a:buFont typeface="Arial MT"/>
              <a:buChar char="•"/>
              <a:tabLst>
                <a:tab pos="378641" algn="l"/>
                <a:tab pos="379319" algn="l"/>
              </a:tabLst>
            </a:pPr>
            <a:r>
              <a:rPr sz="3200" dirty="0"/>
              <a:t>Passing everything through many layers can complicate  systems and damage performance.</a:t>
            </a:r>
            <a:endParaRPr lang="en-US" sz="3200" dirty="0"/>
          </a:p>
          <a:p>
            <a:pPr marL="379319" marR="5419" indent="-365771" algn="l">
              <a:buFont typeface="Arial MT"/>
              <a:buChar char="•"/>
              <a:tabLst>
                <a:tab pos="378641" algn="l"/>
                <a:tab pos="379319" algn="l"/>
              </a:tabLst>
            </a:pPr>
            <a:endParaRPr lang="en-US" sz="3200" dirty="0">
              <a:latin typeface="Tahoma"/>
              <a:cs typeface="Tahoma"/>
            </a:endParaRPr>
          </a:p>
          <a:p>
            <a:pPr marL="379319" marR="5419" indent="-365771" algn="l">
              <a:buFont typeface="Arial MT"/>
              <a:buChar char="•"/>
              <a:tabLst>
                <a:tab pos="378641" algn="l"/>
                <a:tab pos="379319" algn="l"/>
              </a:tabLst>
            </a:pPr>
            <a:endParaRPr sz="3200" dirty="0">
              <a:latin typeface="Tahoma"/>
              <a:cs typeface="Tahoma"/>
            </a:endParaRPr>
          </a:p>
          <a:p>
            <a:pPr marL="379319" marR="5419" indent="-365771" algn="l">
              <a:buFont typeface="Arial MT"/>
              <a:buChar char="•"/>
              <a:tabLst>
                <a:tab pos="378641" algn="l"/>
                <a:tab pos="379319" algn="l"/>
              </a:tabLst>
            </a:pPr>
            <a:r>
              <a:rPr sz="3200" dirty="0"/>
              <a:t>Debugging through multiple layers can be difficult.</a:t>
            </a:r>
            <a:endParaRPr lang="en-US" sz="3200" dirty="0"/>
          </a:p>
          <a:p>
            <a:pPr marL="379319" marR="5419" indent="-365771" algn="l">
              <a:buFont typeface="Arial MT"/>
              <a:buChar char="•"/>
              <a:tabLst>
                <a:tab pos="378641" algn="l"/>
                <a:tab pos="379319" algn="l"/>
              </a:tabLst>
            </a:pPr>
            <a:endParaRPr lang="en-US" sz="3200" dirty="0"/>
          </a:p>
          <a:p>
            <a:pPr marL="379319" indent="-365771" algn="l">
              <a:spcBef>
                <a:spcPts val="1461"/>
              </a:spcBef>
              <a:buFont typeface="Arial MT"/>
              <a:buChar char="•"/>
              <a:tabLst>
                <a:tab pos="378641" algn="l"/>
                <a:tab pos="379319" algn="l"/>
              </a:tabLst>
            </a:pPr>
            <a:endParaRPr sz="3200" dirty="0">
              <a:latin typeface="Tahoma"/>
              <a:cs typeface="Tahoma"/>
            </a:endParaRPr>
          </a:p>
          <a:p>
            <a:pPr marL="379319" marR="5419" indent="-365771" algn="l">
              <a:buFont typeface="Arial MT"/>
              <a:buChar char="•"/>
              <a:tabLst>
                <a:tab pos="378641" algn="l"/>
                <a:tab pos="379319" algn="l"/>
              </a:tabLst>
            </a:pPr>
            <a:r>
              <a:rPr sz="3200" dirty="0"/>
              <a:t>Getting the layers right can be difficult.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9" end="9"/>
                                            </p:txEl>
                                          </p:spTgt>
                                        </p:tgtEl>
                                        <p:attrNameLst>
                                          <p:attrName>style.visibility</p:attrName>
                                        </p:attrNameLst>
                                      </p:cBhvr>
                                      <p:to>
                                        <p:strVal val="visible"/>
                                      </p:to>
                                    </p:set>
                                    <p:animEffect transition="in" filter="fade">
                                      <p:cBhvr>
                                        <p:cTn id="1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4080" y="1625601"/>
            <a:ext cx="11623040" cy="6241709"/>
          </a:xfrm>
          <a:prstGeom prst="rect">
            <a:avLst/>
          </a:prstGeom>
        </p:spPr>
        <p:txBody>
          <a:bodyPr vert="horz" wrap="square" lIns="0" tIns="14224" rIns="0" bIns="0" rtlCol="0">
            <a:spAutoFit/>
          </a:bodyPr>
          <a:lstStyle/>
          <a:p>
            <a:pPr marL="2248140" algn="l">
              <a:spcBef>
                <a:spcPts val="112"/>
              </a:spcBef>
            </a:pPr>
            <a:r>
              <a:rPr sz="4000" b="1" dirty="0">
                <a:latin typeface="Tahoma"/>
                <a:cs typeface="Tahoma"/>
              </a:rPr>
              <a:t>Architectural</a:t>
            </a:r>
            <a:r>
              <a:rPr sz="4000" b="1" spc="-59" dirty="0">
                <a:latin typeface="Tahoma"/>
                <a:cs typeface="Tahoma"/>
              </a:rPr>
              <a:t> </a:t>
            </a:r>
            <a:r>
              <a:rPr sz="4000" b="1" dirty="0">
                <a:latin typeface="Tahoma"/>
                <a:cs typeface="Tahoma"/>
              </a:rPr>
              <a:t>Styles</a:t>
            </a:r>
            <a:r>
              <a:rPr lang="en-US" sz="4000" b="1" dirty="0">
                <a:latin typeface="Tahoma"/>
                <a:cs typeface="Tahoma"/>
              </a:rPr>
              <a:t> </a:t>
            </a:r>
            <a:br>
              <a:rPr lang="en-US" sz="4000" b="1" dirty="0">
                <a:latin typeface="Tahoma"/>
                <a:cs typeface="Tahoma"/>
              </a:rPr>
            </a:br>
            <a:r>
              <a:rPr lang="en-US" sz="4000" b="1" dirty="0">
                <a:latin typeface="Tahoma"/>
                <a:cs typeface="Tahoma"/>
              </a:rPr>
              <a:t>(Development Arch.)</a:t>
            </a:r>
            <a:endParaRPr sz="4000" dirty="0">
              <a:latin typeface="Tahoma"/>
              <a:cs typeface="Tahoma"/>
            </a:endParaRPr>
          </a:p>
          <a:p>
            <a:pPr>
              <a:lnSpc>
                <a:spcPct val="100000"/>
              </a:lnSpc>
            </a:pPr>
            <a:endParaRPr sz="4800" dirty="0">
              <a:latin typeface="Tahoma"/>
              <a:cs typeface="Tahoma"/>
            </a:endParaRPr>
          </a:p>
          <a:p>
            <a:pPr marL="501242" indent="-487695" algn="l">
              <a:spcBef>
                <a:spcPts val="5"/>
              </a:spcBef>
              <a:buFont typeface="+mj-lt"/>
              <a:buAutoNum type="arabicPeriod"/>
              <a:tabLst>
                <a:tab pos="378641" algn="l"/>
                <a:tab pos="379319" algn="l"/>
              </a:tabLst>
            </a:pPr>
            <a:r>
              <a:rPr sz="3200" b="1" dirty="0">
                <a:solidFill>
                  <a:srgbClr val="006600"/>
                </a:solidFill>
                <a:latin typeface="Tahoma"/>
                <a:cs typeface="Tahoma"/>
              </a:rPr>
              <a:t>Layered</a:t>
            </a:r>
            <a:r>
              <a:rPr sz="3200" b="1" spc="-69"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Model-View-Controller</a:t>
            </a:r>
            <a:r>
              <a:rPr sz="3200" b="1" spc="-53" dirty="0">
                <a:solidFill>
                  <a:srgbClr val="006600"/>
                </a:solidFill>
                <a:latin typeface="Tahoma"/>
                <a:cs typeface="Tahoma"/>
              </a:rPr>
              <a:t> </a:t>
            </a:r>
            <a:r>
              <a:rPr sz="3200" b="1" spc="-5" dirty="0">
                <a:solidFill>
                  <a:srgbClr val="006600"/>
                </a:solidFill>
                <a:latin typeface="Tahoma"/>
                <a:cs typeface="Tahoma"/>
              </a:rPr>
              <a:t>(MVC)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Pipe-and-Filter.</a:t>
            </a:r>
            <a:endParaRPr sz="3200" dirty="0">
              <a:latin typeface="Tahoma"/>
              <a:cs typeface="Tahoma"/>
            </a:endParaRPr>
          </a:p>
          <a:p>
            <a:pPr marL="501242" indent="-487695" algn="l">
              <a:spcBef>
                <a:spcPts val="3504"/>
              </a:spcBef>
              <a:buFont typeface="+mj-lt"/>
              <a:buAutoNum type="arabicPeriod"/>
              <a:tabLst>
                <a:tab pos="378641" algn="l"/>
                <a:tab pos="379319" algn="l"/>
              </a:tabLst>
            </a:pPr>
            <a:r>
              <a:rPr sz="3200" b="1" dirty="0">
                <a:solidFill>
                  <a:srgbClr val="006600"/>
                </a:solidFill>
                <a:latin typeface="Tahoma"/>
                <a:cs typeface="Tahoma"/>
              </a:rPr>
              <a:t>Repository</a:t>
            </a:r>
            <a:r>
              <a:rPr sz="3200" b="1" spc="-80"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dirty="0">
                <a:solidFill>
                  <a:srgbClr val="006600"/>
                </a:solidFill>
                <a:latin typeface="Tahoma"/>
                <a:cs typeface="Tahoma"/>
              </a:rPr>
              <a:t>Hybrids</a:t>
            </a:r>
            <a:r>
              <a:rPr sz="3200" b="1" spc="-53" dirty="0">
                <a:solidFill>
                  <a:srgbClr val="006600"/>
                </a:solidFill>
                <a:latin typeface="Tahoma"/>
                <a:cs typeface="Tahoma"/>
              </a:rPr>
              <a:t> </a:t>
            </a:r>
            <a:r>
              <a:rPr sz="3200" b="1" spc="-5" dirty="0">
                <a:solidFill>
                  <a:srgbClr val="006600"/>
                </a:solidFill>
                <a:latin typeface="Tahoma"/>
                <a:cs typeface="Tahoma"/>
              </a:rPr>
              <a:t>of</a:t>
            </a:r>
            <a:r>
              <a:rPr sz="3200" b="1" spc="-16" dirty="0">
                <a:solidFill>
                  <a:srgbClr val="006600"/>
                </a:solidFill>
                <a:latin typeface="Tahoma"/>
                <a:cs typeface="Tahoma"/>
              </a:rPr>
              <a:t> </a:t>
            </a:r>
            <a:r>
              <a:rPr sz="3200" b="1" dirty="0">
                <a:solidFill>
                  <a:srgbClr val="006600"/>
                </a:solidFill>
                <a:latin typeface="Tahoma"/>
                <a:cs typeface="Tahoma"/>
              </a:rPr>
              <a:t>styles.</a:t>
            </a:r>
            <a:endParaRPr sz="3200" dirty="0">
              <a:latin typeface="Tahoma"/>
              <a:cs typeface="Tahoma"/>
            </a:endParaRPr>
          </a:p>
        </p:txBody>
      </p:sp>
      <p:sp>
        <p:nvSpPr>
          <p:cNvPr id="3" name="Arrow: Right 2">
            <a:extLst>
              <a:ext uri="{FF2B5EF4-FFF2-40B4-BE49-F238E27FC236}">
                <a16:creationId xmlns:a16="http://schemas.microsoft.com/office/drawing/2014/main" id="{92EC6291-1D14-960D-64DE-3F51BB58D6B4}"/>
              </a:ext>
            </a:extLst>
          </p:cNvPr>
          <p:cNvSpPr/>
          <p:nvPr/>
        </p:nvSpPr>
        <p:spPr>
          <a:xfrm>
            <a:off x="358273" y="4612770"/>
            <a:ext cx="406400" cy="3251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80"/>
          </a:p>
        </p:txBody>
      </p:sp>
    </p:spTree>
    <p:extLst>
      <p:ext uri="{BB962C8B-B14F-4D97-AF65-F5344CB8AC3E}">
        <p14:creationId xmlns:p14="http://schemas.microsoft.com/office/powerpoint/2010/main" val="19139777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F0F61B-723A-664E-4CB1-2B461A9596C7}"/>
              </a:ext>
            </a:extLst>
          </p:cNvPr>
          <p:cNvPicPr>
            <a:picLocks noChangeAspect="1"/>
          </p:cNvPicPr>
          <p:nvPr/>
        </p:nvPicPr>
        <p:blipFill>
          <a:blip r:embed="rId2"/>
          <a:stretch>
            <a:fillRect/>
          </a:stretch>
        </p:blipFill>
        <p:spPr>
          <a:xfrm>
            <a:off x="7573788" y="4555521"/>
            <a:ext cx="5431012" cy="4165600"/>
          </a:xfrm>
          <a:prstGeom prst="rect">
            <a:avLst/>
          </a:prstGeom>
        </p:spPr>
      </p:pic>
      <p:sp>
        <p:nvSpPr>
          <p:cNvPr id="2" name="object 2"/>
          <p:cNvSpPr txBox="1"/>
          <p:nvPr/>
        </p:nvSpPr>
        <p:spPr>
          <a:xfrm>
            <a:off x="162560" y="1156790"/>
            <a:ext cx="12335595" cy="6553012"/>
          </a:xfrm>
          <a:prstGeom prst="rect">
            <a:avLst/>
          </a:prstGeom>
        </p:spPr>
        <p:txBody>
          <a:bodyPr vert="horz" wrap="square" lIns="0" tIns="14224" rIns="0" bIns="0" rtlCol="0">
            <a:spAutoFit/>
          </a:bodyPr>
          <a:lstStyle/>
          <a:p>
            <a:pPr marR="142922">
              <a:spcBef>
                <a:spcPts val="112"/>
              </a:spcBef>
            </a:pPr>
            <a:r>
              <a:rPr sz="3600" b="1" spc="-5" dirty="0">
                <a:latin typeface="Tahoma"/>
                <a:cs typeface="Tahoma"/>
              </a:rPr>
              <a:t>Model-View-Controller</a:t>
            </a:r>
            <a:r>
              <a:rPr sz="3600" b="1" spc="-59" dirty="0">
                <a:latin typeface="Tahoma"/>
                <a:cs typeface="Tahoma"/>
              </a:rPr>
              <a:t> </a:t>
            </a:r>
            <a:r>
              <a:rPr sz="3600" b="1" dirty="0">
                <a:latin typeface="Tahoma"/>
                <a:cs typeface="Tahoma"/>
              </a:rPr>
              <a:t>(MVC)</a:t>
            </a:r>
            <a:r>
              <a:rPr sz="3600" b="1" spc="-16" dirty="0">
                <a:latin typeface="Tahoma"/>
                <a:cs typeface="Tahoma"/>
              </a:rPr>
              <a:t> </a:t>
            </a:r>
            <a:r>
              <a:rPr sz="3600" b="1" dirty="0">
                <a:latin typeface="Tahoma"/>
                <a:cs typeface="Tahoma"/>
              </a:rPr>
              <a:t>Style</a:t>
            </a:r>
            <a:endParaRPr sz="3600" dirty="0">
              <a:latin typeface="Tahoma"/>
              <a:cs typeface="Tahoma"/>
            </a:endParaRPr>
          </a:p>
          <a:p>
            <a:pPr marL="379319" marR="814857" indent="-365771" algn="l">
              <a:lnSpc>
                <a:spcPts val="3691"/>
              </a:lnSpc>
              <a:spcBef>
                <a:spcPts val="3189"/>
              </a:spcBef>
              <a:buFont typeface="Arial MT"/>
              <a:buChar char="•"/>
              <a:tabLst>
                <a:tab pos="378641" algn="l"/>
                <a:tab pos="379319" algn="l"/>
              </a:tabLst>
            </a:pPr>
            <a:r>
              <a:rPr sz="3200" dirty="0"/>
              <a:t>This style models </a:t>
            </a:r>
            <a:r>
              <a:rPr lang="en-US" sz="3200" dirty="0"/>
              <a:t>considers 3 subsystems for the software:</a:t>
            </a:r>
            <a:endParaRPr sz="3200" dirty="0"/>
          </a:p>
          <a:p>
            <a:pPr marL="988260" lvl="1" indent="-487695" algn="l">
              <a:lnSpc>
                <a:spcPts val="3893"/>
              </a:lnSpc>
              <a:spcBef>
                <a:spcPts val="229"/>
              </a:spcBef>
              <a:buFont typeface="+mj-lt"/>
              <a:buAutoNum type="arabicPeriod"/>
              <a:tabLst>
                <a:tab pos="807407" algn="l"/>
              </a:tabLst>
            </a:pPr>
            <a:r>
              <a:rPr sz="2400" b="1" spc="-5" dirty="0">
                <a:solidFill>
                  <a:srgbClr val="006600"/>
                </a:solidFill>
                <a:latin typeface="Tahoma"/>
                <a:cs typeface="Tahoma"/>
              </a:rPr>
              <a:t>Model</a:t>
            </a:r>
            <a:r>
              <a:rPr sz="2400" b="1" spc="-16" dirty="0">
                <a:solidFill>
                  <a:srgbClr val="006600"/>
                </a:solidFill>
                <a:latin typeface="Tahoma"/>
                <a:cs typeface="Tahoma"/>
              </a:rPr>
              <a:t> </a:t>
            </a:r>
            <a:r>
              <a:rPr sz="2400" spc="-5" dirty="0">
                <a:solidFill>
                  <a:srgbClr val="006600"/>
                </a:solidFill>
                <a:latin typeface="Tahoma"/>
                <a:cs typeface="Tahoma"/>
              </a:rPr>
              <a:t>subsystem:</a:t>
            </a:r>
            <a:r>
              <a:rPr sz="2400" spc="11" dirty="0">
                <a:solidFill>
                  <a:srgbClr val="333399"/>
                </a:solidFill>
                <a:latin typeface="Tahoma"/>
                <a:cs typeface="Tahoma"/>
              </a:rPr>
              <a:t> </a:t>
            </a:r>
            <a:r>
              <a:rPr sz="2400" spc="-5" dirty="0">
                <a:solidFill>
                  <a:srgbClr val="333399"/>
                </a:solidFill>
                <a:latin typeface="Tahoma"/>
                <a:cs typeface="Tahoma"/>
              </a:rPr>
              <a:t>Responsible</a:t>
            </a:r>
            <a:r>
              <a:rPr sz="2400" spc="-11" dirty="0">
                <a:solidFill>
                  <a:srgbClr val="333399"/>
                </a:solidFill>
                <a:latin typeface="Tahoma"/>
                <a:cs typeface="Tahoma"/>
              </a:rPr>
              <a:t> </a:t>
            </a:r>
            <a:r>
              <a:rPr sz="2400" spc="-5" dirty="0">
                <a:solidFill>
                  <a:srgbClr val="333399"/>
                </a:solidFill>
                <a:latin typeface="Tahoma"/>
                <a:cs typeface="Tahoma"/>
              </a:rPr>
              <a:t>for</a:t>
            </a:r>
            <a:r>
              <a:rPr sz="2400" spc="11" dirty="0">
                <a:solidFill>
                  <a:srgbClr val="333399"/>
                </a:solidFill>
                <a:latin typeface="Tahoma"/>
                <a:cs typeface="Tahoma"/>
              </a:rPr>
              <a:t> </a:t>
            </a:r>
            <a:r>
              <a:rPr sz="2400" dirty="0">
                <a:solidFill>
                  <a:srgbClr val="333399"/>
                </a:solidFill>
                <a:latin typeface="Tahoma"/>
                <a:cs typeface="Tahoma"/>
              </a:rPr>
              <a:t>representing</a:t>
            </a:r>
            <a:r>
              <a:rPr sz="2400" spc="-11" dirty="0">
                <a:solidFill>
                  <a:srgbClr val="333399"/>
                </a:solidFill>
                <a:latin typeface="Tahoma"/>
                <a:cs typeface="Tahoma"/>
              </a:rPr>
              <a:t> </a:t>
            </a:r>
            <a:r>
              <a:rPr sz="2400" spc="-5" dirty="0">
                <a:solidFill>
                  <a:srgbClr val="333399"/>
                </a:solidFill>
                <a:latin typeface="Tahoma"/>
                <a:cs typeface="Tahoma"/>
              </a:rPr>
              <a:t>the</a:t>
            </a:r>
            <a:r>
              <a:rPr sz="2400" spc="16" dirty="0">
                <a:solidFill>
                  <a:srgbClr val="333399"/>
                </a:solidFill>
                <a:latin typeface="Tahoma"/>
                <a:cs typeface="Tahoma"/>
              </a:rPr>
              <a:t> </a:t>
            </a:r>
            <a:r>
              <a:rPr sz="2400" u="sng" dirty="0">
                <a:solidFill>
                  <a:srgbClr val="333399"/>
                </a:solidFill>
                <a:latin typeface="Tahoma"/>
                <a:cs typeface="Tahoma"/>
              </a:rPr>
              <a:t>domain</a:t>
            </a:r>
            <a:r>
              <a:rPr sz="2400" u="sng" spc="-5" dirty="0">
                <a:solidFill>
                  <a:srgbClr val="333399"/>
                </a:solidFill>
                <a:latin typeface="Tahoma"/>
                <a:cs typeface="Tahoma"/>
              </a:rPr>
              <a:t>-specific</a:t>
            </a:r>
            <a:r>
              <a:rPr sz="2400" u="sng" dirty="0">
                <a:solidFill>
                  <a:srgbClr val="333399"/>
                </a:solidFill>
                <a:latin typeface="Tahoma"/>
                <a:cs typeface="Tahoma"/>
              </a:rPr>
              <a:t> information</a:t>
            </a:r>
            <a:r>
              <a:rPr sz="2400" u="sng" spc="11" dirty="0">
                <a:solidFill>
                  <a:srgbClr val="333399"/>
                </a:solidFill>
                <a:latin typeface="Tahoma"/>
                <a:cs typeface="Tahoma"/>
              </a:rPr>
              <a:t> </a:t>
            </a:r>
            <a:br>
              <a:rPr lang="en-US" sz="2400" spc="11" dirty="0">
                <a:solidFill>
                  <a:srgbClr val="333399"/>
                </a:solidFill>
                <a:latin typeface="Tahoma"/>
                <a:cs typeface="Tahoma"/>
              </a:rPr>
            </a:br>
            <a:r>
              <a:rPr sz="2400" dirty="0">
                <a:solidFill>
                  <a:srgbClr val="333399"/>
                </a:solidFill>
                <a:latin typeface="Tahoma"/>
                <a:cs typeface="Tahoma"/>
              </a:rPr>
              <a:t>on which</a:t>
            </a:r>
            <a:r>
              <a:rPr sz="2400" spc="-5" dirty="0">
                <a:solidFill>
                  <a:srgbClr val="333399"/>
                </a:solidFill>
                <a:latin typeface="Tahoma"/>
                <a:cs typeface="Tahoma"/>
              </a:rPr>
              <a:t> the</a:t>
            </a:r>
            <a:r>
              <a:rPr sz="2400" dirty="0">
                <a:solidFill>
                  <a:srgbClr val="333399"/>
                </a:solidFill>
                <a:latin typeface="Tahoma"/>
                <a:cs typeface="Tahoma"/>
              </a:rPr>
              <a:t> application</a:t>
            </a:r>
            <a:r>
              <a:rPr sz="2400" spc="5" dirty="0">
                <a:solidFill>
                  <a:srgbClr val="333399"/>
                </a:solidFill>
                <a:latin typeface="Tahoma"/>
                <a:cs typeface="Tahoma"/>
              </a:rPr>
              <a:t> </a:t>
            </a:r>
            <a:r>
              <a:rPr sz="2400" dirty="0">
                <a:solidFill>
                  <a:srgbClr val="333399"/>
                </a:solidFill>
                <a:latin typeface="Tahoma"/>
                <a:cs typeface="Tahoma"/>
              </a:rPr>
              <a:t>operates.</a:t>
            </a:r>
            <a:endParaRPr sz="2400" dirty="0">
              <a:latin typeface="Tahoma"/>
              <a:cs typeface="Tahoma"/>
            </a:endParaRPr>
          </a:p>
          <a:p>
            <a:pPr marL="988260" marR="126665" lvl="1" indent="-487695" algn="l">
              <a:lnSpc>
                <a:spcPts val="3691"/>
              </a:lnSpc>
              <a:spcBef>
                <a:spcPts val="693"/>
              </a:spcBef>
              <a:buFont typeface="+mj-lt"/>
              <a:buAutoNum type="arabicPeriod"/>
              <a:tabLst>
                <a:tab pos="807407" algn="l"/>
              </a:tabLst>
            </a:pPr>
            <a:endParaRPr lang="en-US" sz="2400" b="1" dirty="0">
              <a:solidFill>
                <a:srgbClr val="006600"/>
              </a:solidFill>
              <a:latin typeface="Tahoma"/>
              <a:cs typeface="Tahoma"/>
            </a:endParaRPr>
          </a:p>
          <a:p>
            <a:pPr marL="988260" marR="126665" lvl="1" indent="-487695" algn="l">
              <a:lnSpc>
                <a:spcPts val="3691"/>
              </a:lnSpc>
              <a:spcBef>
                <a:spcPts val="693"/>
              </a:spcBef>
              <a:buFont typeface="+mj-lt"/>
              <a:buAutoNum type="arabicPeriod"/>
              <a:tabLst>
                <a:tab pos="807407" algn="l"/>
              </a:tabLst>
            </a:pPr>
            <a:r>
              <a:rPr sz="2400" b="1" dirty="0">
                <a:solidFill>
                  <a:srgbClr val="006600"/>
                </a:solidFill>
                <a:latin typeface="Tahoma"/>
                <a:cs typeface="Tahoma"/>
              </a:rPr>
              <a:t>View</a:t>
            </a:r>
            <a:r>
              <a:rPr sz="2400" b="1" spc="59" dirty="0">
                <a:solidFill>
                  <a:srgbClr val="006600"/>
                </a:solidFill>
                <a:latin typeface="Tahoma"/>
                <a:cs typeface="Tahoma"/>
              </a:rPr>
              <a:t> </a:t>
            </a:r>
            <a:r>
              <a:rPr sz="2400" spc="-5" dirty="0">
                <a:solidFill>
                  <a:srgbClr val="006600"/>
                </a:solidFill>
                <a:latin typeface="Tahoma"/>
                <a:cs typeface="Tahoma"/>
              </a:rPr>
              <a:t>subsystem:</a:t>
            </a:r>
            <a:r>
              <a:rPr sz="2400" spc="-5" dirty="0">
                <a:solidFill>
                  <a:srgbClr val="333399"/>
                </a:solidFill>
                <a:latin typeface="Tahoma"/>
                <a:cs typeface="Tahoma"/>
              </a:rPr>
              <a:t> </a:t>
            </a:r>
            <a:r>
              <a:rPr sz="2400" dirty="0">
                <a:solidFill>
                  <a:srgbClr val="333399"/>
                </a:solidFill>
                <a:latin typeface="Tahoma"/>
                <a:cs typeface="Tahoma"/>
              </a:rPr>
              <a:t>Responsible </a:t>
            </a:r>
            <a:r>
              <a:rPr sz="2400" spc="-5" dirty="0">
                <a:solidFill>
                  <a:srgbClr val="333399"/>
                </a:solidFill>
                <a:latin typeface="Tahoma"/>
                <a:cs typeface="Tahoma"/>
              </a:rPr>
              <a:t>for</a:t>
            </a:r>
            <a:r>
              <a:rPr sz="2400" spc="5" dirty="0">
                <a:solidFill>
                  <a:srgbClr val="333399"/>
                </a:solidFill>
                <a:latin typeface="Tahoma"/>
                <a:cs typeface="Tahoma"/>
              </a:rPr>
              <a:t> </a:t>
            </a:r>
            <a:r>
              <a:rPr sz="2400" dirty="0">
                <a:solidFill>
                  <a:srgbClr val="333399"/>
                </a:solidFill>
                <a:latin typeface="Tahoma"/>
                <a:cs typeface="Tahoma"/>
              </a:rPr>
              <a:t>displaying </a:t>
            </a:r>
            <a:br>
              <a:rPr lang="en-US" sz="2400" dirty="0">
                <a:solidFill>
                  <a:srgbClr val="333399"/>
                </a:solidFill>
                <a:latin typeface="Tahoma"/>
                <a:cs typeface="Tahoma"/>
              </a:rPr>
            </a:br>
            <a:r>
              <a:rPr sz="2400" spc="-5" dirty="0">
                <a:solidFill>
                  <a:srgbClr val="333399"/>
                </a:solidFill>
                <a:latin typeface="Tahoma"/>
                <a:cs typeface="Tahoma"/>
              </a:rPr>
              <a:t>the</a:t>
            </a:r>
            <a:r>
              <a:rPr sz="2400" spc="11" dirty="0">
                <a:solidFill>
                  <a:srgbClr val="333399"/>
                </a:solidFill>
                <a:latin typeface="Tahoma"/>
                <a:cs typeface="Tahoma"/>
              </a:rPr>
              <a:t> </a:t>
            </a:r>
            <a:r>
              <a:rPr sz="2400" dirty="0">
                <a:solidFill>
                  <a:srgbClr val="333399"/>
                </a:solidFill>
                <a:latin typeface="Tahoma"/>
                <a:cs typeface="Tahoma"/>
              </a:rPr>
              <a:t>model</a:t>
            </a:r>
            <a:r>
              <a:rPr sz="2400" spc="5" dirty="0">
                <a:solidFill>
                  <a:srgbClr val="333399"/>
                </a:solidFill>
                <a:latin typeface="Tahoma"/>
                <a:cs typeface="Tahoma"/>
              </a:rPr>
              <a:t> </a:t>
            </a:r>
            <a:r>
              <a:rPr sz="2400" dirty="0">
                <a:solidFill>
                  <a:srgbClr val="333399"/>
                </a:solidFill>
                <a:latin typeface="Tahoma"/>
                <a:cs typeface="Tahoma"/>
              </a:rPr>
              <a:t>into </a:t>
            </a:r>
            <a:r>
              <a:rPr sz="2400" spc="-1051" dirty="0">
                <a:solidFill>
                  <a:srgbClr val="333399"/>
                </a:solidFill>
                <a:latin typeface="Tahoma"/>
                <a:cs typeface="Tahoma"/>
              </a:rPr>
              <a:t> </a:t>
            </a:r>
            <a:r>
              <a:rPr sz="2400" dirty="0">
                <a:solidFill>
                  <a:srgbClr val="333399"/>
                </a:solidFill>
                <a:latin typeface="Tahoma"/>
                <a:cs typeface="Tahoma"/>
              </a:rPr>
              <a:t>a </a:t>
            </a:r>
            <a:r>
              <a:rPr sz="2400" spc="-5" dirty="0">
                <a:solidFill>
                  <a:srgbClr val="333399"/>
                </a:solidFill>
                <a:latin typeface="Tahoma"/>
                <a:cs typeface="Tahoma"/>
              </a:rPr>
              <a:t>form</a:t>
            </a:r>
            <a:r>
              <a:rPr sz="2400" spc="-16" dirty="0">
                <a:solidFill>
                  <a:srgbClr val="333399"/>
                </a:solidFill>
                <a:latin typeface="Tahoma"/>
                <a:cs typeface="Tahoma"/>
              </a:rPr>
              <a:t> </a:t>
            </a:r>
            <a:r>
              <a:rPr sz="2400" spc="-5" dirty="0">
                <a:solidFill>
                  <a:srgbClr val="333399"/>
                </a:solidFill>
                <a:latin typeface="Tahoma"/>
                <a:cs typeface="Tahoma"/>
              </a:rPr>
              <a:t>suitable</a:t>
            </a:r>
            <a:r>
              <a:rPr sz="2400" spc="16" dirty="0">
                <a:solidFill>
                  <a:srgbClr val="333399"/>
                </a:solidFill>
                <a:latin typeface="Tahoma"/>
                <a:cs typeface="Tahoma"/>
              </a:rPr>
              <a:t> </a:t>
            </a:r>
            <a:r>
              <a:rPr sz="2400" spc="-5" dirty="0">
                <a:solidFill>
                  <a:srgbClr val="333399"/>
                </a:solidFill>
                <a:latin typeface="Tahoma"/>
                <a:cs typeface="Tahoma"/>
              </a:rPr>
              <a:t>for</a:t>
            </a:r>
            <a:r>
              <a:rPr sz="2400" dirty="0">
                <a:solidFill>
                  <a:srgbClr val="333399"/>
                </a:solidFill>
                <a:latin typeface="Tahoma"/>
                <a:cs typeface="Tahoma"/>
              </a:rPr>
              <a:t> </a:t>
            </a:r>
            <a:r>
              <a:rPr sz="2400" spc="-5" dirty="0">
                <a:solidFill>
                  <a:srgbClr val="333399"/>
                </a:solidFill>
                <a:latin typeface="Tahoma"/>
                <a:cs typeface="Tahoma"/>
              </a:rPr>
              <a:t>interaction,</a:t>
            </a:r>
            <a:r>
              <a:rPr sz="2400" spc="16" dirty="0">
                <a:solidFill>
                  <a:srgbClr val="333399"/>
                </a:solidFill>
                <a:latin typeface="Tahoma"/>
                <a:cs typeface="Tahoma"/>
              </a:rPr>
              <a:t> </a:t>
            </a:r>
            <a:br>
              <a:rPr lang="en-US" sz="2400" spc="16" dirty="0">
                <a:solidFill>
                  <a:srgbClr val="333399"/>
                </a:solidFill>
                <a:latin typeface="Tahoma"/>
                <a:cs typeface="Tahoma"/>
              </a:rPr>
            </a:br>
            <a:r>
              <a:rPr lang="en-US" sz="2400" spc="-5" dirty="0">
                <a:solidFill>
                  <a:srgbClr val="333399"/>
                </a:solidFill>
                <a:latin typeface="Tahoma"/>
                <a:cs typeface="Tahoma"/>
              </a:rPr>
              <a:t>typically,</a:t>
            </a:r>
            <a:r>
              <a:rPr sz="2400" spc="5" dirty="0">
                <a:solidFill>
                  <a:srgbClr val="333399"/>
                </a:solidFill>
                <a:latin typeface="Tahoma"/>
                <a:cs typeface="Tahoma"/>
              </a:rPr>
              <a:t> </a:t>
            </a:r>
            <a:r>
              <a:rPr sz="2400" dirty="0">
                <a:solidFill>
                  <a:srgbClr val="333399"/>
                </a:solidFill>
                <a:latin typeface="Tahoma"/>
                <a:cs typeface="Tahoma"/>
              </a:rPr>
              <a:t>a </a:t>
            </a:r>
            <a:r>
              <a:rPr sz="2400" u="sng" spc="-5" dirty="0">
                <a:solidFill>
                  <a:srgbClr val="333399"/>
                </a:solidFill>
                <a:latin typeface="Tahoma"/>
                <a:cs typeface="Tahoma"/>
              </a:rPr>
              <a:t>user</a:t>
            </a:r>
            <a:r>
              <a:rPr sz="2400" u="sng" spc="-11" dirty="0">
                <a:solidFill>
                  <a:srgbClr val="333399"/>
                </a:solidFill>
                <a:latin typeface="Tahoma"/>
                <a:cs typeface="Tahoma"/>
              </a:rPr>
              <a:t> </a:t>
            </a:r>
            <a:r>
              <a:rPr sz="2400" u="sng" dirty="0">
                <a:solidFill>
                  <a:srgbClr val="333399"/>
                </a:solidFill>
                <a:latin typeface="Tahoma"/>
                <a:cs typeface="Tahoma"/>
              </a:rPr>
              <a:t>interface </a:t>
            </a:r>
            <a:r>
              <a:rPr sz="2400" spc="-5" dirty="0">
                <a:solidFill>
                  <a:srgbClr val="333399"/>
                </a:solidFill>
                <a:latin typeface="Tahoma"/>
                <a:cs typeface="Tahoma"/>
              </a:rPr>
              <a:t>element.</a:t>
            </a:r>
            <a:endParaRPr sz="2400" dirty="0">
              <a:latin typeface="Tahoma"/>
              <a:cs typeface="Tahoma"/>
            </a:endParaRPr>
          </a:p>
          <a:p>
            <a:pPr marL="988260" marR="291262" lvl="1" indent="-487695" algn="l">
              <a:lnSpc>
                <a:spcPts val="3691"/>
              </a:lnSpc>
              <a:spcBef>
                <a:spcPts val="629"/>
              </a:spcBef>
              <a:buFont typeface="+mj-lt"/>
              <a:buAutoNum type="arabicPeriod"/>
              <a:tabLst>
                <a:tab pos="807407" algn="l"/>
              </a:tabLst>
            </a:pPr>
            <a:endParaRPr lang="en-US" sz="2400" b="1" spc="-5" dirty="0">
              <a:solidFill>
                <a:srgbClr val="006600"/>
              </a:solidFill>
              <a:latin typeface="Tahoma"/>
              <a:cs typeface="Tahoma"/>
            </a:endParaRPr>
          </a:p>
          <a:p>
            <a:pPr marL="988260" marR="291262" lvl="1" indent="-487695" algn="l">
              <a:lnSpc>
                <a:spcPts val="3691"/>
              </a:lnSpc>
              <a:spcBef>
                <a:spcPts val="629"/>
              </a:spcBef>
              <a:buFont typeface="+mj-lt"/>
              <a:buAutoNum type="arabicPeriod"/>
              <a:tabLst>
                <a:tab pos="807407" algn="l"/>
              </a:tabLst>
            </a:pPr>
            <a:r>
              <a:rPr sz="2400" b="1" spc="-5" dirty="0">
                <a:solidFill>
                  <a:srgbClr val="006600"/>
                </a:solidFill>
                <a:latin typeface="Tahoma"/>
                <a:cs typeface="Tahoma"/>
              </a:rPr>
              <a:t>Controller</a:t>
            </a:r>
            <a:r>
              <a:rPr sz="2400" b="1" spc="43" dirty="0">
                <a:solidFill>
                  <a:srgbClr val="006600"/>
                </a:solidFill>
                <a:latin typeface="Tahoma"/>
                <a:cs typeface="Tahoma"/>
              </a:rPr>
              <a:t> </a:t>
            </a:r>
            <a:r>
              <a:rPr sz="2400" spc="-5" dirty="0">
                <a:solidFill>
                  <a:srgbClr val="006600"/>
                </a:solidFill>
                <a:latin typeface="Tahoma"/>
                <a:cs typeface="Tahoma"/>
              </a:rPr>
              <a:t>subsystem:</a:t>
            </a:r>
            <a:r>
              <a:rPr sz="2400" spc="5" dirty="0">
                <a:solidFill>
                  <a:srgbClr val="333399"/>
                </a:solidFill>
                <a:latin typeface="Tahoma"/>
                <a:cs typeface="Tahoma"/>
              </a:rPr>
              <a:t> </a:t>
            </a:r>
            <a:r>
              <a:rPr sz="2400" spc="-5" dirty="0">
                <a:solidFill>
                  <a:srgbClr val="333399"/>
                </a:solidFill>
                <a:latin typeface="Tahoma"/>
                <a:cs typeface="Tahoma"/>
              </a:rPr>
              <a:t>Processes</a:t>
            </a:r>
            <a:r>
              <a:rPr sz="2400" spc="-21" dirty="0">
                <a:solidFill>
                  <a:srgbClr val="333399"/>
                </a:solidFill>
                <a:latin typeface="Tahoma"/>
                <a:cs typeface="Tahoma"/>
              </a:rPr>
              <a:t> </a:t>
            </a:r>
            <a:r>
              <a:rPr sz="2400" dirty="0">
                <a:solidFill>
                  <a:srgbClr val="333399"/>
                </a:solidFill>
                <a:latin typeface="Tahoma"/>
                <a:cs typeface="Tahoma"/>
              </a:rPr>
              <a:t>and</a:t>
            </a:r>
            <a:r>
              <a:rPr sz="2400" spc="11" dirty="0">
                <a:solidFill>
                  <a:srgbClr val="333399"/>
                </a:solidFill>
                <a:latin typeface="Tahoma"/>
                <a:cs typeface="Tahoma"/>
              </a:rPr>
              <a:t> </a:t>
            </a:r>
            <a:r>
              <a:rPr sz="2400" dirty="0">
                <a:solidFill>
                  <a:srgbClr val="333399"/>
                </a:solidFill>
                <a:latin typeface="Tahoma"/>
                <a:cs typeface="Tahoma"/>
              </a:rPr>
              <a:t>responds</a:t>
            </a:r>
            <a:r>
              <a:rPr sz="2400" spc="-5" dirty="0">
                <a:solidFill>
                  <a:srgbClr val="333399"/>
                </a:solidFill>
                <a:latin typeface="Tahoma"/>
                <a:cs typeface="Tahoma"/>
              </a:rPr>
              <a:t> to</a:t>
            </a:r>
            <a:r>
              <a:rPr sz="2400" spc="5" dirty="0">
                <a:solidFill>
                  <a:srgbClr val="333399"/>
                </a:solidFill>
                <a:latin typeface="Tahoma"/>
                <a:cs typeface="Tahoma"/>
              </a:rPr>
              <a:t> </a:t>
            </a:r>
            <a:r>
              <a:rPr sz="2400" u="sng" spc="-5" dirty="0">
                <a:solidFill>
                  <a:srgbClr val="333399"/>
                </a:solidFill>
                <a:latin typeface="Tahoma"/>
                <a:cs typeface="Tahoma"/>
              </a:rPr>
              <a:t>events</a:t>
            </a:r>
            <a:r>
              <a:rPr sz="2400" spc="-5" dirty="0">
                <a:solidFill>
                  <a:srgbClr val="333399"/>
                </a:solidFill>
                <a:latin typeface="Tahoma"/>
                <a:cs typeface="Tahoma"/>
              </a:rPr>
              <a:t>, </a:t>
            </a:r>
            <a:r>
              <a:rPr sz="2400" spc="-1051" dirty="0">
                <a:solidFill>
                  <a:srgbClr val="333399"/>
                </a:solidFill>
                <a:latin typeface="Tahoma"/>
                <a:cs typeface="Tahoma"/>
              </a:rPr>
              <a:t> </a:t>
            </a:r>
            <a:br>
              <a:rPr lang="en-US" sz="2400" spc="-1051" dirty="0">
                <a:solidFill>
                  <a:srgbClr val="333399"/>
                </a:solidFill>
                <a:latin typeface="Tahoma"/>
                <a:cs typeface="Tahoma"/>
              </a:rPr>
            </a:br>
            <a:r>
              <a:rPr lang="en-US" sz="2400" spc="-5" dirty="0">
                <a:solidFill>
                  <a:srgbClr val="333399"/>
                </a:solidFill>
                <a:latin typeface="Tahoma"/>
                <a:cs typeface="Tahoma"/>
              </a:rPr>
              <a:t>typically,</a:t>
            </a:r>
            <a:r>
              <a:rPr sz="2400" spc="-5" dirty="0">
                <a:solidFill>
                  <a:srgbClr val="333399"/>
                </a:solidFill>
                <a:latin typeface="Tahoma"/>
                <a:cs typeface="Tahoma"/>
              </a:rPr>
              <a:t> </a:t>
            </a:r>
            <a:r>
              <a:rPr sz="2400" dirty="0">
                <a:solidFill>
                  <a:srgbClr val="333399"/>
                </a:solidFill>
                <a:latin typeface="Tahoma"/>
                <a:cs typeface="Tahoma"/>
              </a:rPr>
              <a:t>user actions, and may invoke </a:t>
            </a:r>
            <a:r>
              <a:rPr sz="2400" spc="-5" dirty="0">
                <a:solidFill>
                  <a:srgbClr val="333399"/>
                </a:solidFill>
                <a:latin typeface="Tahoma"/>
                <a:cs typeface="Tahoma"/>
              </a:rPr>
              <a:t>changes </a:t>
            </a:r>
            <a:r>
              <a:rPr sz="2400" dirty="0">
                <a:solidFill>
                  <a:srgbClr val="333399"/>
                </a:solidFill>
                <a:latin typeface="Tahoma"/>
                <a:cs typeface="Tahoma"/>
              </a:rPr>
              <a:t>on </a:t>
            </a:r>
            <a:r>
              <a:rPr sz="2400" spc="-5" dirty="0">
                <a:solidFill>
                  <a:srgbClr val="333399"/>
                </a:solidFill>
                <a:latin typeface="Tahoma"/>
                <a:cs typeface="Tahoma"/>
              </a:rPr>
              <a:t>the </a:t>
            </a:r>
            <a:br>
              <a:rPr lang="en-US" sz="2400" spc="-5" dirty="0">
                <a:solidFill>
                  <a:srgbClr val="333399"/>
                </a:solidFill>
                <a:latin typeface="Tahoma"/>
                <a:cs typeface="Tahoma"/>
              </a:rPr>
            </a:br>
            <a:r>
              <a:rPr sz="2400" dirty="0">
                <a:solidFill>
                  <a:srgbClr val="333399"/>
                </a:solidFill>
                <a:latin typeface="Tahoma"/>
                <a:cs typeface="Tahoma"/>
              </a:rPr>
              <a:t>model</a:t>
            </a:r>
            <a:r>
              <a:rPr sz="2400" spc="-5" dirty="0">
                <a:solidFill>
                  <a:srgbClr val="333399"/>
                </a:solidFill>
                <a:latin typeface="Tahoma"/>
                <a:cs typeface="Tahoma"/>
              </a:rPr>
              <a:t> </a:t>
            </a:r>
            <a:r>
              <a:rPr sz="2400" dirty="0">
                <a:solidFill>
                  <a:srgbClr val="333399"/>
                </a:solidFill>
                <a:latin typeface="Tahoma"/>
                <a:cs typeface="Tahoma"/>
              </a:rPr>
              <a:t>and </a:t>
            </a:r>
            <a:r>
              <a:rPr sz="2400" spc="-5" dirty="0">
                <a:solidFill>
                  <a:srgbClr val="333399"/>
                </a:solidFill>
                <a:latin typeface="Tahoma"/>
                <a:cs typeface="Tahoma"/>
              </a:rPr>
              <a:t>view.</a:t>
            </a:r>
            <a:endParaRPr sz="24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2549" y="598995"/>
            <a:ext cx="7045835" cy="568361"/>
          </a:xfrm>
          <a:prstGeom prst="rect">
            <a:avLst/>
          </a:prstGeom>
        </p:spPr>
        <p:txBody>
          <a:bodyPr vert="horz" wrap="square" lIns="0" tIns="14224" rIns="0" bIns="0" rtlCol="0">
            <a:spAutoFit/>
          </a:bodyPr>
          <a:lstStyle/>
          <a:p>
            <a:pPr marL="13547">
              <a:spcBef>
                <a:spcPts val="112"/>
              </a:spcBef>
            </a:pPr>
            <a:r>
              <a:rPr sz="3600" dirty="0"/>
              <a:t>Architecture</a:t>
            </a:r>
            <a:r>
              <a:rPr sz="3600" spc="-107" dirty="0"/>
              <a:t> </a:t>
            </a:r>
            <a:r>
              <a:rPr sz="3600" spc="-5" dirty="0"/>
              <a:t>Diagram</a:t>
            </a:r>
          </a:p>
        </p:txBody>
      </p:sp>
      <p:grpSp>
        <p:nvGrpSpPr>
          <p:cNvPr id="3" name="object 3"/>
          <p:cNvGrpSpPr/>
          <p:nvPr/>
        </p:nvGrpSpPr>
        <p:grpSpPr>
          <a:xfrm>
            <a:off x="3662388" y="2295302"/>
            <a:ext cx="9296400" cy="5466757"/>
            <a:chOff x="3433488" y="1008845"/>
            <a:chExt cx="8715375" cy="5125085"/>
          </a:xfrm>
        </p:grpSpPr>
        <p:pic>
          <p:nvPicPr>
            <p:cNvPr id="4" name="object 4"/>
            <p:cNvPicPr/>
            <p:nvPr/>
          </p:nvPicPr>
          <p:blipFill>
            <a:blip r:embed="rId2" cstate="print"/>
            <a:stretch>
              <a:fillRect/>
            </a:stretch>
          </p:blipFill>
          <p:spPr>
            <a:xfrm>
              <a:off x="3433488" y="1008845"/>
              <a:ext cx="5133687" cy="2183325"/>
            </a:xfrm>
            <a:prstGeom prst="rect">
              <a:avLst/>
            </a:prstGeom>
          </p:spPr>
        </p:pic>
        <p:pic>
          <p:nvPicPr>
            <p:cNvPr id="5" name="object 5"/>
            <p:cNvPicPr/>
            <p:nvPr/>
          </p:nvPicPr>
          <p:blipFill>
            <a:blip r:embed="rId3" cstate="print"/>
            <a:stretch>
              <a:fillRect/>
            </a:stretch>
          </p:blipFill>
          <p:spPr>
            <a:xfrm>
              <a:off x="6908236" y="3954766"/>
              <a:ext cx="5240358" cy="2178627"/>
            </a:xfrm>
            <a:prstGeom prst="rect">
              <a:avLst/>
            </a:prstGeom>
          </p:spPr>
        </p:pic>
      </p:grpSp>
      <p:sp>
        <p:nvSpPr>
          <p:cNvPr id="6" name="object 6"/>
          <p:cNvSpPr txBox="1"/>
          <p:nvPr/>
        </p:nvSpPr>
        <p:spPr>
          <a:xfrm>
            <a:off x="7501330" y="5590248"/>
            <a:ext cx="5323840" cy="1983449"/>
          </a:xfrm>
          <a:prstGeom prst="rect">
            <a:avLst/>
          </a:prstGeom>
        </p:spPr>
        <p:txBody>
          <a:bodyPr vert="horz" wrap="square" lIns="0" tIns="13547" rIns="0" bIns="0" rtlCol="0">
            <a:spAutoFit/>
          </a:bodyPr>
          <a:lstStyle/>
          <a:p>
            <a:pPr marL="1850532" algn="l">
              <a:spcBef>
                <a:spcPts val="107"/>
              </a:spcBef>
            </a:pPr>
            <a:r>
              <a:rPr sz="2560" b="1" spc="-5" dirty="0">
                <a:solidFill>
                  <a:srgbClr val="FFFFFF"/>
                </a:solidFill>
                <a:latin typeface="Tahoma"/>
                <a:cs typeface="Tahoma"/>
              </a:rPr>
              <a:t>Controller</a:t>
            </a:r>
            <a:endParaRPr sz="2560" dirty="0">
              <a:latin typeface="Tahoma"/>
              <a:cs typeface="Tahoma"/>
            </a:endParaRPr>
          </a:p>
          <a:p>
            <a:pPr marL="136826" indent="-123956" algn="l">
              <a:spcBef>
                <a:spcPts val="5"/>
              </a:spcBef>
              <a:buSzPct val="95833"/>
              <a:buFont typeface="Arial MT"/>
              <a:buChar char="•"/>
              <a:tabLst>
                <a:tab pos="137503" algn="l"/>
              </a:tabLst>
            </a:pPr>
            <a:r>
              <a:rPr sz="2560" spc="-5" dirty="0">
                <a:solidFill>
                  <a:srgbClr val="FFFFFF"/>
                </a:solidFill>
                <a:latin typeface="Tahoma"/>
                <a:cs typeface="Tahoma"/>
              </a:rPr>
              <a:t>Defines</a:t>
            </a:r>
            <a:r>
              <a:rPr sz="2560" spc="-16" dirty="0">
                <a:solidFill>
                  <a:srgbClr val="FFFFFF"/>
                </a:solidFill>
                <a:latin typeface="Tahoma"/>
                <a:cs typeface="Tahoma"/>
              </a:rPr>
              <a:t> </a:t>
            </a:r>
            <a:r>
              <a:rPr sz="2560" spc="-5" dirty="0">
                <a:solidFill>
                  <a:srgbClr val="FFFFFF"/>
                </a:solidFill>
                <a:latin typeface="Tahoma"/>
                <a:cs typeface="Tahoma"/>
              </a:rPr>
              <a:t>application</a:t>
            </a:r>
            <a:r>
              <a:rPr sz="2560" spc="-37" dirty="0">
                <a:solidFill>
                  <a:srgbClr val="FFFFFF"/>
                </a:solidFill>
                <a:latin typeface="Tahoma"/>
                <a:cs typeface="Tahoma"/>
              </a:rPr>
              <a:t> </a:t>
            </a:r>
            <a:r>
              <a:rPr sz="2560" dirty="0">
                <a:solidFill>
                  <a:srgbClr val="FFFFFF"/>
                </a:solidFill>
                <a:latin typeface="Tahoma"/>
                <a:cs typeface="Tahoma"/>
              </a:rPr>
              <a:t>behavior</a:t>
            </a:r>
            <a:endParaRPr sz="2560" dirty="0">
              <a:latin typeface="Tahoma"/>
              <a:cs typeface="Tahoma"/>
            </a:endParaRPr>
          </a:p>
          <a:p>
            <a:pPr marL="136826" indent="-123956" algn="l">
              <a:buSzPct val="95833"/>
              <a:buFont typeface="Arial MT"/>
              <a:buChar char="•"/>
              <a:tabLst>
                <a:tab pos="137503" algn="l"/>
              </a:tabLst>
            </a:pPr>
            <a:r>
              <a:rPr sz="2560" dirty="0">
                <a:solidFill>
                  <a:srgbClr val="FFFFFF"/>
                </a:solidFill>
                <a:latin typeface="Tahoma"/>
                <a:cs typeface="Tahoma"/>
              </a:rPr>
              <a:t>Maps</a:t>
            </a:r>
            <a:r>
              <a:rPr sz="2560" spc="-16" dirty="0">
                <a:solidFill>
                  <a:srgbClr val="FFFFFF"/>
                </a:solidFill>
                <a:latin typeface="Tahoma"/>
                <a:cs typeface="Tahoma"/>
              </a:rPr>
              <a:t> </a:t>
            </a:r>
            <a:r>
              <a:rPr sz="2560" spc="-5" dirty="0">
                <a:solidFill>
                  <a:srgbClr val="FFFFFF"/>
                </a:solidFill>
                <a:latin typeface="Tahoma"/>
                <a:cs typeface="Tahoma"/>
              </a:rPr>
              <a:t>user</a:t>
            </a:r>
            <a:r>
              <a:rPr sz="2560" spc="-32" dirty="0">
                <a:solidFill>
                  <a:srgbClr val="FFFFFF"/>
                </a:solidFill>
                <a:latin typeface="Tahoma"/>
                <a:cs typeface="Tahoma"/>
              </a:rPr>
              <a:t> </a:t>
            </a:r>
            <a:r>
              <a:rPr sz="2560" dirty="0">
                <a:solidFill>
                  <a:srgbClr val="FFFFFF"/>
                </a:solidFill>
                <a:latin typeface="Tahoma"/>
                <a:cs typeface="Tahoma"/>
              </a:rPr>
              <a:t>actions</a:t>
            </a:r>
            <a:r>
              <a:rPr sz="2560" spc="-16" dirty="0">
                <a:solidFill>
                  <a:srgbClr val="FFFFFF"/>
                </a:solidFill>
                <a:latin typeface="Tahoma"/>
                <a:cs typeface="Tahoma"/>
              </a:rPr>
              <a:t> </a:t>
            </a:r>
            <a:r>
              <a:rPr sz="2560" dirty="0">
                <a:solidFill>
                  <a:srgbClr val="FFFFFF"/>
                </a:solidFill>
                <a:latin typeface="Tahoma"/>
                <a:cs typeface="Tahoma"/>
              </a:rPr>
              <a:t>to</a:t>
            </a:r>
            <a:r>
              <a:rPr sz="2560" spc="-32" dirty="0">
                <a:solidFill>
                  <a:srgbClr val="FFFFFF"/>
                </a:solidFill>
                <a:latin typeface="Tahoma"/>
                <a:cs typeface="Tahoma"/>
              </a:rPr>
              <a:t> </a:t>
            </a:r>
            <a:r>
              <a:rPr sz="2560" dirty="0">
                <a:solidFill>
                  <a:srgbClr val="FFFFFF"/>
                </a:solidFill>
                <a:latin typeface="Tahoma"/>
                <a:cs typeface="Tahoma"/>
              </a:rPr>
              <a:t>model</a:t>
            </a:r>
            <a:r>
              <a:rPr sz="2560" spc="-37" dirty="0">
                <a:solidFill>
                  <a:srgbClr val="FFFFFF"/>
                </a:solidFill>
                <a:latin typeface="Tahoma"/>
                <a:cs typeface="Tahoma"/>
              </a:rPr>
              <a:t> </a:t>
            </a:r>
            <a:r>
              <a:rPr sz="2560" dirty="0">
                <a:solidFill>
                  <a:srgbClr val="FFFFFF"/>
                </a:solidFill>
                <a:latin typeface="Tahoma"/>
                <a:cs typeface="Tahoma"/>
              </a:rPr>
              <a:t>updates</a:t>
            </a:r>
            <a:endParaRPr sz="2560" dirty="0">
              <a:latin typeface="Tahoma"/>
              <a:cs typeface="Tahoma"/>
            </a:endParaRPr>
          </a:p>
          <a:p>
            <a:pPr marL="136826" indent="-123956" algn="l">
              <a:buSzPct val="95833"/>
              <a:buFont typeface="Arial MT"/>
              <a:buChar char="•"/>
              <a:tabLst>
                <a:tab pos="137503" algn="l"/>
              </a:tabLst>
            </a:pPr>
            <a:r>
              <a:rPr sz="2560" spc="-5" dirty="0">
                <a:solidFill>
                  <a:srgbClr val="FFFFFF"/>
                </a:solidFill>
                <a:latin typeface="Tahoma"/>
                <a:cs typeface="Tahoma"/>
              </a:rPr>
              <a:t>Selects</a:t>
            </a:r>
            <a:r>
              <a:rPr sz="2560" spc="5" dirty="0">
                <a:solidFill>
                  <a:srgbClr val="FFFFFF"/>
                </a:solidFill>
                <a:latin typeface="Tahoma"/>
                <a:cs typeface="Tahoma"/>
              </a:rPr>
              <a:t> </a:t>
            </a:r>
            <a:r>
              <a:rPr sz="2560" spc="-5" dirty="0">
                <a:solidFill>
                  <a:srgbClr val="FFFFFF"/>
                </a:solidFill>
                <a:latin typeface="Tahoma"/>
                <a:cs typeface="Tahoma"/>
              </a:rPr>
              <a:t>view</a:t>
            </a:r>
            <a:r>
              <a:rPr sz="2560" spc="-21" dirty="0">
                <a:solidFill>
                  <a:srgbClr val="FFFFFF"/>
                </a:solidFill>
                <a:latin typeface="Tahoma"/>
                <a:cs typeface="Tahoma"/>
              </a:rPr>
              <a:t> </a:t>
            </a:r>
            <a:r>
              <a:rPr sz="2560" spc="-11" dirty="0">
                <a:solidFill>
                  <a:srgbClr val="FFFFFF"/>
                </a:solidFill>
                <a:latin typeface="Tahoma"/>
                <a:cs typeface="Tahoma"/>
              </a:rPr>
              <a:t>for</a:t>
            </a:r>
            <a:r>
              <a:rPr sz="2560" spc="-32" dirty="0">
                <a:solidFill>
                  <a:srgbClr val="FFFFFF"/>
                </a:solidFill>
                <a:latin typeface="Tahoma"/>
                <a:cs typeface="Tahoma"/>
              </a:rPr>
              <a:t> </a:t>
            </a:r>
            <a:r>
              <a:rPr sz="2560" spc="-5" dirty="0">
                <a:solidFill>
                  <a:srgbClr val="FFFFFF"/>
                </a:solidFill>
                <a:latin typeface="Tahoma"/>
                <a:cs typeface="Tahoma"/>
              </a:rPr>
              <a:t>response</a:t>
            </a:r>
            <a:endParaRPr sz="2560" dirty="0">
              <a:latin typeface="Tahoma"/>
              <a:cs typeface="Tahoma"/>
            </a:endParaRPr>
          </a:p>
          <a:p>
            <a:pPr marL="136826" indent="-123956" algn="l">
              <a:buSzPct val="95833"/>
              <a:buFont typeface="Arial MT"/>
              <a:buChar char="•"/>
              <a:tabLst>
                <a:tab pos="137503" algn="l"/>
              </a:tabLst>
            </a:pPr>
            <a:endParaRPr sz="2560" dirty="0">
              <a:latin typeface="Tahoma"/>
              <a:cs typeface="Tahoma"/>
            </a:endParaRPr>
          </a:p>
        </p:txBody>
      </p:sp>
      <p:pic>
        <p:nvPicPr>
          <p:cNvPr id="7" name="object 7"/>
          <p:cNvPicPr/>
          <p:nvPr/>
        </p:nvPicPr>
        <p:blipFill>
          <a:blip r:embed="rId4" cstate="print"/>
          <a:stretch>
            <a:fillRect/>
          </a:stretch>
        </p:blipFill>
        <p:spPr>
          <a:xfrm>
            <a:off x="209663" y="5437616"/>
            <a:ext cx="5108491" cy="2323869"/>
          </a:xfrm>
          <a:prstGeom prst="rect">
            <a:avLst/>
          </a:prstGeom>
        </p:spPr>
      </p:pic>
      <p:sp>
        <p:nvSpPr>
          <p:cNvPr id="8" name="object 8"/>
          <p:cNvSpPr txBox="1"/>
          <p:nvPr/>
        </p:nvSpPr>
        <p:spPr>
          <a:xfrm>
            <a:off x="340833" y="5590845"/>
            <a:ext cx="4670891" cy="1983449"/>
          </a:xfrm>
          <a:prstGeom prst="rect">
            <a:avLst/>
          </a:prstGeom>
        </p:spPr>
        <p:txBody>
          <a:bodyPr vert="horz" wrap="square" lIns="0" tIns="13547" rIns="0" bIns="0" rtlCol="0">
            <a:spAutoFit/>
          </a:bodyPr>
          <a:lstStyle/>
          <a:p>
            <a:pPr marL="2022581" algn="l">
              <a:spcBef>
                <a:spcPts val="107"/>
              </a:spcBef>
            </a:pPr>
            <a:r>
              <a:rPr sz="2560" b="1" dirty="0">
                <a:solidFill>
                  <a:srgbClr val="FFFFFF"/>
                </a:solidFill>
                <a:latin typeface="Tahoma"/>
                <a:cs typeface="Tahoma"/>
              </a:rPr>
              <a:t>View</a:t>
            </a:r>
            <a:endParaRPr sz="2560" dirty="0">
              <a:latin typeface="Tahoma"/>
              <a:cs typeface="Tahoma"/>
            </a:endParaRPr>
          </a:p>
          <a:p>
            <a:pPr marL="136826" indent="-123956" algn="l">
              <a:buSzPct val="95833"/>
              <a:buFont typeface="Arial MT"/>
              <a:buChar char="•"/>
              <a:tabLst>
                <a:tab pos="137503" algn="l"/>
              </a:tabLst>
            </a:pPr>
            <a:r>
              <a:rPr sz="2560" spc="-11" dirty="0">
                <a:solidFill>
                  <a:srgbClr val="FFFFFF"/>
                </a:solidFill>
                <a:latin typeface="Tahoma"/>
                <a:cs typeface="Tahoma"/>
              </a:rPr>
              <a:t>Renders</a:t>
            </a:r>
            <a:r>
              <a:rPr sz="2560" spc="-32" dirty="0">
                <a:solidFill>
                  <a:srgbClr val="FFFFFF"/>
                </a:solidFill>
                <a:latin typeface="Tahoma"/>
                <a:cs typeface="Tahoma"/>
              </a:rPr>
              <a:t> </a:t>
            </a:r>
            <a:r>
              <a:rPr sz="2560" spc="-5" dirty="0">
                <a:solidFill>
                  <a:srgbClr val="FFFFFF"/>
                </a:solidFill>
                <a:latin typeface="Tahoma"/>
                <a:cs typeface="Tahoma"/>
              </a:rPr>
              <a:t>the</a:t>
            </a:r>
            <a:r>
              <a:rPr sz="2560" spc="-53" dirty="0">
                <a:solidFill>
                  <a:srgbClr val="FFFFFF"/>
                </a:solidFill>
                <a:latin typeface="Tahoma"/>
                <a:cs typeface="Tahoma"/>
              </a:rPr>
              <a:t> </a:t>
            </a:r>
            <a:r>
              <a:rPr sz="2560" spc="-5" dirty="0">
                <a:solidFill>
                  <a:srgbClr val="FFFFFF"/>
                </a:solidFill>
                <a:latin typeface="Tahoma"/>
                <a:cs typeface="Tahoma"/>
              </a:rPr>
              <a:t>models</a:t>
            </a:r>
            <a:endParaRPr sz="2560" dirty="0">
              <a:latin typeface="Tahoma"/>
              <a:cs typeface="Tahoma"/>
            </a:endParaRPr>
          </a:p>
          <a:p>
            <a:pPr marL="136826" indent="-123956" algn="l">
              <a:buSzPct val="95833"/>
              <a:buFont typeface="Arial MT"/>
              <a:buChar char="•"/>
              <a:tabLst>
                <a:tab pos="137503" algn="l"/>
              </a:tabLst>
            </a:pPr>
            <a:r>
              <a:rPr sz="2560" spc="-16" dirty="0">
                <a:solidFill>
                  <a:srgbClr val="FFFFFF"/>
                </a:solidFill>
                <a:latin typeface="Tahoma"/>
                <a:cs typeface="Tahoma"/>
              </a:rPr>
              <a:t>Request</a:t>
            </a:r>
            <a:r>
              <a:rPr sz="2560" spc="-27" dirty="0">
                <a:solidFill>
                  <a:srgbClr val="FFFFFF"/>
                </a:solidFill>
                <a:latin typeface="Tahoma"/>
                <a:cs typeface="Tahoma"/>
              </a:rPr>
              <a:t> </a:t>
            </a:r>
            <a:r>
              <a:rPr sz="2560" dirty="0">
                <a:solidFill>
                  <a:srgbClr val="FFFFFF"/>
                </a:solidFill>
                <a:latin typeface="Tahoma"/>
                <a:cs typeface="Tahoma"/>
              </a:rPr>
              <a:t>updates</a:t>
            </a:r>
            <a:r>
              <a:rPr sz="2560" spc="-27" dirty="0">
                <a:solidFill>
                  <a:srgbClr val="FFFFFF"/>
                </a:solidFill>
                <a:latin typeface="Tahoma"/>
                <a:cs typeface="Tahoma"/>
              </a:rPr>
              <a:t> </a:t>
            </a:r>
            <a:r>
              <a:rPr sz="2560" spc="-5" dirty="0">
                <a:solidFill>
                  <a:srgbClr val="FFFFFF"/>
                </a:solidFill>
                <a:latin typeface="Tahoma"/>
                <a:cs typeface="Tahoma"/>
              </a:rPr>
              <a:t>from</a:t>
            </a:r>
            <a:r>
              <a:rPr sz="2560" spc="-32" dirty="0">
                <a:solidFill>
                  <a:srgbClr val="FFFFFF"/>
                </a:solidFill>
                <a:latin typeface="Tahoma"/>
                <a:cs typeface="Tahoma"/>
              </a:rPr>
              <a:t> </a:t>
            </a:r>
            <a:r>
              <a:rPr sz="2560" dirty="0">
                <a:solidFill>
                  <a:srgbClr val="FFFFFF"/>
                </a:solidFill>
                <a:latin typeface="Tahoma"/>
                <a:cs typeface="Tahoma"/>
              </a:rPr>
              <a:t>models</a:t>
            </a:r>
            <a:endParaRPr sz="2560" dirty="0">
              <a:latin typeface="Tahoma"/>
              <a:cs typeface="Tahoma"/>
            </a:endParaRPr>
          </a:p>
          <a:p>
            <a:pPr marL="136826" indent="-123956" algn="l">
              <a:buSzPct val="95833"/>
              <a:buFont typeface="Arial MT"/>
              <a:buChar char="•"/>
              <a:tabLst>
                <a:tab pos="137503" algn="l"/>
              </a:tabLst>
            </a:pPr>
            <a:r>
              <a:rPr sz="2560" spc="-5" dirty="0">
                <a:solidFill>
                  <a:srgbClr val="FFFFFF"/>
                </a:solidFill>
                <a:latin typeface="Tahoma"/>
                <a:cs typeface="Tahoma"/>
              </a:rPr>
              <a:t>Sends</a:t>
            </a:r>
            <a:r>
              <a:rPr sz="2560" spc="-16" dirty="0">
                <a:solidFill>
                  <a:srgbClr val="FFFFFF"/>
                </a:solidFill>
                <a:latin typeface="Tahoma"/>
                <a:cs typeface="Tahoma"/>
              </a:rPr>
              <a:t> </a:t>
            </a:r>
            <a:r>
              <a:rPr sz="2560" dirty="0">
                <a:solidFill>
                  <a:srgbClr val="FFFFFF"/>
                </a:solidFill>
                <a:latin typeface="Tahoma"/>
                <a:cs typeface="Tahoma"/>
              </a:rPr>
              <a:t>user</a:t>
            </a:r>
            <a:r>
              <a:rPr sz="2560" spc="-11" dirty="0">
                <a:solidFill>
                  <a:srgbClr val="FFFFFF"/>
                </a:solidFill>
                <a:latin typeface="Tahoma"/>
                <a:cs typeface="Tahoma"/>
              </a:rPr>
              <a:t> </a:t>
            </a:r>
            <a:r>
              <a:rPr sz="2560" dirty="0">
                <a:solidFill>
                  <a:srgbClr val="FFFFFF"/>
                </a:solidFill>
                <a:latin typeface="Tahoma"/>
                <a:cs typeface="Tahoma"/>
              </a:rPr>
              <a:t>actions</a:t>
            </a:r>
            <a:r>
              <a:rPr sz="2560" spc="-16" dirty="0">
                <a:solidFill>
                  <a:srgbClr val="FFFFFF"/>
                </a:solidFill>
                <a:latin typeface="Tahoma"/>
                <a:cs typeface="Tahoma"/>
              </a:rPr>
              <a:t> </a:t>
            </a:r>
            <a:r>
              <a:rPr sz="2560" spc="-5" dirty="0">
                <a:solidFill>
                  <a:srgbClr val="FFFFFF"/>
                </a:solidFill>
                <a:latin typeface="Tahoma"/>
                <a:cs typeface="Tahoma"/>
              </a:rPr>
              <a:t>to</a:t>
            </a:r>
            <a:r>
              <a:rPr sz="2560" spc="-27" dirty="0">
                <a:solidFill>
                  <a:srgbClr val="FFFFFF"/>
                </a:solidFill>
                <a:latin typeface="Tahoma"/>
                <a:cs typeface="Tahoma"/>
              </a:rPr>
              <a:t> </a:t>
            </a:r>
            <a:r>
              <a:rPr sz="2560" spc="-5" dirty="0">
                <a:solidFill>
                  <a:srgbClr val="FFFFFF"/>
                </a:solidFill>
                <a:latin typeface="Tahoma"/>
                <a:cs typeface="Tahoma"/>
              </a:rPr>
              <a:t>controller</a:t>
            </a:r>
            <a:endParaRPr sz="2560" dirty="0">
              <a:latin typeface="Tahoma"/>
              <a:cs typeface="Tahoma"/>
            </a:endParaRPr>
          </a:p>
          <a:p>
            <a:pPr marL="136826" indent="-123956" algn="l">
              <a:buSzPct val="95833"/>
              <a:buFont typeface="Arial MT"/>
              <a:buChar char="•"/>
              <a:tabLst>
                <a:tab pos="137503" algn="l"/>
              </a:tabLst>
            </a:pPr>
            <a:r>
              <a:rPr sz="2560" dirty="0">
                <a:solidFill>
                  <a:srgbClr val="FFFFFF"/>
                </a:solidFill>
                <a:latin typeface="Tahoma"/>
                <a:cs typeface="Tahoma"/>
              </a:rPr>
              <a:t>Allows</a:t>
            </a:r>
            <a:r>
              <a:rPr sz="2560" spc="-21" dirty="0">
                <a:solidFill>
                  <a:srgbClr val="FFFFFF"/>
                </a:solidFill>
                <a:latin typeface="Tahoma"/>
                <a:cs typeface="Tahoma"/>
              </a:rPr>
              <a:t> </a:t>
            </a:r>
            <a:r>
              <a:rPr sz="2560" spc="-5" dirty="0">
                <a:solidFill>
                  <a:srgbClr val="FFFFFF"/>
                </a:solidFill>
                <a:latin typeface="Tahoma"/>
                <a:cs typeface="Tahoma"/>
              </a:rPr>
              <a:t>controller</a:t>
            </a:r>
            <a:r>
              <a:rPr sz="2560" spc="-32" dirty="0">
                <a:solidFill>
                  <a:srgbClr val="FFFFFF"/>
                </a:solidFill>
                <a:latin typeface="Tahoma"/>
                <a:cs typeface="Tahoma"/>
              </a:rPr>
              <a:t> </a:t>
            </a:r>
            <a:r>
              <a:rPr sz="2560" spc="-5" dirty="0">
                <a:solidFill>
                  <a:srgbClr val="FFFFFF"/>
                </a:solidFill>
                <a:latin typeface="Tahoma"/>
                <a:cs typeface="Tahoma"/>
              </a:rPr>
              <a:t>to</a:t>
            </a:r>
            <a:r>
              <a:rPr sz="2560" spc="-27" dirty="0">
                <a:solidFill>
                  <a:srgbClr val="FFFFFF"/>
                </a:solidFill>
                <a:latin typeface="Tahoma"/>
                <a:cs typeface="Tahoma"/>
              </a:rPr>
              <a:t> </a:t>
            </a:r>
            <a:r>
              <a:rPr sz="2560" spc="-5" dirty="0">
                <a:solidFill>
                  <a:srgbClr val="FFFFFF"/>
                </a:solidFill>
                <a:latin typeface="Tahoma"/>
                <a:cs typeface="Tahoma"/>
              </a:rPr>
              <a:t>select</a:t>
            </a:r>
            <a:r>
              <a:rPr sz="2560" spc="5" dirty="0">
                <a:solidFill>
                  <a:srgbClr val="FFFFFF"/>
                </a:solidFill>
                <a:latin typeface="Tahoma"/>
                <a:cs typeface="Tahoma"/>
              </a:rPr>
              <a:t> </a:t>
            </a:r>
            <a:r>
              <a:rPr sz="2560" spc="-5" dirty="0">
                <a:solidFill>
                  <a:srgbClr val="FFFFFF"/>
                </a:solidFill>
                <a:latin typeface="Tahoma"/>
                <a:cs typeface="Tahoma"/>
              </a:rPr>
              <a:t>view</a:t>
            </a:r>
            <a:endParaRPr sz="2560" dirty="0">
              <a:latin typeface="Tahoma"/>
              <a:cs typeface="Tahoma"/>
            </a:endParaRPr>
          </a:p>
        </p:txBody>
      </p:sp>
      <p:grpSp>
        <p:nvGrpSpPr>
          <p:cNvPr id="9" name="object 9"/>
          <p:cNvGrpSpPr/>
          <p:nvPr/>
        </p:nvGrpSpPr>
        <p:grpSpPr>
          <a:xfrm>
            <a:off x="2675195" y="2247799"/>
            <a:ext cx="8054848" cy="4895765"/>
            <a:chOff x="2507995" y="964311"/>
            <a:chExt cx="7551420" cy="4589780"/>
          </a:xfrm>
        </p:grpSpPr>
        <p:sp>
          <p:nvSpPr>
            <p:cNvPr id="10" name="object 10"/>
            <p:cNvSpPr/>
            <p:nvPr/>
          </p:nvSpPr>
          <p:spPr>
            <a:xfrm>
              <a:off x="4893437" y="1928939"/>
              <a:ext cx="4671695" cy="3094990"/>
            </a:xfrm>
            <a:custGeom>
              <a:avLst/>
              <a:gdLst/>
              <a:ahLst/>
              <a:cxnLst/>
              <a:rect l="l" t="t" r="r" b="b"/>
              <a:pathLst>
                <a:path w="4671695" h="3094990">
                  <a:moveTo>
                    <a:pt x="2057527" y="2913062"/>
                  </a:moveTo>
                  <a:lnTo>
                    <a:pt x="189496" y="2911640"/>
                  </a:lnTo>
                  <a:lnTo>
                    <a:pt x="132245" y="2944952"/>
                  </a:lnTo>
                  <a:lnTo>
                    <a:pt x="181800" y="2916110"/>
                  </a:lnTo>
                  <a:lnTo>
                    <a:pt x="189496" y="2911640"/>
                  </a:lnTo>
                  <a:lnTo>
                    <a:pt x="189661" y="2911538"/>
                  </a:lnTo>
                  <a:lnTo>
                    <a:pt x="283083" y="2857182"/>
                  </a:lnTo>
                  <a:lnTo>
                    <a:pt x="292938" y="2848381"/>
                  </a:lnTo>
                  <a:lnTo>
                    <a:pt x="298475" y="2836875"/>
                  </a:lnTo>
                  <a:lnTo>
                    <a:pt x="299288" y="2824111"/>
                  </a:lnTo>
                  <a:lnTo>
                    <a:pt x="295021" y="2811589"/>
                  </a:lnTo>
                  <a:lnTo>
                    <a:pt x="286232" y="2801658"/>
                  </a:lnTo>
                  <a:lnTo>
                    <a:pt x="274739" y="2796082"/>
                  </a:lnTo>
                  <a:lnTo>
                    <a:pt x="261988" y="2795257"/>
                  </a:lnTo>
                  <a:lnTo>
                    <a:pt x="249428" y="2799524"/>
                  </a:lnTo>
                  <a:lnTo>
                    <a:pt x="0" y="2944812"/>
                  </a:lnTo>
                  <a:lnTo>
                    <a:pt x="249301" y="3090481"/>
                  </a:lnTo>
                  <a:lnTo>
                    <a:pt x="261810" y="3094761"/>
                  </a:lnTo>
                  <a:lnTo>
                    <a:pt x="274574" y="3093948"/>
                  </a:lnTo>
                  <a:lnTo>
                    <a:pt x="298335" y="3053270"/>
                  </a:lnTo>
                  <a:lnTo>
                    <a:pt x="189331" y="2978315"/>
                  </a:lnTo>
                  <a:lnTo>
                    <a:pt x="2057527" y="2979737"/>
                  </a:lnTo>
                  <a:lnTo>
                    <a:pt x="2057527" y="2913062"/>
                  </a:lnTo>
                  <a:close/>
                </a:path>
                <a:path w="4671695" h="3094990">
                  <a:moveTo>
                    <a:pt x="4671695" y="149796"/>
                  </a:moveTo>
                  <a:lnTo>
                    <a:pt x="4669053" y="136817"/>
                  </a:lnTo>
                  <a:lnTo>
                    <a:pt x="4661890" y="126199"/>
                  </a:lnTo>
                  <a:lnTo>
                    <a:pt x="4651273" y="119037"/>
                  </a:lnTo>
                  <a:lnTo>
                    <a:pt x="4638294" y="116395"/>
                  </a:lnTo>
                  <a:lnTo>
                    <a:pt x="3830409" y="116395"/>
                  </a:lnTo>
                  <a:lnTo>
                    <a:pt x="3923792" y="61912"/>
                  </a:lnTo>
                  <a:lnTo>
                    <a:pt x="3933672" y="53111"/>
                  </a:lnTo>
                  <a:lnTo>
                    <a:pt x="3939235" y="41592"/>
                  </a:lnTo>
                  <a:lnTo>
                    <a:pt x="3940060" y="28841"/>
                  </a:lnTo>
                  <a:lnTo>
                    <a:pt x="3935730" y="16319"/>
                  </a:lnTo>
                  <a:lnTo>
                    <a:pt x="3926941" y="6438"/>
                  </a:lnTo>
                  <a:lnTo>
                    <a:pt x="3915448" y="863"/>
                  </a:lnTo>
                  <a:lnTo>
                    <a:pt x="3902697" y="0"/>
                  </a:lnTo>
                  <a:lnTo>
                    <a:pt x="3890137" y="4254"/>
                  </a:lnTo>
                  <a:lnTo>
                    <a:pt x="3640836" y="149796"/>
                  </a:lnTo>
                  <a:lnTo>
                    <a:pt x="3890137" y="295211"/>
                  </a:lnTo>
                  <a:lnTo>
                    <a:pt x="3902697" y="299554"/>
                  </a:lnTo>
                  <a:lnTo>
                    <a:pt x="3915448" y="298729"/>
                  </a:lnTo>
                  <a:lnTo>
                    <a:pt x="3926941" y="293166"/>
                  </a:lnTo>
                  <a:lnTo>
                    <a:pt x="3935730" y="283273"/>
                  </a:lnTo>
                  <a:lnTo>
                    <a:pt x="3940060" y="270764"/>
                  </a:lnTo>
                  <a:lnTo>
                    <a:pt x="3939235" y="258000"/>
                  </a:lnTo>
                  <a:lnTo>
                    <a:pt x="3933672" y="246494"/>
                  </a:lnTo>
                  <a:lnTo>
                    <a:pt x="3923792" y="237680"/>
                  </a:lnTo>
                  <a:lnTo>
                    <a:pt x="3830193" y="183070"/>
                  </a:lnTo>
                  <a:lnTo>
                    <a:pt x="4605020" y="183070"/>
                  </a:lnTo>
                  <a:lnTo>
                    <a:pt x="4605020" y="2033206"/>
                  </a:lnTo>
                  <a:lnTo>
                    <a:pt x="4671695" y="2033206"/>
                  </a:lnTo>
                  <a:lnTo>
                    <a:pt x="4671695" y="183070"/>
                  </a:lnTo>
                  <a:lnTo>
                    <a:pt x="4671695" y="149796"/>
                  </a:lnTo>
                  <a:close/>
                </a:path>
              </a:pathLst>
            </a:custGeom>
            <a:solidFill>
              <a:srgbClr val="006600"/>
            </a:solidFill>
          </p:spPr>
          <p:txBody>
            <a:bodyPr wrap="square" lIns="0" tIns="0" rIns="0" bIns="0" rtlCol="0"/>
            <a:lstStyle/>
            <a:p>
              <a:endParaRPr sz="1280"/>
            </a:p>
          </p:txBody>
        </p:sp>
        <p:sp>
          <p:nvSpPr>
            <p:cNvPr id="11" name="object 11"/>
            <p:cNvSpPr/>
            <p:nvPr/>
          </p:nvSpPr>
          <p:spPr>
            <a:xfrm>
              <a:off x="2507996" y="964310"/>
              <a:ext cx="7551420" cy="4589780"/>
            </a:xfrm>
            <a:custGeom>
              <a:avLst/>
              <a:gdLst/>
              <a:ahLst/>
              <a:cxnLst/>
              <a:rect l="l" t="t" r="r" b="b"/>
              <a:pathLst>
                <a:path w="7551420" h="4589780">
                  <a:moveTo>
                    <a:pt x="200025" y="2428621"/>
                  </a:moveTo>
                  <a:lnTo>
                    <a:pt x="133350" y="2428621"/>
                  </a:lnTo>
                  <a:lnTo>
                    <a:pt x="133350" y="2628658"/>
                  </a:lnTo>
                  <a:lnTo>
                    <a:pt x="200025" y="2628658"/>
                  </a:lnTo>
                  <a:lnTo>
                    <a:pt x="200025" y="2428621"/>
                  </a:lnTo>
                  <a:close/>
                </a:path>
                <a:path w="7551420" h="4589780">
                  <a:moveTo>
                    <a:pt x="200025" y="2161921"/>
                  </a:moveTo>
                  <a:lnTo>
                    <a:pt x="133350" y="2161921"/>
                  </a:lnTo>
                  <a:lnTo>
                    <a:pt x="133350" y="2361946"/>
                  </a:lnTo>
                  <a:lnTo>
                    <a:pt x="200025" y="2361946"/>
                  </a:lnTo>
                  <a:lnTo>
                    <a:pt x="200025" y="2161921"/>
                  </a:lnTo>
                  <a:close/>
                </a:path>
                <a:path w="7551420" h="4589780">
                  <a:moveTo>
                    <a:pt x="200025" y="1895221"/>
                  </a:moveTo>
                  <a:lnTo>
                    <a:pt x="133350" y="1895221"/>
                  </a:lnTo>
                  <a:lnTo>
                    <a:pt x="133350" y="2095246"/>
                  </a:lnTo>
                  <a:lnTo>
                    <a:pt x="200025" y="2095246"/>
                  </a:lnTo>
                  <a:lnTo>
                    <a:pt x="200025" y="1895221"/>
                  </a:lnTo>
                  <a:close/>
                </a:path>
                <a:path w="7551420" h="4589780">
                  <a:moveTo>
                    <a:pt x="333375" y="2605024"/>
                  </a:moveTo>
                  <a:lnTo>
                    <a:pt x="200025" y="2711666"/>
                  </a:lnTo>
                  <a:lnTo>
                    <a:pt x="200025" y="2695321"/>
                  </a:lnTo>
                  <a:lnTo>
                    <a:pt x="133350" y="2695321"/>
                  </a:lnTo>
                  <a:lnTo>
                    <a:pt x="133350" y="2711754"/>
                  </a:lnTo>
                  <a:lnTo>
                    <a:pt x="133350" y="2738374"/>
                  </a:lnTo>
                  <a:lnTo>
                    <a:pt x="133248" y="2711666"/>
                  </a:lnTo>
                  <a:lnTo>
                    <a:pt x="0" y="2605024"/>
                  </a:lnTo>
                  <a:lnTo>
                    <a:pt x="166624" y="2938399"/>
                  </a:lnTo>
                  <a:lnTo>
                    <a:pt x="266661" y="2738374"/>
                  </a:lnTo>
                  <a:lnTo>
                    <a:pt x="333375" y="2605024"/>
                  </a:lnTo>
                  <a:close/>
                </a:path>
                <a:path w="7551420" h="4589780">
                  <a:moveTo>
                    <a:pt x="361823" y="1790446"/>
                  </a:moveTo>
                  <a:lnTo>
                    <a:pt x="166624" y="1790446"/>
                  </a:lnTo>
                  <a:lnTo>
                    <a:pt x="153644" y="1793062"/>
                  </a:lnTo>
                  <a:lnTo>
                    <a:pt x="143078" y="1800186"/>
                  </a:lnTo>
                  <a:lnTo>
                    <a:pt x="135953" y="1810753"/>
                  </a:lnTo>
                  <a:lnTo>
                    <a:pt x="133350" y="1823720"/>
                  </a:lnTo>
                  <a:lnTo>
                    <a:pt x="133350" y="1828546"/>
                  </a:lnTo>
                  <a:lnTo>
                    <a:pt x="195186" y="1828546"/>
                  </a:lnTo>
                  <a:lnTo>
                    <a:pt x="200025" y="1823720"/>
                  </a:lnTo>
                  <a:lnTo>
                    <a:pt x="166624" y="1857121"/>
                  </a:lnTo>
                  <a:lnTo>
                    <a:pt x="361823" y="1857121"/>
                  </a:lnTo>
                  <a:lnTo>
                    <a:pt x="361823" y="1828546"/>
                  </a:lnTo>
                  <a:lnTo>
                    <a:pt x="361823" y="1823720"/>
                  </a:lnTo>
                  <a:lnTo>
                    <a:pt x="361823" y="1790446"/>
                  </a:lnTo>
                  <a:close/>
                </a:path>
                <a:path w="7551420" h="4589780">
                  <a:moveTo>
                    <a:pt x="628523" y="1790446"/>
                  </a:moveTo>
                  <a:lnTo>
                    <a:pt x="428498" y="1790446"/>
                  </a:lnTo>
                  <a:lnTo>
                    <a:pt x="428498" y="1857121"/>
                  </a:lnTo>
                  <a:lnTo>
                    <a:pt x="628523" y="1857121"/>
                  </a:lnTo>
                  <a:lnTo>
                    <a:pt x="628523" y="1790446"/>
                  </a:lnTo>
                  <a:close/>
                </a:path>
                <a:path w="7551420" h="4589780">
                  <a:moveTo>
                    <a:pt x="923290" y="1818513"/>
                  </a:moveTo>
                  <a:lnTo>
                    <a:pt x="861834" y="1818513"/>
                  </a:lnTo>
                  <a:lnTo>
                    <a:pt x="890016" y="1790446"/>
                  </a:lnTo>
                  <a:lnTo>
                    <a:pt x="695198" y="1790446"/>
                  </a:lnTo>
                  <a:lnTo>
                    <a:pt x="695198" y="1857121"/>
                  </a:lnTo>
                  <a:lnTo>
                    <a:pt x="890016" y="1857121"/>
                  </a:lnTo>
                  <a:lnTo>
                    <a:pt x="902982" y="1854492"/>
                  </a:lnTo>
                  <a:lnTo>
                    <a:pt x="913549" y="1847329"/>
                  </a:lnTo>
                  <a:lnTo>
                    <a:pt x="920673" y="1836712"/>
                  </a:lnTo>
                  <a:lnTo>
                    <a:pt x="923290" y="1823720"/>
                  </a:lnTo>
                  <a:lnTo>
                    <a:pt x="923290" y="1818513"/>
                  </a:lnTo>
                  <a:close/>
                </a:path>
                <a:path w="7551420" h="4589780">
                  <a:moveTo>
                    <a:pt x="2609977" y="4388104"/>
                  </a:moveTo>
                  <a:lnTo>
                    <a:pt x="2409952" y="4388104"/>
                  </a:lnTo>
                  <a:lnTo>
                    <a:pt x="2409952" y="4454779"/>
                  </a:lnTo>
                  <a:lnTo>
                    <a:pt x="2609977" y="4454779"/>
                  </a:lnTo>
                  <a:lnTo>
                    <a:pt x="2609977" y="4388104"/>
                  </a:lnTo>
                  <a:close/>
                </a:path>
                <a:path w="7551420" h="4589780">
                  <a:moveTo>
                    <a:pt x="2876677" y="4388104"/>
                  </a:moveTo>
                  <a:lnTo>
                    <a:pt x="2676652" y="4388104"/>
                  </a:lnTo>
                  <a:lnTo>
                    <a:pt x="2676652" y="4454779"/>
                  </a:lnTo>
                  <a:lnTo>
                    <a:pt x="2876677" y="4454779"/>
                  </a:lnTo>
                  <a:lnTo>
                    <a:pt x="2876677" y="4388104"/>
                  </a:lnTo>
                  <a:close/>
                </a:path>
                <a:path w="7551420" h="4589780">
                  <a:moveTo>
                    <a:pt x="3143377" y="4388104"/>
                  </a:moveTo>
                  <a:lnTo>
                    <a:pt x="2943352" y="4388104"/>
                  </a:lnTo>
                  <a:lnTo>
                    <a:pt x="2943352" y="4454779"/>
                  </a:lnTo>
                  <a:lnTo>
                    <a:pt x="3143377" y="4454779"/>
                  </a:lnTo>
                  <a:lnTo>
                    <a:pt x="3143377" y="4388104"/>
                  </a:lnTo>
                  <a:close/>
                </a:path>
                <a:path w="7551420" h="4589780">
                  <a:moveTo>
                    <a:pt x="3410077" y="4388104"/>
                  </a:moveTo>
                  <a:lnTo>
                    <a:pt x="3210052" y="4388104"/>
                  </a:lnTo>
                  <a:lnTo>
                    <a:pt x="3210052" y="4454779"/>
                  </a:lnTo>
                  <a:lnTo>
                    <a:pt x="3410077" y="4454779"/>
                  </a:lnTo>
                  <a:lnTo>
                    <a:pt x="3410077" y="4388104"/>
                  </a:lnTo>
                  <a:close/>
                </a:path>
                <a:path w="7551420" h="4589780">
                  <a:moveTo>
                    <a:pt x="3675126" y="4389755"/>
                  </a:moveTo>
                  <a:lnTo>
                    <a:pt x="3475101" y="4389755"/>
                  </a:lnTo>
                  <a:lnTo>
                    <a:pt x="3475101" y="4456430"/>
                  </a:lnTo>
                  <a:lnTo>
                    <a:pt x="3675126" y="4456430"/>
                  </a:lnTo>
                  <a:lnTo>
                    <a:pt x="3675126" y="4389755"/>
                  </a:lnTo>
                  <a:close/>
                </a:path>
                <a:path w="7551420" h="4589780">
                  <a:moveTo>
                    <a:pt x="3941826" y="4389755"/>
                  </a:moveTo>
                  <a:lnTo>
                    <a:pt x="3741801" y="4389755"/>
                  </a:lnTo>
                  <a:lnTo>
                    <a:pt x="3741801" y="4456430"/>
                  </a:lnTo>
                  <a:lnTo>
                    <a:pt x="3941826" y="4456430"/>
                  </a:lnTo>
                  <a:lnTo>
                    <a:pt x="3941826" y="4389755"/>
                  </a:lnTo>
                  <a:close/>
                </a:path>
                <a:path w="7551420" h="4589780">
                  <a:moveTo>
                    <a:pt x="4208526" y="4389755"/>
                  </a:moveTo>
                  <a:lnTo>
                    <a:pt x="4008501" y="4389755"/>
                  </a:lnTo>
                  <a:lnTo>
                    <a:pt x="4008501" y="4456430"/>
                  </a:lnTo>
                  <a:lnTo>
                    <a:pt x="4208526" y="4456430"/>
                  </a:lnTo>
                  <a:lnTo>
                    <a:pt x="4208526" y="4389755"/>
                  </a:lnTo>
                  <a:close/>
                </a:path>
                <a:path w="7551420" h="4589780">
                  <a:moveTo>
                    <a:pt x="4467352" y="4423029"/>
                  </a:moveTo>
                  <a:lnTo>
                    <a:pt x="4133977" y="4256417"/>
                  </a:lnTo>
                  <a:lnTo>
                    <a:pt x="4267327" y="4423029"/>
                  </a:lnTo>
                  <a:lnTo>
                    <a:pt x="4133977" y="4589780"/>
                  </a:lnTo>
                  <a:lnTo>
                    <a:pt x="4467352" y="4423029"/>
                  </a:lnTo>
                  <a:close/>
                </a:path>
                <a:path w="7551420" h="4589780">
                  <a:moveTo>
                    <a:pt x="7055866" y="75311"/>
                  </a:moveTo>
                  <a:lnTo>
                    <a:pt x="6941566" y="75057"/>
                  </a:lnTo>
                  <a:lnTo>
                    <a:pt x="6941566" y="113157"/>
                  </a:lnTo>
                  <a:lnTo>
                    <a:pt x="7055866" y="113411"/>
                  </a:lnTo>
                  <a:lnTo>
                    <a:pt x="7055866" y="75311"/>
                  </a:lnTo>
                  <a:close/>
                </a:path>
                <a:path w="7551420" h="4589780">
                  <a:moveTo>
                    <a:pt x="7208266" y="75692"/>
                  </a:moveTo>
                  <a:lnTo>
                    <a:pt x="7093966" y="75438"/>
                  </a:lnTo>
                  <a:lnTo>
                    <a:pt x="7093966" y="113538"/>
                  </a:lnTo>
                  <a:lnTo>
                    <a:pt x="7208266" y="113792"/>
                  </a:lnTo>
                  <a:lnTo>
                    <a:pt x="7208266" y="75692"/>
                  </a:lnTo>
                  <a:close/>
                </a:path>
                <a:path w="7551420" h="4589780">
                  <a:moveTo>
                    <a:pt x="7360666" y="76200"/>
                  </a:moveTo>
                  <a:lnTo>
                    <a:pt x="7246366" y="75819"/>
                  </a:lnTo>
                  <a:lnTo>
                    <a:pt x="7246366" y="113919"/>
                  </a:lnTo>
                  <a:lnTo>
                    <a:pt x="7360666" y="114300"/>
                  </a:lnTo>
                  <a:lnTo>
                    <a:pt x="7360666" y="76200"/>
                  </a:lnTo>
                  <a:close/>
                </a:path>
                <a:path w="7551420" h="4589780">
                  <a:moveTo>
                    <a:pt x="7513574" y="114427"/>
                  </a:moveTo>
                  <a:lnTo>
                    <a:pt x="7436866" y="114427"/>
                  </a:lnTo>
                  <a:lnTo>
                    <a:pt x="7421550" y="114427"/>
                  </a:lnTo>
                  <a:lnTo>
                    <a:pt x="7360412" y="190500"/>
                  </a:lnTo>
                  <a:lnTo>
                    <a:pt x="7513574" y="114427"/>
                  </a:lnTo>
                  <a:close/>
                </a:path>
                <a:path w="7551420" h="4589780">
                  <a:moveTo>
                    <a:pt x="7551166" y="95758"/>
                  </a:moveTo>
                  <a:lnTo>
                    <a:pt x="7360920" y="0"/>
                  </a:lnTo>
                  <a:lnTo>
                    <a:pt x="7421651" y="76288"/>
                  </a:lnTo>
                  <a:lnTo>
                    <a:pt x="7398766" y="76200"/>
                  </a:lnTo>
                  <a:lnTo>
                    <a:pt x="7398766" y="114300"/>
                  </a:lnTo>
                  <a:lnTo>
                    <a:pt x="7421588" y="114376"/>
                  </a:lnTo>
                  <a:lnTo>
                    <a:pt x="7436866" y="114427"/>
                  </a:lnTo>
                  <a:lnTo>
                    <a:pt x="7513675" y="114376"/>
                  </a:lnTo>
                  <a:lnTo>
                    <a:pt x="7551166" y="95758"/>
                  </a:lnTo>
                  <a:close/>
                </a:path>
              </a:pathLst>
            </a:custGeom>
            <a:solidFill>
              <a:srgbClr val="FF6600"/>
            </a:solidFill>
          </p:spPr>
          <p:txBody>
            <a:bodyPr wrap="square" lIns="0" tIns="0" rIns="0" bIns="0" rtlCol="0"/>
            <a:lstStyle/>
            <a:p>
              <a:endParaRPr sz="1280"/>
            </a:p>
          </p:txBody>
        </p:sp>
        <p:sp>
          <p:nvSpPr>
            <p:cNvPr id="12" name="object 12"/>
            <p:cNvSpPr/>
            <p:nvPr/>
          </p:nvSpPr>
          <p:spPr>
            <a:xfrm>
              <a:off x="9449562" y="1280360"/>
              <a:ext cx="610235" cy="171450"/>
            </a:xfrm>
            <a:custGeom>
              <a:avLst/>
              <a:gdLst/>
              <a:ahLst/>
              <a:cxnLst/>
              <a:rect l="l" t="t" r="r" b="b"/>
              <a:pathLst>
                <a:path w="610234" h="171450">
                  <a:moveTo>
                    <a:pt x="501351" y="104767"/>
                  </a:moveTo>
                  <a:lnTo>
                    <a:pt x="447802" y="135816"/>
                  </a:lnTo>
                  <a:lnTo>
                    <a:pt x="442176" y="140795"/>
                  </a:lnTo>
                  <a:lnTo>
                    <a:pt x="438991" y="147357"/>
                  </a:lnTo>
                  <a:lnTo>
                    <a:pt x="438497" y="154658"/>
                  </a:lnTo>
                  <a:lnTo>
                    <a:pt x="440944" y="161851"/>
                  </a:lnTo>
                  <a:lnTo>
                    <a:pt x="445922" y="167477"/>
                  </a:lnTo>
                  <a:lnTo>
                    <a:pt x="452485" y="170662"/>
                  </a:lnTo>
                  <a:lnTo>
                    <a:pt x="459785" y="171156"/>
                  </a:lnTo>
                  <a:lnTo>
                    <a:pt x="466979" y="168709"/>
                  </a:lnTo>
                  <a:lnTo>
                    <a:pt x="577055" y="104955"/>
                  </a:lnTo>
                  <a:lnTo>
                    <a:pt x="571881" y="104955"/>
                  </a:lnTo>
                  <a:lnTo>
                    <a:pt x="501351" y="104767"/>
                  </a:lnTo>
                  <a:close/>
                </a:path>
                <a:path w="610234" h="171450">
                  <a:moveTo>
                    <a:pt x="534082" y="85789"/>
                  </a:moveTo>
                  <a:lnTo>
                    <a:pt x="501351" y="104767"/>
                  </a:lnTo>
                  <a:lnTo>
                    <a:pt x="571881" y="104955"/>
                  </a:lnTo>
                  <a:lnTo>
                    <a:pt x="571881" y="102288"/>
                  </a:lnTo>
                  <a:lnTo>
                    <a:pt x="562229" y="102288"/>
                  </a:lnTo>
                  <a:lnTo>
                    <a:pt x="534082" y="85789"/>
                  </a:lnTo>
                  <a:close/>
                </a:path>
                <a:path w="610234" h="171450">
                  <a:moveTo>
                    <a:pt x="460238" y="0"/>
                  </a:moveTo>
                  <a:lnTo>
                    <a:pt x="452961" y="450"/>
                  </a:lnTo>
                  <a:lnTo>
                    <a:pt x="446375" y="3591"/>
                  </a:lnTo>
                  <a:lnTo>
                    <a:pt x="441325" y="9197"/>
                  </a:lnTo>
                  <a:lnTo>
                    <a:pt x="438858" y="16392"/>
                  </a:lnTo>
                  <a:lnTo>
                    <a:pt x="439308" y="23707"/>
                  </a:lnTo>
                  <a:lnTo>
                    <a:pt x="442450" y="30307"/>
                  </a:lnTo>
                  <a:lnTo>
                    <a:pt x="448056" y="35359"/>
                  </a:lnTo>
                  <a:lnTo>
                    <a:pt x="501464" y="66667"/>
                  </a:lnTo>
                  <a:lnTo>
                    <a:pt x="571881" y="66855"/>
                  </a:lnTo>
                  <a:lnTo>
                    <a:pt x="571881" y="104955"/>
                  </a:lnTo>
                  <a:lnTo>
                    <a:pt x="577055" y="104955"/>
                  </a:lnTo>
                  <a:lnTo>
                    <a:pt x="609727" y="86032"/>
                  </a:lnTo>
                  <a:lnTo>
                    <a:pt x="467360" y="2466"/>
                  </a:lnTo>
                  <a:lnTo>
                    <a:pt x="460238" y="0"/>
                  </a:lnTo>
                  <a:close/>
                </a:path>
                <a:path w="610234" h="171450">
                  <a:moveTo>
                    <a:pt x="0" y="65331"/>
                  </a:moveTo>
                  <a:lnTo>
                    <a:pt x="0" y="103431"/>
                  </a:lnTo>
                  <a:lnTo>
                    <a:pt x="501351" y="104767"/>
                  </a:lnTo>
                  <a:lnTo>
                    <a:pt x="534082" y="85789"/>
                  </a:lnTo>
                  <a:lnTo>
                    <a:pt x="501464" y="66667"/>
                  </a:lnTo>
                  <a:lnTo>
                    <a:pt x="0" y="65331"/>
                  </a:lnTo>
                  <a:close/>
                </a:path>
                <a:path w="610234" h="171450">
                  <a:moveTo>
                    <a:pt x="562356" y="69395"/>
                  </a:moveTo>
                  <a:lnTo>
                    <a:pt x="534082" y="85789"/>
                  </a:lnTo>
                  <a:lnTo>
                    <a:pt x="562229" y="102288"/>
                  </a:lnTo>
                  <a:lnTo>
                    <a:pt x="562356" y="69395"/>
                  </a:lnTo>
                  <a:close/>
                </a:path>
                <a:path w="610234" h="171450">
                  <a:moveTo>
                    <a:pt x="571881" y="69395"/>
                  </a:moveTo>
                  <a:lnTo>
                    <a:pt x="562356" y="69395"/>
                  </a:lnTo>
                  <a:lnTo>
                    <a:pt x="562229" y="102288"/>
                  </a:lnTo>
                  <a:lnTo>
                    <a:pt x="571881" y="102288"/>
                  </a:lnTo>
                  <a:lnTo>
                    <a:pt x="571881" y="69395"/>
                  </a:lnTo>
                  <a:close/>
                </a:path>
                <a:path w="610234" h="171450">
                  <a:moveTo>
                    <a:pt x="501464" y="66667"/>
                  </a:moveTo>
                  <a:lnTo>
                    <a:pt x="534082" y="85789"/>
                  </a:lnTo>
                  <a:lnTo>
                    <a:pt x="562356" y="69395"/>
                  </a:lnTo>
                  <a:lnTo>
                    <a:pt x="571881" y="69395"/>
                  </a:lnTo>
                  <a:lnTo>
                    <a:pt x="571881" y="66855"/>
                  </a:lnTo>
                  <a:lnTo>
                    <a:pt x="501464" y="66667"/>
                  </a:lnTo>
                  <a:close/>
                </a:path>
              </a:pathLst>
            </a:custGeom>
            <a:solidFill>
              <a:srgbClr val="006600"/>
            </a:solidFill>
          </p:spPr>
          <p:txBody>
            <a:bodyPr wrap="square" lIns="0" tIns="0" rIns="0" bIns="0" rtlCol="0"/>
            <a:lstStyle/>
            <a:p>
              <a:endParaRPr sz="1280"/>
            </a:p>
          </p:txBody>
        </p:sp>
      </p:grpSp>
      <p:sp>
        <p:nvSpPr>
          <p:cNvPr id="13" name="object 13"/>
          <p:cNvSpPr txBox="1"/>
          <p:nvPr/>
        </p:nvSpPr>
        <p:spPr>
          <a:xfrm>
            <a:off x="10895583" y="2213525"/>
            <a:ext cx="1812544" cy="746188"/>
          </a:xfrm>
          <a:prstGeom prst="rect">
            <a:avLst/>
          </a:prstGeom>
        </p:spPr>
        <p:txBody>
          <a:bodyPr vert="horz" wrap="square" lIns="0" tIns="78571" rIns="0" bIns="0" rtlCol="0">
            <a:spAutoFit/>
          </a:bodyPr>
          <a:lstStyle/>
          <a:p>
            <a:pPr marL="13547" marR="5419">
              <a:lnSpc>
                <a:spcPts val="2560"/>
              </a:lnSpc>
              <a:spcBef>
                <a:spcPts val="619"/>
              </a:spcBef>
            </a:pPr>
            <a:r>
              <a:rPr sz="2560" spc="-11" dirty="0">
                <a:latin typeface="Tahoma"/>
                <a:cs typeface="Tahoma"/>
              </a:rPr>
              <a:t>Events </a:t>
            </a:r>
            <a:r>
              <a:rPr sz="2560" spc="-5" dirty="0">
                <a:latin typeface="Tahoma"/>
                <a:cs typeface="Tahoma"/>
              </a:rPr>
              <a:t> </a:t>
            </a:r>
            <a:r>
              <a:rPr sz="2560" dirty="0">
                <a:latin typeface="Tahoma"/>
                <a:cs typeface="Tahoma"/>
              </a:rPr>
              <a:t>Method</a:t>
            </a:r>
            <a:r>
              <a:rPr sz="2560" spc="-96" dirty="0">
                <a:latin typeface="Tahoma"/>
                <a:cs typeface="Tahoma"/>
              </a:rPr>
              <a:t> </a:t>
            </a:r>
            <a:r>
              <a:rPr sz="2560" spc="-5" dirty="0">
                <a:latin typeface="Tahoma"/>
                <a:cs typeface="Tahoma"/>
              </a:rPr>
              <a:t>calls</a:t>
            </a:r>
            <a:endParaRPr sz="2560">
              <a:latin typeface="Tahoma"/>
              <a:cs typeface="Tahoma"/>
            </a:endParaRPr>
          </a:p>
        </p:txBody>
      </p:sp>
      <p:sp>
        <p:nvSpPr>
          <p:cNvPr id="14" name="object 14"/>
          <p:cNvSpPr txBox="1"/>
          <p:nvPr/>
        </p:nvSpPr>
        <p:spPr>
          <a:xfrm>
            <a:off x="2964282" y="2447883"/>
            <a:ext cx="5717371" cy="2659532"/>
          </a:xfrm>
          <a:prstGeom prst="rect">
            <a:avLst/>
          </a:prstGeom>
        </p:spPr>
        <p:txBody>
          <a:bodyPr vert="horz" wrap="square" lIns="0" tIns="13547" rIns="0" bIns="0" rtlCol="0">
            <a:spAutoFit/>
          </a:bodyPr>
          <a:lstStyle/>
          <a:p>
            <a:pPr marL="2939719" algn="l">
              <a:spcBef>
                <a:spcPts val="107"/>
              </a:spcBef>
            </a:pPr>
            <a:r>
              <a:rPr sz="2560" b="1" spc="-5" dirty="0">
                <a:solidFill>
                  <a:srgbClr val="FFFFFF"/>
                </a:solidFill>
                <a:latin typeface="Tahoma"/>
                <a:cs typeface="Tahoma"/>
              </a:rPr>
              <a:t>Model</a:t>
            </a:r>
            <a:endParaRPr sz="2560" dirty="0">
              <a:latin typeface="Tahoma"/>
              <a:cs typeface="Tahoma"/>
            </a:endParaRPr>
          </a:p>
          <a:p>
            <a:pPr marL="1053964" indent="-215399" algn="l">
              <a:buFont typeface="Arial MT"/>
              <a:buChar char="•"/>
              <a:tabLst>
                <a:tab pos="1054640" algn="l"/>
              </a:tabLst>
            </a:pPr>
            <a:r>
              <a:rPr sz="2560" spc="-5" dirty="0">
                <a:solidFill>
                  <a:srgbClr val="FFFFFF"/>
                </a:solidFill>
                <a:latin typeface="Tahoma"/>
                <a:cs typeface="Tahoma"/>
              </a:rPr>
              <a:t>Encapsulates</a:t>
            </a:r>
            <a:r>
              <a:rPr sz="2560" spc="-11" dirty="0">
                <a:solidFill>
                  <a:srgbClr val="FFFFFF"/>
                </a:solidFill>
                <a:latin typeface="Tahoma"/>
                <a:cs typeface="Tahoma"/>
              </a:rPr>
              <a:t> </a:t>
            </a:r>
            <a:r>
              <a:rPr sz="2560" dirty="0">
                <a:solidFill>
                  <a:srgbClr val="FFFFFF"/>
                </a:solidFill>
                <a:latin typeface="Tahoma"/>
                <a:cs typeface="Tahoma"/>
              </a:rPr>
              <a:t>application</a:t>
            </a:r>
            <a:r>
              <a:rPr sz="2560" spc="-48" dirty="0">
                <a:solidFill>
                  <a:srgbClr val="FFFFFF"/>
                </a:solidFill>
                <a:latin typeface="Tahoma"/>
                <a:cs typeface="Tahoma"/>
              </a:rPr>
              <a:t> </a:t>
            </a:r>
            <a:r>
              <a:rPr sz="2560" spc="-5" dirty="0">
                <a:solidFill>
                  <a:srgbClr val="FFFFFF"/>
                </a:solidFill>
                <a:latin typeface="Tahoma"/>
                <a:cs typeface="Tahoma"/>
              </a:rPr>
              <a:t>state</a:t>
            </a:r>
            <a:endParaRPr sz="2560" dirty="0">
              <a:latin typeface="Tahoma"/>
              <a:cs typeface="Tahoma"/>
            </a:endParaRPr>
          </a:p>
          <a:p>
            <a:pPr marL="1053964" indent="-215399" algn="l">
              <a:buFont typeface="Arial MT"/>
              <a:buChar char="•"/>
              <a:tabLst>
                <a:tab pos="1054640" algn="l"/>
              </a:tabLst>
            </a:pPr>
            <a:r>
              <a:rPr sz="2560" spc="-11" dirty="0">
                <a:solidFill>
                  <a:srgbClr val="FFFFFF"/>
                </a:solidFill>
                <a:latin typeface="Tahoma"/>
                <a:cs typeface="Tahoma"/>
              </a:rPr>
              <a:t>Responds</a:t>
            </a:r>
            <a:r>
              <a:rPr sz="2560" spc="-21" dirty="0">
                <a:solidFill>
                  <a:srgbClr val="FFFFFF"/>
                </a:solidFill>
                <a:latin typeface="Tahoma"/>
                <a:cs typeface="Tahoma"/>
              </a:rPr>
              <a:t> </a:t>
            </a:r>
            <a:r>
              <a:rPr sz="2560" spc="-5" dirty="0">
                <a:solidFill>
                  <a:srgbClr val="FFFFFF"/>
                </a:solidFill>
                <a:latin typeface="Tahoma"/>
                <a:cs typeface="Tahoma"/>
              </a:rPr>
              <a:t>to</a:t>
            </a:r>
            <a:r>
              <a:rPr sz="2560" spc="-21" dirty="0">
                <a:solidFill>
                  <a:srgbClr val="FFFFFF"/>
                </a:solidFill>
                <a:latin typeface="Tahoma"/>
                <a:cs typeface="Tahoma"/>
              </a:rPr>
              <a:t> </a:t>
            </a:r>
            <a:r>
              <a:rPr sz="2560" spc="-5" dirty="0">
                <a:solidFill>
                  <a:srgbClr val="FFFFFF"/>
                </a:solidFill>
                <a:latin typeface="Tahoma"/>
                <a:cs typeface="Tahoma"/>
              </a:rPr>
              <a:t>state</a:t>
            </a:r>
            <a:r>
              <a:rPr sz="2560" spc="-16" dirty="0">
                <a:solidFill>
                  <a:srgbClr val="FFFFFF"/>
                </a:solidFill>
                <a:latin typeface="Tahoma"/>
                <a:cs typeface="Tahoma"/>
              </a:rPr>
              <a:t> </a:t>
            </a:r>
            <a:r>
              <a:rPr sz="2560" spc="-5" dirty="0">
                <a:solidFill>
                  <a:srgbClr val="FFFFFF"/>
                </a:solidFill>
                <a:latin typeface="Tahoma"/>
                <a:cs typeface="Tahoma"/>
              </a:rPr>
              <a:t>queries</a:t>
            </a:r>
            <a:endParaRPr sz="2560" dirty="0">
              <a:latin typeface="Tahoma"/>
              <a:cs typeface="Tahoma"/>
            </a:endParaRPr>
          </a:p>
          <a:p>
            <a:pPr marL="1053964" indent="-215399" algn="l">
              <a:buFont typeface="Arial MT"/>
              <a:buChar char="•"/>
              <a:tabLst>
                <a:tab pos="1054640" algn="l"/>
              </a:tabLst>
            </a:pPr>
            <a:r>
              <a:rPr sz="2560" spc="-5" dirty="0">
                <a:solidFill>
                  <a:srgbClr val="FFFFFF"/>
                </a:solidFill>
                <a:latin typeface="Tahoma"/>
                <a:cs typeface="Tahoma"/>
              </a:rPr>
              <a:t>Exposes</a:t>
            </a:r>
            <a:r>
              <a:rPr sz="2560" spc="-27" dirty="0">
                <a:solidFill>
                  <a:srgbClr val="FFFFFF"/>
                </a:solidFill>
                <a:latin typeface="Tahoma"/>
                <a:cs typeface="Tahoma"/>
              </a:rPr>
              <a:t> </a:t>
            </a:r>
            <a:r>
              <a:rPr sz="2560" dirty="0">
                <a:solidFill>
                  <a:srgbClr val="FFFFFF"/>
                </a:solidFill>
                <a:latin typeface="Tahoma"/>
                <a:cs typeface="Tahoma"/>
              </a:rPr>
              <a:t>application</a:t>
            </a:r>
            <a:r>
              <a:rPr sz="2560" spc="-59" dirty="0">
                <a:solidFill>
                  <a:srgbClr val="FFFFFF"/>
                </a:solidFill>
                <a:latin typeface="Tahoma"/>
                <a:cs typeface="Tahoma"/>
              </a:rPr>
              <a:t> </a:t>
            </a:r>
            <a:r>
              <a:rPr sz="2560" spc="-5" dirty="0">
                <a:solidFill>
                  <a:srgbClr val="FFFFFF"/>
                </a:solidFill>
                <a:latin typeface="Tahoma"/>
                <a:cs typeface="Tahoma"/>
              </a:rPr>
              <a:t>functionality</a:t>
            </a:r>
            <a:endParaRPr sz="2560" dirty="0">
              <a:latin typeface="Tahoma"/>
              <a:cs typeface="Tahoma"/>
            </a:endParaRPr>
          </a:p>
          <a:p>
            <a:pPr marL="1053964" indent="-215399" algn="l">
              <a:buFont typeface="Arial MT"/>
              <a:buChar char="•"/>
              <a:tabLst>
                <a:tab pos="1054640" algn="l"/>
              </a:tabLst>
            </a:pPr>
            <a:r>
              <a:rPr sz="2560" spc="-5" dirty="0">
                <a:solidFill>
                  <a:srgbClr val="FFFFFF"/>
                </a:solidFill>
                <a:latin typeface="Tahoma"/>
                <a:cs typeface="Tahoma"/>
              </a:rPr>
              <a:t>Notifies</a:t>
            </a:r>
            <a:r>
              <a:rPr sz="2560" spc="-16" dirty="0">
                <a:solidFill>
                  <a:srgbClr val="FFFFFF"/>
                </a:solidFill>
                <a:latin typeface="Tahoma"/>
                <a:cs typeface="Tahoma"/>
              </a:rPr>
              <a:t> </a:t>
            </a:r>
            <a:r>
              <a:rPr sz="2560" dirty="0">
                <a:solidFill>
                  <a:srgbClr val="FFFFFF"/>
                </a:solidFill>
                <a:latin typeface="Tahoma"/>
                <a:cs typeface="Tahoma"/>
              </a:rPr>
              <a:t>views</a:t>
            </a:r>
            <a:r>
              <a:rPr sz="2560" spc="-11" dirty="0">
                <a:solidFill>
                  <a:srgbClr val="FFFFFF"/>
                </a:solidFill>
                <a:latin typeface="Tahoma"/>
                <a:cs typeface="Tahoma"/>
              </a:rPr>
              <a:t> </a:t>
            </a:r>
            <a:r>
              <a:rPr sz="2560" dirty="0">
                <a:solidFill>
                  <a:srgbClr val="FFFFFF"/>
                </a:solidFill>
                <a:latin typeface="Tahoma"/>
                <a:cs typeface="Tahoma"/>
              </a:rPr>
              <a:t>of</a:t>
            </a:r>
            <a:r>
              <a:rPr sz="2560" spc="-32" dirty="0">
                <a:solidFill>
                  <a:srgbClr val="FFFFFF"/>
                </a:solidFill>
                <a:latin typeface="Tahoma"/>
                <a:cs typeface="Tahoma"/>
              </a:rPr>
              <a:t> </a:t>
            </a:r>
            <a:r>
              <a:rPr sz="2560" spc="-5" dirty="0">
                <a:solidFill>
                  <a:srgbClr val="FFFFFF"/>
                </a:solidFill>
                <a:latin typeface="Tahoma"/>
                <a:cs typeface="Tahoma"/>
              </a:rPr>
              <a:t>changes</a:t>
            </a:r>
            <a:endParaRPr sz="2560" dirty="0">
              <a:latin typeface="Tahoma"/>
              <a:cs typeface="Tahoma"/>
            </a:endParaRPr>
          </a:p>
          <a:p>
            <a:pPr marL="13547" algn="l">
              <a:spcBef>
                <a:spcPts val="2224"/>
              </a:spcBef>
            </a:pPr>
            <a:r>
              <a:rPr sz="2560" b="1" dirty="0">
                <a:latin typeface="Tahoma"/>
                <a:cs typeface="Tahoma"/>
              </a:rPr>
              <a:t>Update</a:t>
            </a:r>
            <a:r>
              <a:rPr sz="2560" b="1" spc="-43" dirty="0">
                <a:latin typeface="Tahoma"/>
                <a:cs typeface="Tahoma"/>
              </a:rPr>
              <a:t> </a:t>
            </a:r>
            <a:r>
              <a:rPr sz="2560" b="1" spc="-5" dirty="0">
                <a:latin typeface="Tahoma"/>
                <a:cs typeface="Tahoma"/>
              </a:rPr>
              <a:t>notification</a:t>
            </a:r>
            <a:endParaRPr sz="2560" dirty="0">
              <a:latin typeface="Tahoma"/>
              <a:cs typeface="Tahoma"/>
            </a:endParaRPr>
          </a:p>
        </p:txBody>
      </p:sp>
      <p:sp>
        <p:nvSpPr>
          <p:cNvPr id="15" name="object 15"/>
          <p:cNvSpPr txBox="1"/>
          <p:nvPr/>
        </p:nvSpPr>
        <p:spPr>
          <a:xfrm>
            <a:off x="5658443" y="7106256"/>
            <a:ext cx="1228683" cy="801587"/>
          </a:xfrm>
          <a:prstGeom prst="rect">
            <a:avLst/>
          </a:prstGeom>
        </p:spPr>
        <p:txBody>
          <a:bodyPr vert="horz" wrap="square" lIns="0" tIns="13547" rIns="0" bIns="0" rtlCol="0">
            <a:spAutoFit/>
          </a:bodyPr>
          <a:lstStyle/>
          <a:p>
            <a:pPr marL="13547" marR="5419" indent="228945">
              <a:spcBef>
                <a:spcPts val="107"/>
              </a:spcBef>
            </a:pPr>
            <a:r>
              <a:rPr sz="2560" b="1" dirty="0">
                <a:latin typeface="Tahoma"/>
                <a:cs typeface="Tahoma"/>
              </a:rPr>
              <a:t>User </a:t>
            </a:r>
            <a:r>
              <a:rPr sz="2560" b="1" spc="5" dirty="0">
                <a:latin typeface="Tahoma"/>
                <a:cs typeface="Tahoma"/>
              </a:rPr>
              <a:t> </a:t>
            </a:r>
            <a:r>
              <a:rPr sz="2560" b="1" dirty="0">
                <a:latin typeface="Tahoma"/>
                <a:cs typeface="Tahoma"/>
              </a:rPr>
              <a:t>Ac</a:t>
            </a:r>
            <a:r>
              <a:rPr sz="2560" b="1" spc="-11" dirty="0">
                <a:latin typeface="Tahoma"/>
                <a:cs typeface="Tahoma"/>
              </a:rPr>
              <a:t>t</a:t>
            </a:r>
            <a:r>
              <a:rPr sz="2560" b="1" dirty="0">
                <a:latin typeface="Tahoma"/>
                <a:cs typeface="Tahoma"/>
              </a:rPr>
              <a:t>i</a:t>
            </a:r>
            <a:r>
              <a:rPr sz="2560" b="1" spc="-11" dirty="0">
                <a:latin typeface="Tahoma"/>
                <a:cs typeface="Tahoma"/>
              </a:rPr>
              <a:t>o</a:t>
            </a:r>
            <a:r>
              <a:rPr sz="2560" b="1" spc="-5" dirty="0">
                <a:latin typeface="Tahoma"/>
                <a:cs typeface="Tahoma"/>
              </a:rPr>
              <a:t>ns</a:t>
            </a:r>
            <a:endParaRPr sz="2560">
              <a:latin typeface="Tahoma"/>
              <a:cs typeface="Tahoma"/>
            </a:endParaRPr>
          </a:p>
        </p:txBody>
      </p:sp>
      <p:sp>
        <p:nvSpPr>
          <p:cNvPr id="16" name="object 16"/>
          <p:cNvSpPr txBox="1"/>
          <p:nvPr/>
        </p:nvSpPr>
        <p:spPr>
          <a:xfrm>
            <a:off x="5716693" y="5609675"/>
            <a:ext cx="1253067" cy="801587"/>
          </a:xfrm>
          <a:prstGeom prst="rect">
            <a:avLst/>
          </a:prstGeom>
        </p:spPr>
        <p:txBody>
          <a:bodyPr vert="horz" wrap="square" lIns="0" tIns="13547" rIns="0" bIns="0" rtlCol="0">
            <a:spAutoFit/>
          </a:bodyPr>
          <a:lstStyle/>
          <a:p>
            <a:pPr marL="226236" marR="5419" indent="-213367">
              <a:spcBef>
                <a:spcPts val="107"/>
              </a:spcBef>
            </a:pPr>
            <a:r>
              <a:rPr sz="2560" b="1" spc="-5" dirty="0">
                <a:latin typeface="Tahoma"/>
                <a:cs typeface="Tahoma"/>
              </a:rPr>
              <a:t>Cha</a:t>
            </a:r>
            <a:r>
              <a:rPr sz="2560" b="1" dirty="0">
                <a:latin typeface="Tahoma"/>
                <a:cs typeface="Tahoma"/>
              </a:rPr>
              <a:t>n</a:t>
            </a:r>
            <a:r>
              <a:rPr sz="2560" b="1" spc="-5" dirty="0">
                <a:latin typeface="Tahoma"/>
                <a:cs typeface="Tahoma"/>
              </a:rPr>
              <a:t>ge  </a:t>
            </a:r>
            <a:r>
              <a:rPr sz="2560" b="1" dirty="0">
                <a:latin typeface="Tahoma"/>
                <a:cs typeface="Tahoma"/>
              </a:rPr>
              <a:t>View</a:t>
            </a:r>
            <a:endParaRPr sz="2560">
              <a:latin typeface="Tahoma"/>
              <a:cs typeface="Tahoma"/>
            </a:endParaRPr>
          </a:p>
        </p:txBody>
      </p:sp>
      <p:sp>
        <p:nvSpPr>
          <p:cNvPr id="17" name="object 17"/>
          <p:cNvSpPr txBox="1"/>
          <p:nvPr/>
        </p:nvSpPr>
        <p:spPr>
          <a:xfrm>
            <a:off x="10325013" y="4519763"/>
            <a:ext cx="1519259" cy="407633"/>
          </a:xfrm>
          <a:prstGeom prst="rect">
            <a:avLst/>
          </a:prstGeom>
        </p:spPr>
        <p:txBody>
          <a:bodyPr vert="horz" wrap="square" lIns="0" tIns="13547" rIns="0" bIns="0" rtlCol="0">
            <a:spAutoFit/>
          </a:bodyPr>
          <a:lstStyle/>
          <a:p>
            <a:pPr marL="13547">
              <a:spcBef>
                <a:spcPts val="107"/>
              </a:spcBef>
            </a:pPr>
            <a:r>
              <a:rPr sz="2560" b="1" spc="-5" dirty="0">
                <a:latin typeface="Tahoma"/>
                <a:cs typeface="Tahoma"/>
              </a:rPr>
              <a:t>Set</a:t>
            </a:r>
            <a:r>
              <a:rPr sz="2560" b="1" spc="-96" dirty="0">
                <a:latin typeface="Tahoma"/>
                <a:cs typeface="Tahoma"/>
              </a:rPr>
              <a:t> </a:t>
            </a:r>
            <a:r>
              <a:rPr sz="2560" b="1" spc="-5" dirty="0">
                <a:latin typeface="Tahoma"/>
                <a:cs typeface="Tahoma"/>
              </a:rPr>
              <a:t>State</a:t>
            </a:r>
            <a:endParaRPr sz="2560">
              <a:latin typeface="Tahoma"/>
              <a:cs typeface="Tahoma"/>
            </a:endParaRPr>
          </a:p>
        </p:txBody>
      </p:sp>
      <p:sp>
        <p:nvSpPr>
          <p:cNvPr id="18" name="object 18"/>
          <p:cNvSpPr txBox="1"/>
          <p:nvPr/>
        </p:nvSpPr>
        <p:spPr>
          <a:xfrm>
            <a:off x="286539" y="4621987"/>
            <a:ext cx="1555157" cy="407633"/>
          </a:xfrm>
          <a:prstGeom prst="rect">
            <a:avLst/>
          </a:prstGeom>
        </p:spPr>
        <p:txBody>
          <a:bodyPr vert="horz" wrap="square" lIns="0" tIns="13547" rIns="0" bIns="0" rtlCol="0">
            <a:spAutoFit/>
          </a:bodyPr>
          <a:lstStyle/>
          <a:p>
            <a:pPr marL="13547">
              <a:spcBef>
                <a:spcPts val="107"/>
              </a:spcBef>
            </a:pPr>
            <a:r>
              <a:rPr sz="2560" b="1" spc="-5" dirty="0">
                <a:latin typeface="Tahoma"/>
                <a:cs typeface="Tahoma"/>
              </a:rPr>
              <a:t>Get</a:t>
            </a:r>
            <a:r>
              <a:rPr sz="2560" b="1" spc="-96" dirty="0">
                <a:latin typeface="Tahoma"/>
                <a:cs typeface="Tahoma"/>
              </a:rPr>
              <a:t> </a:t>
            </a:r>
            <a:r>
              <a:rPr sz="2560" b="1" spc="-5" dirty="0">
                <a:latin typeface="Tahoma"/>
                <a:cs typeface="Tahoma"/>
              </a:rPr>
              <a:t>State</a:t>
            </a:r>
            <a:endParaRPr sz="2560">
              <a:latin typeface="Tahoma"/>
              <a:cs typeface="Tahoma"/>
            </a:endParaRPr>
          </a:p>
        </p:txBody>
      </p:sp>
      <p:grpSp>
        <p:nvGrpSpPr>
          <p:cNvPr id="19" name="object 19"/>
          <p:cNvGrpSpPr/>
          <p:nvPr/>
        </p:nvGrpSpPr>
        <p:grpSpPr>
          <a:xfrm>
            <a:off x="2147621" y="3278470"/>
            <a:ext cx="1546352" cy="2202688"/>
            <a:chOff x="2013394" y="1930566"/>
            <a:chExt cx="1449705" cy="2065020"/>
          </a:xfrm>
        </p:grpSpPr>
        <p:sp>
          <p:nvSpPr>
            <p:cNvPr id="20" name="object 20"/>
            <p:cNvSpPr/>
            <p:nvPr/>
          </p:nvSpPr>
          <p:spPr>
            <a:xfrm>
              <a:off x="2046732" y="2078735"/>
              <a:ext cx="1270" cy="1883410"/>
            </a:xfrm>
            <a:custGeom>
              <a:avLst/>
              <a:gdLst/>
              <a:ahLst/>
              <a:cxnLst/>
              <a:rect l="l" t="t" r="r" b="b"/>
              <a:pathLst>
                <a:path w="1269" h="1883410">
                  <a:moveTo>
                    <a:pt x="0" y="1883409"/>
                  </a:moveTo>
                  <a:lnTo>
                    <a:pt x="762" y="0"/>
                  </a:lnTo>
                </a:path>
              </a:pathLst>
            </a:custGeom>
            <a:ln w="66675">
              <a:solidFill>
                <a:srgbClr val="006600"/>
              </a:solidFill>
            </a:ln>
          </p:spPr>
          <p:txBody>
            <a:bodyPr wrap="square" lIns="0" tIns="0" rIns="0" bIns="0" rtlCol="0"/>
            <a:lstStyle/>
            <a:p>
              <a:endParaRPr sz="1280"/>
            </a:p>
          </p:txBody>
        </p:sp>
        <p:sp>
          <p:nvSpPr>
            <p:cNvPr id="21" name="object 21"/>
            <p:cNvSpPr/>
            <p:nvPr/>
          </p:nvSpPr>
          <p:spPr>
            <a:xfrm>
              <a:off x="2014728" y="1930566"/>
              <a:ext cx="1448435" cy="299720"/>
            </a:xfrm>
            <a:custGeom>
              <a:avLst/>
              <a:gdLst/>
              <a:ahLst/>
              <a:cxnLst/>
              <a:rect l="l" t="t" r="r" b="b"/>
              <a:pathLst>
                <a:path w="1448435" h="299719">
                  <a:moveTo>
                    <a:pt x="1258438" y="183178"/>
                  </a:moveTo>
                  <a:lnTo>
                    <a:pt x="1164844" y="237577"/>
                  </a:lnTo>
                  <a:lnTo>
                    <a:pt x="1154957" y="246379"/>
                  </a:lnTo>
                  <a:lnTo>
                    <a:pt x="1149381" y="257897"/>
                  </a:lnTo>
                  <a:lnTo>
                    <a:pt x="1148520" y="270652"/>
                  </a:lnTo>
                  <a:lnTo>
                    <a:pt x="1152779" y="283170"/>
                  </a:lnTo>
                  <a:lnTo>
                    <a:pt x="1161581" y="293110"/>
                  </a:lnTo>
                  <a:lnTo>
                    <a:pt x="1173099" y="298680"/>
                  </a:lnTo>
                  <a:lnTo>
                    <a:pt x="1185854" y="299511"/>
                  </a:lnTo>
                  <a:lnTo>
                    <a:pt x="1198372" y="295235"/>
                  </a:lnTo>
                  <a:lnTo>
                    <a:pt x="1390723" y="183348"/>
                  </a:lnTo>
                  <a:lnTo>
                    <a:pt x="1258438" y="183178"/>
                  </a:lnTo>
                  <a:close/>
                </a:path>
                <a:path w="1448435" h="299719">
                  <a:moveTo>
                    <a:pt x="1315670" y="149914"/>
                  </a:moveTo>
                  <a:lnTo>
                    <a:pt x="1258438" y="183178"/>
                  </a:lnTo>
                  <a:lnTo>
                    <a:pt x="1381760" y="183348"/>
                  </a:lnTo>
                  <a:lnTo>
                    <a:pt x="1381768" y="178776"/>
                  </a:lnTo>
                  <a:lnTo>
                    <a:pt x="1364996" y="178776"/>
                  </a:lnTo>
                  <a:lnTo>
                    <a:pt x="1315670" y="149914"/>
                  </a:lnTo>
                  <a:close/>
                </a:path>
                <a:path w="1448435" h="299719">
                  <a:moveTo>
                    <a:pt x="1186235" y="0"/>
                  </a:moveTo>
                  <a:lnTo>
                    <a:pt x="1173480" y="817"/>
                  </a:lnTo>
                  <a:lnTo>
                    <a:pt x="1161962" y="6350"/>
                  </a:lnTo>
                  <a:lnTo>
                    <a:pt x="1153160" y="16216"/>
                  </a:lnTo>
                  <a:lnTo>
                    <a:pt x="1148881" y="28733"/>
                  </a:lnTo>
                  <a:lnTo>
                    <a:pt x="1149699" y="41489"/>
                  </a:lnTo>
                  <a:lnTo>
                    <a:pt x="1155231" y="53006"/>
                  </a:lnTo>
                  <a:lnTo>
                    <a:pt x="1165098" y="61809"/>
                  </a:lnTo>
                  <a:lnTo>
                    <a:pt x="1258570" y="116503"/>
                  </a:lnTo>
                  <a:lnTo>
                    <a:pt x="1381887" y="116673"/>
                  </a:lnTo>
                  <a:lnTo>
                    <a:pt x="1381760" y="183348"/>
                  </a:lnTo>
                  <a:lnTo>
                    <a:pt x="1390723" y="183348"/>
                  </a:lnTo>
                  <a:lnTo>
                    <a:pt x="1447927" y="150074"/>
                  </a:lnTo>
                  <a:lnTo>
                    <a:pt x="1198753" y="4278"/>
                  </a:lnTo>
                  <a:lnTo>
                    <a:pt x="1186235" y="0"/>
                  </a:lnTo>
                  <a:close/>
                </a:path>
                <a:path w="1448435" h="299719">
                  <a:moveTo>
                    <a:pt x="0" y="114768"/>
                  </a:moveTo>
                  <a:lnTo>
                    <a:pt x="0" y="181443"/>
                  </a:lnTo>
                  <a:lnTo>
                    <a:pt x="1258438" y="183178"/>
                  </a:lnTo>
                  <a:lnTo>
                    <a:pt x="1315670" y="149914"/>
                  </a:lnTo>
                  <a:lnTo>
                    <a:pt x="1258570" y="116503"/>
                  </a:lnTo>
                  <a:lnTo>
                    <a:pt x="0" y="114768"/>
                  </a:lnTo>
                  <a:close/>
                </a:path>
                <a:path w="1448435" h="299719">
                  <a:moveTo>
                    <a:pt x="1364996" y="121245"/>
                  </a:moveTo>
                  <a:lnTo>
                    <a:pt x="1315670" y="149914"/>
                  </a:lnTo>
                  <a:lnTo>
                    <a:pt x="1364996" y="178776"/>
                  </a:lnTo>
                  <a:lnTo>
                    <a:pt x="1364996" y="121245"/>
                  </a:lnTo>
                  <a:close/>
                </a:path>
                <a:path w="1448435" h="299719">
                  <a:moveTo>
                    <a:pt x="1381878" y="121245"/>
                  </a:moveTo>
                  <a:lnTo>
                    <a:pt x="1364996" y="121245"/>
                  </a:lnTo>
                  <a:lnTo>
                    <a:pt x="1364996" y="178776"/>
                  </a:lnTo>
                  <a:lnTo>
                    <a:pt x="1381768" y="178776"/>
                  </a:lnTo>
                  <a:lnTo>
                    <a:pt x="1381878" y="121245"/>
                  </a:lnTo>
                  <a:close/>
                </a:path>
                <a:path w="1448435" h="299719">
                  <a:moveTo>
                    <a:pt x="1258570" y="116503"/>
                  </a:moveTo>
                  <a:lnTo>
                    <a:pt x="1315670" y="149914"/>
                  </a:lnTo>
                  <a:lnTo>
                    <a:pt x="1364996" y="121245"/>
                  </a:lnTo>
                  <a:lnTo>
                    <a:pt x="1381878" y="121245"/>
                  </a:lnTo>
                  <a:lnTo>
                    <a:pt x="1381887" y="116673"/>
                  </a:lnTo>
                  <a:lnTo>
                    <a:pt x="1258570" y="116503"/>
                  </a:lnTo>
                  <a:close/>
                </a:path>
              </a:pathLst>
            </a:custGeom>
            <a:solidFill>
              <a:srgbClr val="006600"/>
            </a:solidFill>
          </p:spPr>
          <p:txBody>
            <a:bodyPr wrap="square" lIns="0" tIns="0" rIns="0" bIns="0" rtlCol="0"/>
            <a:lstStyle/>
            <a:p>
              <a:endParaRPr sz="128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igure 4.13. The model-view-controller pattern"/>
          <p:cNvSpPr txBox="1">
            <a:spLocks noGrp="1"/>
          </p:cNvSpPr>
          <p:nvPr>
            <p:ph type="title"/>
          </p:nvPr>
        </p:nvSpPr>
        <p:spPr>
          <a:xfrm>
            <a:off x="952500" y="342900"/>
            <a:ext cx="11925924" cy="678558"/>
          </a:xfrm>
          <a:prstGeom prst="rect">
            <a:avLst/>
          </a:prstGeom>
        </p:spPr>
        <p:txBody>
          <a:bodyPr>
            <a:noAutofit/>
          </a:bodyPr>
          <a:lstStyle/>
          <a:p>
            <a:r>
              <a:rPr sz="4000" dirty="0">
                <a:solidFill>
                  <a:schemeClr val="tx1">
                    <a:lumMod val="75000"/>
                  </a:schemeClr>
                </a:solidFill>
              </a:rPr>
              <a:t>The model-view-controller </a:t>
            </a:r>
            <a:r>
              <a:rPr lang="en-US" sz="4000" dirty="0">
                <a:solidFill>
                  <a:schemeClr val="tx1">
                    <a:lumMod val="75000"/>
                  </a:schemeClr>
                </a:solidFill>
              </a:rPr>
              <a:t>architectural pattern</a:t>
            </a:r>
            <a:endParaRPr sz="4000" dirty="0">
              <a:solidFill>
                <a:schemeClr val="tx1">
                  <a:lumMod val="75000"/>
                </a:schemeClr>
              </a:solidFill>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pic>
        <p:nvPicPr>
          <p:cNvPr id="5" name="Picture 4">
            <a:extLst>
              <a:ext uri="{FF2B5EF4-FFF2-40B4-BE49-F238E27FC236}">
                <a16:creationId xmlns:a16="http://schemas.microsoft.com/office/drawing/2014/main" id="{78C33052-DBCD-8445-9232-C75628CA5839}"/>
              </a:ext>
            </a:extLst>
          </p:cNvPr>
          <p:cNvPicPr>
            <a:picLocks noChangeAspect="1"/>
          </p:cNvPicPr>
          <p:nvPr/>
        </p:nvPicPr>
        <p:blipFill rotWithShape="1">
          <a:blip r:embed="rId2">
            <a:extLst>
              <a:ext uri="{28A0092B-C50C-407E-A947-70E740481C1C}">
                <a14:useLocalDpi xmlns:a14="http://schemas.microsoft.com/office/drawing/2010/main" val="0"/>
              </a:ext>
            </a:extLst>
          </a:blip>
          <a:srcRect l="16501" t="9633" r="26053" b="46142"/>
          <a:stretch/>
        </p:blipFill>
        <p:spPr>
          <a:xfrm>
            <a:off x="6426628" y="1804790"/>
            <a:ext cx="6314062" cy="6599694"/>
          </a:xfrm>
          <a:prstGeom prst="rect">
            <a:avLst/>
          </a:prstGeom>
        </p:spPr>
      </p:pic>
      <p:pic>
        <p:nvPicPr>
          <p:cNvPr id="2" name="Graphic 1" descr="User with solid fill">
            <a:extLst>
              <a:ext uri="{FF2B5EF4-FFF2-40B4-BE49-F238E27FC236}">
                <a16:creationId xmlns:a16="http://schemas.microsoft.com/office/drawing/2014/main" id="{ED52AD2C-3C6C-0EAA-10C7-FB252FA8A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9132" y="1112180"/>
            <a:ext cx="1207540" cy="1207540"/>
          </a:xfrm>
          <a:prstGeom prst="rect">
            <a:avLst/>
          </a:prstGeom>
        </p:spPr>
      </p:pic>
      <p:sp>
        <p:nvSpPr>
          <p:cNvPr id="6" name="TextBox 5">
            <a:extLst>
              <a:ext uri="{FF2B5EF4-FFF2-40B4-BE49-F238E27FC236}">
                <a16:creationId xmlns:a16="http://schemas.microsoft.com/office/drawing/2014/main" id="{DD09644F-50D1-A4BE-20B1-E04D03E81218}"/>
              </a:ext>
            </a:extLst>
          </p:cNvPr>
          <p:cNvSpPr txBox="1"/>
          <p:nvPr/>
        </p:nvSpPr>
        <p:spPr>
          <a:xfrm>
            <a:off x="392255" y="2425298"/>
            <a:ext cx="603437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2400" dirty="0"/>
              <a:t>MVC is all about separation of concerns:</a:t>
            </a:r>
          </a:p>
          <a:p>
            <a:pPr marL="342900" lvl="3" indent="-342900" algn="l">
              <a:buFont typeface="Arial"/>
              <a:buChar char="•"/>
            </a:pPr>
            <a:r>
              <a:rPr lang="en-US" sz="2400" dirty="0"/>
              <a:t>Model </a:t>
            </a:r>
          </a:p>
          <a:p>
            <a:pPr marL="342900" lvl="3" indent="-342900" algn="l">
              <a:buFont typeface="Arial"/>
              <a:buChar char="•"/>
            </a:pPr>
            <a:r>
              <a:rPr lang="en-US" sz="2400" dirty="0"/>
              <a:t>View </a:t>
            </a:r>
            <a:endParaRPr lang="en-US" sz="1400" dirty="0"/>
          </a:p>
          <a:p>
            <a:pPr marL="342900" lvl="3" indent="-342900" algn="l">
              <a:buFont typeface="Arial"/>
              <a:buChar char="•"/>
            </a:pPr>
            <a:r>
              <a:rPr lang="en-US" sz="2400" dirty="0"/>
              <a:t>Controller</a:t>
            </a:r>
            <a:endParaRPr lang="en-US" sz="1400" dirty="0"/>
          </a:p>
        </p:txBody>
      </p:sp>
      <p:pic>
        <p:nvPicPr>
          <p:cNvPr id="7" name="Picture 6" descr="A diagram of a computer system">
            <a:extLst>
              <a:ext uri="{FF2B5EF4-FFF2-40B4-BE49-F238E27FC236}">
                <a16:creationId xmlns:a16="http://schemas.microsoft.com/office/drawing/2014/main" id="{442A7688-0146-5B8A-0A5B-20FBAC10BFB0}"/>
              </a:ext>
            </a:extLst>
          </p:cNvPr>
          <p:cNvPicPr>
            <a:picLocks noChangeAspect="1"/>
          </p:cNvPicPr>
          <p:nvPr/>
        </p:nvPicPr>
        <p:blipFill>
          <a:blip r:embed="rId5"/>
          <a:stretch>
            <a:fillRect/>
          </a:stretch>
        </p:blipFill>
        <p:spPr>
          <a:xfrm>
            <a:off x="468025" y="6262255"/>
            <a:ext cx="7522101" cy="2820787"/>
          </a:xfrm>
          <a:prstGeom prst="rect">
            <a:avLst/>
          </a:prstGeom>
        </p:spPr>
      </p:pic>
    </p:spTree>
    <p:extLst>
      <p:ext uri="{BB962C8B-B14F-4D97-AF65-F5344CB8AC3E}">
        <p14:creationId xmlns:p14="http://schemas.microsoft.com/office/powerpoint/2010/main" val="32915376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6D210-BF52-6815-51A8-53EB1B20CA22}"/>
              </a:ext>
            </a:extLst>
          </p:cNvPr>
          <p:cNvSpPr>
            <a:spLocks noGrp="1"/>
          </p:cNvSpPr>
          <p:nvPr>
            <p:ph type="title"/>
          </p:nvPr>
        </p:nvSpPr>
        <p:spPr/>
        <p:txBody>
          <a:bodyPr>
            <a:noAutofit/>
          </a:bodyPr>
          <a:lstStyle/>
          <a:p>
            <a:r>
              <a:rPr lang="en-US" sz="3600" dirty="0">
                <a:solidFill>
                  <a:srgbClr val="003E6E"/>
                </a:solidFill>
              </a:rPr>
              <a:t>MVC: a popular architecture for web applications</a:t>
            </a:r>
          </a:p>
        </p:txBody>
      </p:sp>
      <p:pic>
        <p:nvPicPr>
          <p:cNvPr id="4" name="Picture 3" descr="A blue screen with white arrows and white text&#10;&#10;Description automatically generated">
            <a:extLst>
              <a:ext uri="{FF2B5EF4-FFF2-40B4-BE49-F238E27FC236}">
                <a16:creationId xmlns:a16="http://schemas.microsoft.com/office/drawing/2014/main" id="{8C6D040E-E6E9-0FB1-0ABC-CA7D12A7F802}"/>
              </a:ext>
            </a:extLst>
          </p:cNvPr>
          <p:cNvPicPr>
            <a:picLocks noChangeAspect="1"/>
          </p:cNvPicPr>
          <p:nvPr/>
        </p:nvPicPr>
        <p:blipFill>
          <a:blip r:embed="rId2"/>
          <a:stretch>
            <a:fillRect/>
          </a:stretch>
        </p:blipFill>
        <p:spPr>
          <a:xfrm>
            <a:off x="160573" y="1846830"/>
            <a:ext cx="12683654" cy="6533081"/>
          </a:xfrm>
          <a:prstGeom prst="rect">
            <a:avLst/>
          </a:prstGeom>
        </p:spPr>
      </p:pic>
    </p:spTree>
    <p:extLst>
      <p:ext uri="{BB962C8B-B14F-4D97-AF65-F5344CB8AC3E}">
        <p14:creationId xmlns:p14="http://schemas.microsoft.com/office/powerpoint/2010/main" val="404135476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6D210-BF52-6815-51A8-53EB1B20CA22}"/>
              </a:ext>
            </a:extLst>
          </p:cNvPr>
          <p:cNvSpPr>
            <a:spLocks noGrp="1"/>
          </p:cNvSpPr>
          <p:nvPr>
            <p:ph type="title"/>
          </p:nvPr>
        </p:nvSpPr>
        <p:spPr>
          <a:xfrm>
            <a:off x="952500" y="251460"/>
            <a:ext cx="11099800" cy="678558"/>
          </a:xfrm>
        </p:spPr>
        <p:txBody>
          <a:bodyPr>
            <a:noAutofit/>
          </a:bodyPr>
          <a:lstStyle/>
          <a:p>
            <a:r>
              <a:rPr lang="en-US" sz="3600" dirty="0">
                <a:solidFill>
                  <a:srgbClr val="003E6E"/>
                </a:solidFill>
              </a:rPr>
              <a:t>MVC: example for retrieving cats' information</a:t>
            </a:r>
          </a:p>
        </p:txBody>
      </p:sp>
      <p:pic>
        <p:nvPicPr>
          <p:cNvPr id="5" name="Picture 4" descr="A screenshot of a computer screen&#10;&#10;Description automatically generated">
            <a:extLst>
              <a:ext uri="{FF2B5EF4-FFF2-40B4-BE49-F238E27FC236}">
                <a16:creationId xmlns:a16="http://schemas.microsoft.com/office/drawing/2014/main" id="{C49A82FB-F716-F482-2364-5CB37A76AF94}"/>
              </a:ext>
            </a:extLst>
          </p:cNvPr>
          <p:cNvPicPr>
            <a:picLocks noChangeAspect="1"/>
          </p:cNvPicPr>
          <p:nvPr/>
        </p:nvPicPr>
        <p:blipFill>
          <a:blip r:embed="rId2"/>
          <a:stretch>
            <a:fillRect/>
          </a:stretch>
        </p:blipFill>
        <p:spPr>
          <a:xfrm>
            <a:off x="57501" y="1442888"/>
            <a:ext cx="12896537" cy="6703712"/>
          </a:xfrm>
          <a:prstGeom prst="rect">
            <a:avLst/>
          </a:prstGeom>
        </p:spPr>
      </p:pic>
      <p:sp>
        <p:nvSpPr>
          <p:cNvPr id="6" name="TextBox 5">
            <a:extLst>
              <a:ext uri="{FF2B5EF4-FFF2-40B4-BE49-F238E27FC236}">
                <a16:creationId xmlns:a16="http://schemas.microsoft.com/office/drawing/2014/main" id="{434291B0-37B4-50C4-2320-077179E8B4F3}"/>
              </a:ext>
            </a:extLst>
          </p:cNvPr>
          <p:cNvSpPr txBox="1"/>
          <p:nvPr/>
        </p:nvSpPr>
        <p:spPr>
          <a:xfrm>
            <a:off x="4898660" y="7176803"/>
            <a:ext cx="274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2400" dirty="0">
                <a:solidFill>
                  <a:srgbClr val="FFFFFF"/>
                </a:solidFill>
              </a:rPr>
              <a:t>else </a:t>
            </a:r>
          </a:p>
          <a:p>
            <a:pPr algn="l"/>
            <a:r>
              <a:rPr lang="en-US" sz="2400" dirty="0">
                <a:solidFill>
                  <a:srgbClr val="FFFFFF"/>
                </a:solidFill>
              </a:rPr>
              <a:t>     </a:t>
            </a:r>
            <a:r>
              <a:rPr lang="en-US" sz="2400" err="1">
                <a:solidFill>
                  <a:srgbClr val="FFFFFF"/>
                </a:solidFill>
              </a:rPr>
              <a:t>View.error</a:t>
            </a:r>
            <a:endParaRPr lang="en-US" sz="2400">
              <a:solidFill>
                <a:srgbClr val="FFFFFF"/>
              </a:solidFill>
            </a:endParaRPr>
          </a:p>
        </p:txBody>
      </p:sp>
      <p:sp>
        <p:nvSpPr>
          <p:cNvPr id="7" name="TextBox 6">
            <a:extLst>
              <a:ext uri="{FF2B5EF4-FFF2-40B4-BE49-F238E27FC236}">
                <a16:creationId xmlns:a16="http://schemas.microsoft.com/office/drawing/2014/main" id="{0EC38722-34C3-730E-136B-A80F86FC8171}"/>
              </a:ext>
            </a:extLst>
          </p:cNvPr>
          <p:cNvSpPr txBox="1"/>
          <p:nvPr/>
        </p:nvSpPr>
        <p:spPr>
          <a:xfrm>
            <a:off x="9011937" y="5284863"/>
            <a:ext cx="335613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2400" dirty="0">
                <a:solidFill>
                  <a:srgbClr val="FFFFFF"/>
                </a:solidFill>
              </a:rPr>
              <a:t>Get error presentation</a:t>
            </a:r>
            <a:endParaRPr lang="en-US" dirty="0"/>
          </a:p>
        </p:txBody>
      </p:sp>
    </p:spTree>
    <p:extLst>
      <p:ext uri="{BB962C8B-B14F-4D97-AF65-F5344CB8AC3E}">
        <p14:creationId xmlns:p14="http://schemas.microsoft.com/office/powerpoint/2010/main" val="229534304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5861" y="912940"/>
            <a:ext cx="12118848" cy="7480509"/>
          </a:xfrm>
          <a:prstGeom prst="rect">
            <a:avLst/>
          </a:prstGeom>
        </p:spPr>
        <p:txBody>
          <a:bodyPr vert="horz" wrap="square" lIns="0" tIns="14224" rIns="0" bIns="0" rtlCol="0">
            <a:spAutoFit/>
          </a:bodyPr>
          <a:lstStyle/>
          <a:p>
            <a:pPr marL="70445">
              <a:spcBef>
                <a:spcPts val="112"/>
              </a:spcBef>
            </a:pPr>
            <a:r>
              <a:rPr sz="4000" b="1" spc="-5" dirty="0">
                <a:latin typeface="Tahoma"/>
                <a:cs typeface="Tahoma"/>
              </a:rPr>
              <a:t>MVC</a:t>
            </a:r>
            <a:r>
              <a:rPr sz="4000" b="1" spc="-43" dirty="0">
                <a:latin typeface="Tahoma"/>
                <a:cs typeface="Tahoma"/>
              </a:rPr>
              <a:t> </a:t>
            </a:r>
            <a:r>
              <a:rPr sz="4000" b="1" dirty="0">
                <a:latin typeface="Tahoma"/>
                <a:cs typeface="Tahoma"/>
              </a:rPr>
              <a:t>Advantages</a:t>
            </a:r>
            <a:endParaRPr lang="en-US" sz="4000" b="1" dirty="0">
              <a:latin typeface="Tahoma"/>
              <a:cs typeface="Tahoma"/>
            </a:endParaRPr>
          </a:p>
          <a:p>
            <a:pPr marL="70445">
              <a:spcBef>
                <a:spcPts val="112"/>
              </a:spcBef>
            </a:pPr>
            <a:endParaRPr lang="en-US" sz="4000" b="1" dirty="0">
              <a:latin typeface="Tahoma"/>
              <a:cs typeface="Tahoma"/>
            </a:endParaRPr>
          </a:p>
          <a:p>
            <a:pPr marL="70445">
              <a:spcBef>
                <a:spcPts val="112"/>
              </a:spcBef>
            </a:pPr>
            <a:endParaRPr sz="2000" dirty="0">
              <a:latin typeface="Tahoma"/>
              <a:cs typeface="Tahoma"/>
            </a:endParaRPr>
          </a:p>
          <a:p>
            <a:pPr marL="501242" marR="594717" indent="-487695" algn="l">
              <a:lnSpc>
                <a:spcPts val="3691"/>
              </a:lnSpc>
              <a:spcBef>
                <a:spcPts val="3381"/>
              </a:spcBef>
              <a:buFont typeface="+mj-lt"/>
              <a:buAutoNum type="arabicPeriod"/>
              <a:tabLst>
                <a:tab pos="378641" algn="l"/>
                <a:tab pos="379319" algn="l"/>
              </a:tabLst>
            </a:pPr>
            <a:r>
              <a:rPr sz="3200" dirty="0"/>
              <a:t>MVC style decouples data access and data presentation </a:t>
            </a:r>
          </a:p>
          <a:p>
            <a:pPr marL="1218561" lvl="1" indent="-487695" algn="l">
              <a:spcBef>
                <a:spcPts val="176"/>
              </a:spcBef>
              <a:buFont typeface="Arial" panose="020B0604020202020204" pitchFamily="34" charset="0"/>
              <a:buChar char="•"/>
              <a:tabLst>
                <a:tab pos="976744" algn="l"/>
              </a:tabLst>
            </a:pPr>
            <a:r>
              <a:rPr sz="2800" dirty="0"/>
              <a:t>The Data Presentation subsystem is called the View</a:t>
            </a:r>
          </a:p>
          <a:p>
            <a:pPr marL="1218561" lvl="1" indent="-487695" algn="l">
              <a:spcBef>
                <a:spcPts val="229"/>
              </a:spcBef>
              <a:buFont typeface="Arial" panose="020B0604020202020204" pitchFamily="34" charset="0"/>
              <a:buChar char="•"/>
              <a:tabLst>
                <a:tab pos="976744" algn="l"/>
              </a:tabLst>
            </a:pPr>
            <a:r>
              <a:rPr sz="2800" dirty="0"/>
              <a:t>The Data Access subsystem is called the Model</a:t>
            </a:r>
          </a:p>
          <a:p>
            <a:pPr marL="1219238" marR="440280" lvl="1" indent="-487695" algn="l">
              <a:lnSpc>
                <a:spcPts val="3691"/>
              </a:lnSpc>
              <a:spcBef>
                <a:spcPts val="693"/>
              </a:spcBef>
              <a:buFont typeface="Arial" panose="020B0604020202020204" pitchFamily="34" charset="0"/>
              <a:buChar char="•"/>
              <a:tabLst>
                <a:tab pos="976744" algn="l"/>
              </a:tabLst>
            </a:pPr>
            <a:r>
              <a:rPr sz="2800" dirty="0"/>
              <a:t>The Controller subsystem mediates between View (data  presentation) and Model (data access)</a:t>
            </a:r>
          </a:p>
          <a:p>
            <a:pPr marL="501242" marR="587944" indent="-487695" algn="l">
              <a:lnSpc>
                <a:spcPts val="3691"/>
              </a:lnSpc>
              <a:spcBef>
                <a:spcPts val="1275"/>
              </a:spcBef>
              <a:buFont typeface="+mj-lt"/>
              <a:buAutoNum type="arabicPeriod"/>
              <a:tabLst>
                <a:tab pos="378641" algn="l"/>
                <a:tab pos="379319" algn="l"/>
              </a:tabLst>
            </a:pPr>
            <a:endParaRPr lang="en-US" sz="2800" dirty="0">
              <a:solidFill>
                <a:srgbClr val="333399"/>
              </a:solidFill>
              <a:latin typeface="Tahoma"/>
              <a:cs typeface="Tahoma"/>
            </a:endParaRPr>
          </a:p>
          <a:p>
            <a:pPr marL="501242" marR="587944" indent="-487695" algn="l">
              <a:lnSpc>
                <a:spcPts val="3691"/>
              </a:lnSpc>
              <a:spcBef>
                <a:spcPts val="1275"/>
              </a:spcBef>
              <a:buFont typeface="+mj-lt"/>
              <a:buAutoNum type="arabicPeriod"/>
              <a:tabLst>
                <a:tab pos="378641" algn="l"/>
                <a:tab pos="379319" algn="l"/>
              </a:tabLst>
            </a:pPr>
            <a:r>
              <a:rPr sz="3200" dirty="0"/>
              <a:t>Views and controllers can be added, removed, or changed  without disturbing the model.</a:t>
            </a:r>
            <a:endParaRPr lang="en-US" sz="3200" dirty="0"/>
          </a:p>
          <a:p>
            <a:pPr marL="501242" marR="587944" indent="-487695" algn="l">
              <a:lnSpc>
                <a:spcPts val="3691"/>
              </a:lnSpc>
              <a:spcBef>
                <a:spcPts val="1275"/>
              </a:spcBef>
              <a:buFont typeface="+mj-lt"/>
              <a:buAutoNum type="arabicPeriod"/>
              <a:tabLst>
                <a:tab pos="378641" algn="l"/>
                <a:tab pos="379319" algn="l"/>
              </a:tabLst>
            </a:pPr>
            <a:endParaRPr lang="en-US" sz="2800" dirty="0">
              <a:solidFill>
                <a:srgbClr val="333399"/>
              </a:solidFill>
              <a:latin typeface="Tahoma"/>
              <a:cs typeface="Tahoma"/>
            </a:endParaRPr>
          </a:p>
          <a:p>
            <a:pPr marL="501242" marR="587944" indent="-487695" algn="l">
              <a:lnSpc>
                <a:spcPts val="3691"/>
              </a:lnSpc>
              <a:spcBef>
                <a:spcPts val="1275"/>
              </a:spcBef>
              <a:buFont typeface="+mj-lt"/>
              <a:buAutoNum type="arabicPeriod"/>
              <a:tabLst>
                <a:tab pos="378641" algn="l"/>
                <a:tab pos="379319" algn="l"/>
              </a:tabLst>
            </a:pPr>
            <a:r>
              <a:rPr sz="3200" dirty="0"/>
              <a:t>User interface components can be changed, even at runtime.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A component is an element that implements a coherent set of functionality or features.…"/>
          <p:cNvSpPr txBox="1">
            <a:spLocks noGrp="1"/>
          </p:cNvSpPr>
          <p:nvPr>
            <p:ph type="body" idx="1"/>
          </p:nvPr>
        </p:nvSpPr>
        <p:spPr>
          <a:xfrm>
            <a:off x="924025" y="1776685"/>
            <a:ext cx="11356875" cy="7197230"/>
          </a:xfrm>
          <a:prstGeom prst="rect">
            <a:avLst/>
          </a:prstGeom>
        </p:spPr>
        <p:txBody>
          <a:bodyPr/>
          <a:lstStyle/>
          <a:p>
            <a:r>
              <a:rPr dirty="0"/>
              <a:t>A </a:t>
            </a:r>
            <a:r>
              <a:rPr u="sng" dirty="0"/>
              <a:t>component</a:t>
            </a:r>
            <a:r>
              <a:rPr dirty="0"/>
              <a:t> is an element that implements a coherent set of functionality or features. </a:t>
            </a:r>
          </a:p>
          <a:p>
            <a:endParaRPr lang="en-US" dirty="0"/>
          </a:p>
          <a:p>
            <a:r>
              <a:rPr u="sng" dirty="0"/>
              <a:t>Software component</a:t>
            </a:r>
            <a:r>
              <a:rPr dirty="0"/>
              <a:t> can be considered as a </a:t>
            </a:r>
            <a:r>
              <a:rPr u="sng" dirty="0"/>
              <a:t>collection of one or more services</a:t>
            </a:r>
            <a:r>
              <a:rPr dirty="0"/>
              <a:t> that may be used by other components.</a:t>
            </a:r>
          </a:p>
          <a:p>
            <a:endParaRPr lang="en-US" dirty="0"/>
          </a:p>
          <a:p>
            <a:r>
              <a:rPr dirty="0"/>
              <a:t>When designing software architecture, you </a:t>
            </a:r>
            <a:r>
              <a:rPr b="1" u="sng" dirty="0"/>
              <a:t>don’t</a:t>
            </a:r>
            <a:r>
              <a:rPr dirty="0"/>
              <a:t> have to decide how an architectural element or component is to be implemented.  </a:t>
            </a:r>
          </a:p>
          <a:p>
            <a:endParaRPr lang="en-US" dirty="0"/>
          </a:p>
          <a:p>
            <a:r>
              <a:rPr dirty="0"/>
              <a:t>Rather, design the component interface and leave the implementation of that interface to a later stage of the development process.</a:t>
            </a:r>
          </a:p>
        </p:txBody>
      </p:sp>
      <p:sp>
        <p:nvSpPr>
          <p:cNvPr id="75" name="Software architecture and components"/>
          <p:cNvSpPr txBox="1">
            <a:spLocks noGrp="1"/>
          </p:cNvSpPr>
          <p:nvPr>
            <p:ph type="title"/>
          </p:nvPr>
        </p:nvSpPr>
        <p:spPr>
          <a:prstGeom prst="rect">
            <a:avLst/>
          </a:prstGeom>
        </p:spPr>
        <p:txBody>
          <a:bodyPr/>
          <a:lstStyle/>
          <a:p>
            <a:r>
              <a:t>Software architecture and components</a:t>
            </a:r>
          </a:p>
        </p:txBody>
      </p:sp>
      <p:sp>
        <p:nvSpPr>
          <p:cNvPr id="76"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4615" y="982618"/>
            <a:ext cx="7075569" cy="753027"/>
          </a:xfrm>
          <a:prstGeom prst="rect">
            <a:avLst/>
          </a:prstGeom>
        </p:spPr>
        <p:txBody>
          <a:bodyPr vert="horz" wrap="square" lIns="0" tIns="14224" rIns="0" bIns="0" rtlCol="0">
            <a:spAutoFit/>
          </a:bodyPr>
          <a:lstStyle/>
          <a:p>
            <a:pPr marL="13547">
              <a:spcBef>
                <a:spcPts val="112"/>
              </a:spcBef>
            </a:pPr>
            <a:r>
              <a:rPr sz="4800" spc="-5" dirty="0"/>
              <a:t>MVC</a:t>
            </a:r>
            <a:r>
              <a:rPr sz="4800" spc="-37" dirty="0"/>
              <a:t> </a:t>
            </a:r>
            <a:r>
              <a:rPr sz="4800" spc="-5" dirty="0"/>
              <a:t>Disadvantages</a:t>
            </a:r>
          </a:p>
        </p:txBody>
      </p:sp>
      <p:sp>
        <p:nvSpPr>
          <p:cNvPr id="3" name="object 3"/>
          <p:cNvSpPr txBox="1"/>
          <p:nvPr/>
        </p:nvSpPr>
        <p:spPr>
          <a:xfrm>
            <a:off x="846714" y="2827384"/>
            <a:ext cx="11594932" cy="4416251"/>
          </a:xfrm>
          <a:prstGeom prst="rect">
            <a:avLst/>
          </a:prstGeom>
        </p:spPr>
        <p:txBody>
          <a:bodyPr vert="horz" wrap="square" lIns="0" tIns="197781" rIns="0" bIns="0" rtlCol="0">
            <a:spAutoFit/>
          </a:bodyPr>
          <a:lstStyle/>
          <a:p>
            <a:pPr marL="501242" indent="-487695" algn="l">
              <a:spcBef>
                <a:spcPts val="1557"/>
              </a:spcBef>
              <a:buFont typeface="+mj-lt"/>
              <a:buAutoNum type="arabicPeriod"/>
              <a:tabLst>
                <a:tab pos="378641" algn="l"/>
                <a:tab pos="379319" algn="l"/>
              </a:tabLst>
            </a:pPr>
            <a:r>
              <a:rPr sz="3200" dirty="0"/>
              <a:t>Views and controller are often hard to separate.</a:t>
            </a:r>
          </a:p>
          <a:p>
            <a:pPr marL="501242" marR="331226" indent="-487695" algn="l">
              <a:spcBef>
                <a:spcPts val="1461"/>
              </a:spcBef>
              <a:buFont typeface="+mj-lt"/>
              <a:buAutoNum type="arabicPeriod"/>
              <a:tabLst>
                <a:tab pos="378641" algn="l"/>
                <a:tab pos="379319" algn="l"/>
              </a:tabLst>
            </a:pPr>
            <a:endParaRPr lang="en-US" sz="3200" dirty="0"/>
          </a:p>
          <a:p>
            <a:pPr marL="501242" marR="331226" indent="-487695" algn="l">
              <a:spcBef>
                <a:spcPts val="1461"/>
              </a:spcBef>
              <a:buFont typeface="+mj-lt"/>
              <a:buAutoNum type="arabicPeriod"/>
              <a:tabLst>
                <a:tab pos="378641" algn="l"/>
                <a:tab pos="379319" algn="l"/>
              </a:tabLst>
            </a:pPr>
            <a:r>
              <a:rPr sz="3200" dirty="0"/>
              <a:t>Frequent updates may slow data display and degrade  user interface performance.</a:t>
            </a:r>
          </a:p>
          <a:p>
            <a:pPr marL="501242" marR="5419" indent="-487695" algn="l">
              <a:spcBef>
                <a:spcPts val="1461"/>
              </a:spcBef>
              <a:buFont typeface="+mj-lt"/>
              <a:buAutoNum type="arabicPeriod"/>
              <a:tabLst>
                <a:tab pos="378641" algn="l"/>
                <a:tab pos="379319" algn="l"/>
              </a:tabLst>
            </a:pPr>
            <a:endParaRPr lang="en-US" sz="3200" dirty="0"/>
          </a:p>
          <a:p>
            <a:pPr marL="501242" marR="5419" indent="-487695" algn="l">
              <a:spcBef>
                <a:spcPts val="1461"/>
              </a:spcBef>
              <a:buFont typeface="+mj-lt"/>
              <a:buAutoNum type="arabicPeriod"/>
              <a:tabLst>
                <a:tab pos="378641" algn="l"/>
                <a:tab pos="379319" algn="l"/>
              </a:tabLst>
            </a:pPr>
            <a:r>
              <a:rPr sz="3200" dirty="0"/>
              <a:t>The MVC style makes user interface components highly  dependent on model components.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4080" y="1625601"/>
            <a:ext cx="11623040" cy="6241709"/>
          </a:xfrm>
          <a:prstGeom prst="rect">
            <a:avLst/>
          </a:prstGeom>
        </p:spPr>
        <p:txBody>
          <a:bodyPr vert="horz" wrap="square" lIns="0" tIns="14224" rIns="0" bIns="0" rtlCol="0">
            <a:spAutoFit/>
          </a:bodyPr>
          <a:lstStyle/>
          <a:p>
            <a:pPr marL="2248140" algn="l">
              <a:spcBef>
                <a:spcPts val="112"/>
              </a:spcBef>
            </a:pPr>
            <a:r>
              <a:rPr lang="en-US" sz="4000" b="1" dirty="0">
                <a:latin typeface="Tahoma"/>
                <a:cs typeface="Tahoma"/>
              </a:rPr>
              <a:t>    </a:t>
            </a:r>
            <a:r>
              <a:rPr sz="4000" b="1" dirty="0">
                <a:latin typeface="Tahoma"/>
                <a:cs typeface="Tahoma"/>
              </a:rPr>
              <a:t>Architectural</a:t>
            </a:r>
            <a:r>
              <a:rPr sz="4000" b="1" spc="-59" dirty="0">
                <a:latin typeface="Tahoma"/>
                <a:cs typeface="Tahoma"/>
              </a:rPr>
              <a:t> </a:t>
            </a:r>
            <a:r>
              <a:rPr sz="4000" b="1" dirty="0">
                <a:latin typeface="Tahoma"/>
                <a:cs typeface="Tahoma"/>
              </a:rPr>
              <a:t>Styles</a:t>
            </a:r>
            <a:r>
              <a:rPr lang="en-US" sz="4000" b="1" dirty="0">
                <a:latin typeface="Tahoma"/>
                <a:cs typeface="Tahoma"/>
              </a:rPr>
              <a:t> </a:t>
            </a:r>
            <a:br>
              <a:rPr lang="en-US" sz="4000" b="1" dirty="0">
                <a:latin typeface="Tahoma"/>
                <a:cs typeface="Tahoma"/>
              </a:rPr>
            </a:br>
            <a:r>
              <a:rPr lang="en-US" sz="4000" b="1" dirty="0">
                <a:latin typeface="Tahoma"/>
                <a:cs typeface="Tahoma"/>
              </a:rPr>
              <a:t>(Development Architecture)</a:t>
            </a:r>
            <a:endParaRPr sz="4000" dirty="0">
              <a:latin typeface="Tahoma"/>
              <a:cs typeface="Tahoma"/>
            </a:endParaRPr>
          </a:p>
          <a:p>
            <a:pPr>
              <a:lnSpc>
                <a:spcPct val="100000"/>
              </a:lnSpc>
            </a:pPr>
            <a:endParaRPr sz="4800" dirty="0">
              <a:latin typeface="Tahoma"/>
              <a:cs typeface="Tahoma"/>
            </a:endParaRPr>
          </a:p>
          <a:p>
            <a:pPr marL="501242" indent="-487695" algn="l">
              <a:spcBef>
                <a:spcPts val="5"/>
              </a:spcBef>
              <a:buFont typeface="+mj-lt"/>
              <a:buAutoNum type="arabicPeriod"/>
              <a:tabLst>
                <a:tab pos="378641" algn="l"/>
                <a:tab pos="379319" algn="l"/>
              </a:tabLst>
            </a:pPr>
            <a:r>
              <a:rPr sz="3200" b="1" dirty="0">
                <a:solidFill>
                  <a:srgbClr val="006600"/>
                </a:solidFill>
                <a:latin typeface="Tahoma"/>
                <a:cs typeface="Tahoma"/>
              </a:rPr>
              <a:t>Layered</a:t>
            </a:r>
            <a:r>
              <a:rPr sz="3200" b="1" spc="-69"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Model-View-Controller</a:t>
            </a:r>
            <a:r>
              <a:rPr sz="3200" b="1" spc="-53" dirty="0">
                <a:solidFill>
                  <a:srgbClr val="006600"/>
                </a:solidFill>
                <a:latin typeface="Tahoma"/>
                <a:cs typeface="Tahoma"/>
              </a:rPr>
              <a:t> </a:t>
            </a:r>
            <a:r>
              <a:rPr sz="3200" b="1" spc="-5" dirty="0">
                <a:solidFill>
                  <a:srgbClr val="006600"/>
                </a:solidFill>
                <a:latin typeface="Tahoma"/>
                <a:cs typeface="Tahoma"/>
              </a:rPr>
              <a:t>(MVC)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Pipe-and-Filter.</a:t>
            </a:r>
            <a:endParaRPr sz="3200" dirty="0">
              <a:latin typeface="Tahoma"/>
              <a:cs typeface="Tahoma"/>
            </a:endParaRPr>
          </a:p>
          <a:p>
            <a:pPr marL="501242" indent="-487695" algn="l">
              <a:spcBef>
                <a:spcPts val="3504"/>
              </a:spcBef>
              <a:buFont typeface="+mj-lt"/>
              <a:buAutoNum type="arabicPeriod"/>
              <a:tabLst>
                <a:tab pos="378641" algn="l"/>
                <a:tab pos="379319" algn="l"/>
              </a:tabLst>
            </a:pPr>
            <a:r>
              <a:rPr sz="3200" b="1" dirty="0">
                <a:solidFill>
                  <a:srgbClr val="006600"/>
                </a:solidFill>
                <a:latin typeface="Tahoma"/>
                <a:cs typeface="Tahoma"/>
              </a:rPr>
              <a:t>Repository</a:t>
            </a:r>
            <a:r>
              <a:rPr sz="3200" b="1" spc="-80"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dirty="0">
                <a:solidFill>
                  <a:srgbClr val="006600"/>
                </a:solidFill>
                <a:latin typeface="Tahoma"/>
                <a:cs typeface="Tahoma"/>
              </a:rPr>
              <a:t>Hybrids</a:t>
            </a:r>
            <a:r>
              <a:rPr sz="3200" b="1" spc="-53" dirty="0">
                <a:solidFill>
                  <a:srgbClr val="006600"/>
                </a:solidFill>
                <a:latin typeface="Tahoma"/>
                <a:cs typeface="Tahoma"/>
              </a:rPr>
              <a:t> </a:t>
            </a:r>
            <a:r>
              <a:rPr sz="3200" b="1" spc="-5" dirty="0">
                <a:solidFill>
                  <a:srgbClr val="006600"/>
                </a:solidFill>
                <a:latin typeface="Tahoma"/>
                <a:cs typeface="Tahoma"/>
              </a:rPr>
              <a:t>of</a:t>
            </a:r>
            <a:r>
              <a:rPr sz="3200" b="1" spc="-16" dirty="0">
                <a:solidFill>
                  <a:srgbClr val="006600"/>
                </a:solidFill>
                <a:latin typeface="Tahoma"/>
                <a:cs typeface="Tahoma"/>
              </a:rPr>
              <a:t> </a:t>
            </a:r>
            <a:r>
              <a:rPr sz="3200" b="1" dirty="0">
                <a:solidFill>
                  <a:srgbClr val="006600"/>
                </a:solidFill>
                <a:latin typeface="Tahoma"/>
                <a:cs typeface="Tahoma"/>
              </a:rPr>
              <a:t>styles.</a:t>
            </a:r>
            <a:endParaRPr sz="3200" dirty="0">
              <a:latin typeface="Tahoma"/>
              <a:cs typeface="Tahoma"/>
            </a:endParaRPr>
          </a:p>
        </p:txBody>
      </p:sp>
      <p:sp>
        <p:nvSpPr>
          <p:cNvPr id="3" name="Arrow: Right 2">
            <a:extLst>
              <a:ext uri="{FF2B5EF4-FFF2-40B4-BE49-F238E27FC236}">
                <a16:creationId xmlns:a16="http://schemas.microsoft.com/office/drawing/2014/main" id="{92EC6291-1D14-960D-64DE-3F51BB58D6B4}"/>
              </a:ext>
            </a:extLst>
          </p:cNvPr>
          <p:cNvSpPr/>
          <p:nvPr/>
        </p:nvSpPr>
        <p:spPr>
          <a:xfrm>
            <a:off x="322217" y="5537200"/>
            <a:ext cx="406400" cy="3251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80"/>
          </a:p>
        </p:txBody>
      </p:sp>
    </p:spTree>
    <p:extLst>
      <p:ext uri="{BB962C8B-B14F-4D97-AF65-F5344CB8AC3E}">
        <p14:creationId xmlns:p14="http://schemas.microsoft.com/office/powerpoint/2010/main" val="15651417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1254" y="556267"/>
            <a:ext cx="4512395" cy="539571"/>
          </a:xfrm>
          <a:prstGeom prst="rect">
            <a:avLst/>
          </a:prstGeom>
        </p:spPr>
        <p:txBody>
          <a:bodyPr vert="horz" wrap="square" lIns="0" tIns="14224" rIns="0" bIns="0" rtlCol="0">
            <a:spAutoFit/>
          </a:bodyPr>
          <a:lstStyle/>
          <a:p>
            <a:pPr marL="13547">
              <a:spcBef>
                <a:spcPts val="112"/>
              </a:spcBef>
            </a:pPr>
            <a:r>
              <a:rPr spc="-5" dirty="0"/>
              <a:t>Pipe-and-Filter</a:t>
            </a:r>
            <a:r>
              <a:rPr spc="-85" dirty="0"/>
              <a:t> </a:t>
            </a:r>
            <a:r>
              <a:rPr spc="-5" dirty="0"/>
              <a:t>Style</a:t>
            </a:r>
          </a:p>
        </p:txBody>
      </p:sp>
      <p:sp>
        <p:nvSpPr>
          <p:cNvPr id="3" name="object 3"/>
          <p:cNvSpPr txBox="1"/>
          <p:nvPr/>
        </p:nvSpPr>
        <p:spPr>
          <a:xfrm>
            <a:off x="520534" y="1636738"/>
            <a:ext cx="12133377" cy="4051365"/>
          </a:xfrm>
          <a:prstGeom prst="rect">
            <a:avLst/>
          </a:prstGeom>
        </p:spPr>
        <p:txBody>
          <a:bodyPr vert="horz" wrap="square" lIns="0" tIns="14224" rIns="0" bIns="0" rtlCol="0">
            <a:spAutoFit/>
          </a:bodyPr>
          <a:lstStyle/>
          <a:p>
            <a:pPr marL="379319" marR="5419" indent="-365771" algn="l">
              <a:spcBef>
                <a:spcPts val="112"/>
              </a:spcBef>
              <a:buFont typeface="Arial MT"/>
              <a:buChar char="•"/>
              <a:tabLst>
                <a:tab pos="378641" algn="l"/>
                <a:tab pos="379319" algn="l"/>
              </a:tabLst>
            </a:pPr>
            <a:r>
              <a:rPr sz="3200" dirty="0">
                <a:solidFill>
                  <a:srgbClr val="333399"/>
                </a:solidFill>
                <a:latin typeface="Tahoma"/>
                <a:cs typeface="Tahoma"/>
              </a:rPr>
              <a:t>A</a:t>
            </a:r>
            <a:r>
              <a:rPr sz="3200" spc="5" dirty="0">
                <a:solidFill>
                  <a:srgbClr val="333399"/>
                </a:solidFill>
                <a:latin typeface="Tahoma"/>
                <a:cs typeface="Tahoma"/>
              </a:rPr>
              <a:t> </a:t>
            </a:r>
            <a:r>
              <a:rPr sz="3200" dirty="0">
                <a:solidFill>
                  <a:srgbClr val="333399"/>
                </a:solidFill>
                <a:latin typeface="Tahoma"/>
                <a:cs typeface="Tahoma"/>
              </a:rPr>
              <a:t>filter is</a:t>
            </a:r>
            <a:r>
              <a:rPr sz="3200" spc="11" dirty="0">
                <a:solidFill>
                  <a:srgbClr val="333399"/>
                </a:solidFill>
                <a:latin typeface="Tahoma"/>
                <a:cs typeface="Tahoma"/>
              </a:rPr>
              <a:t> </a:t>
            </a:r>
            <a:r>
              <a:rPr sz="3200" dirty="0">
                <a:solidFill>
                  <a:srgbClr val="333399"/>
                </a:solidFill>
                <a:latin typeface="Tahoma"/>
                <a:cs typeface="Tahoma"/>
              </a:rPr>
              <a:t>a </a:t>
            </a:r>
            <a:r>
              <a:rPr sz="3200" spc="-5" dirty="0">
                <a:solidFill>
                  <a:srgbClr val="333399"/>
                </a:solidFill>
                <a:latin typeface="Tahoma"/>
                <a:cs typeface="Tahoma"/>
              </a:rPr>
              <a:t>software</a:t>
            </a:r>
            <a:r>
              <a:rPr sz="3200" spc="16" dirty="0">
                <a:solidFill>
                  <a:srgbClr val="333399"/>
                </a:solidFill>
                <a:latin typeface="Tahoma"/>
                <a:cs typeface="Tahoma"/>
              </a:rPr>
              <a:t> </a:t>
            </a:r>
            <a:r>
              <a:rPr sz="3200" dirty="0">
                <a:solidFill>
                  <a:srgbClr val="333399"/>
                </a:solidFill>
                <a:latin typeface="Tahoma"/>
                <a:cs typeface="Tahoma"/>
              </a:rPr>
              <a:t>component</a:t>
            </a:r>
            <a:r>
              <a:rPr sz="3200" spc="-5" dirty="0">
                <a:solidFill>
                  <a:srgbClr val="333399"/>
                </a:solidFill>
                <a:latin typeface="Tahoma"/>
                <a:cs typeface="Tahoma"/>
              </a:rPr>
              <a:t> that transforms</a:t>
            </a:r>
            <a:r>
              <a:rPr sz="3200" dirty="0">
                <a:solidFill>
                  <a:srgbClr val="333399"/>
                </a:solidFill>
                <a:latin typeface="Tahoma"/>
                <a:cs typeface="Tahoma"/>
              </a:rPr>
              <a:t> an input </a:t>
            </a:r>
            <a:r>
              <a:rPr sz="3200" spc="-1051" dirty="0">
                <a:solidFill>
                  <a:srgbClr val="333399"/>
                </a:solidFill>
                <a:latin typeface="Tahoma"/>
                <a:cs typeface="Tahoma"/>
              </a:rPr>
              <a:t> </a:t>
            </a:r>
            <a:r>
              <a:rPr sz="3200" dirty="0">
                <a:solidFill>
                  <a:srgbClr val="333399"/>
                </a:solidFill>
                <a:latin typeface="Tahoma"/>
                <a:cs typeface="Tahoma"/>
              </a:rPr>
              <a:t>stream</a:t>
            </a:r>
            <a:r>
              <a:rPr sz="3200" spc="-5" dirty="0">
                <a:solidFill>
                  <a:srgbClr val="333399"/>
                </a:solidFill>
                <a:latin typeface="Tahoma"/>
                <a:cs typeface="Tahoma"/>
              </a:rPr>
              <a:t> to </a:t>
            </a:r>
            <a:r>
              <a:rPr sz="3200" dirty="0">
                <a:solidFill>
                  <a:srgbClr val="333399"/>
                </a:solidFill>
                <a:latin typeface="Tahoma"/>
                <a:cs typeface="Tahoma"/>
              </a:rPr>
              <a:t>an output</a:t>
            </a:r>
            <a:r>
              <a:rPr sz="3200" spc="5" dirty="0">
                <a:solidFill>
                  <a:srgbClr val="333399"/>
                </a:solidFill>
                <a:latin typeface="Tahoma"/>
                <a:cs typeface="Tahoma"/>
              </a:rPr>
              <a:t> </a:t>
            </a:r>
            <a:r>
              <a:rPr sz="3200" dirty="0">
                <a:solidFill>
                  <a:srgbClr val="333399"/>
                </a:solidFill>
                <a:latin typeface="Tahoma"/>
                <a:cs typeface="Tahoma"/>
              </a:rPr>
              <a:t>stream.</a:t>
            </a:r>
            <a:endParaRPr lang="en-US" sz="3200" dirty="0">
              <a:solidFill>
                <a:srgbClr val="333399"/>
              </a:solidFill>
              <a:latin typeface="Tahoma"/>
              <a:cs typeface="Tahoma"/>
            </a:endParaRPr>
          </a:p>
          <a:p>
            <a:pPr marL="379319" marR="5419" indent="-365771" algn="l">
              <a:spcBef>
                <a:spcPts val="112"/>
              </a:spcBef>
              <a:buFont typeface="Arial MT"/>
              <a:buChar char="•"/>
              <a:tabLst>
                <a:tab pos="378641" algn="l"/>
                <a:tab pos="379319" algn="l"/>
              </a:tabLst>
            </a:pPr>
            <a:endParaRPr sz="3200" dirty="0">
              <a:latin typeface="Tahoma"/>
              <a:cs typeface="Tahoma"/>
            </a:endParaRPr>
          </a:p>
          <a:p>
            <a:pPr marL="379319" indent="-365771" algn="l">
              <a:spcBef>
                <a:spcPts val="1461"/>
              </a:spcBef>
              <a:buFont typeface="Arial MT"/>
              <a:buChar char="•"/>
              <a:tabLst>
                <a:tab pos="378641" algn="l"/>
                <a:tab pos="379319" algn="l"/>
              </a:tabLst>
            </a:pPr>
            <a:r>
              <a:rPr sz="3200" dirty="0">
                <a:solidFill>
                  <a:srgbClr val="333399"/>
                </a:solidFill>
                <a:latin typeface="Tahoma"/>
                <a:cs typeface="Tahoma"/>
              </a:rPr>
              <a:t>A</a:t>
            </a:r>
            <a:r>
              <a:rPr sz="3200" spc="-5" dirty="0">
                <a:solidFill>
                  <a:srgbClr val="333399"/>
                </a:solidFill>
                <a:latin typeface="Tahoma"/>
                <a:cs typeface="Tahoma"/>
              </a:rPr>
              <a:t> </a:t>
            </a:r>
            <a:r>
              <a:rPr sz="3200" dirty="0">
                <a:solidFill>
                  <a:srgbClr val="333399"/>
                </a:solidFill>
                <a:latin typeface="Tahoma"/>
                <a:cs typeface="Tahoma"/>
              </a:rPr>
              <a:t>pipe</a:t>
            </a:r>
            <a:r>
              <a:rPr sz="3200" spc="11" dirty="0">
                <a:solidFill>
                  <a:srgbClr val="333399"/>
                </a:solidFill>
                <a:latin typeface="Tahoma"/>
                <a:cs typeface="Tahoma"/>
              </a:rPr>
              <a:t> </a:t>
            </a:r>
            <a:r>
              <a:rPr sz="3200" dirty="0">
                <a:solidFill>
                  <a:srgbClr val="333399"/>
                </a:solidFill>
                <a:latin typeface="Tahoma"/>
                <a:cs typeface="Tahoma"/>
              </a:rPr>
              <a:t>is conduit</a:t>
            </a:r>
            <a:r>
              <a:rPr sz="3200" spc="-11" dirty="0">
                <a:solidFill>
                  <a:srgbClr val="333399"/>
                </a:solidFill>
                <a:latin typeface="Tahoma"/>
                <a:cs typeface="Tahoma"/>
              </a:rPr>
              <a:t> </a:t>
            </a:r>
            <a:r>
              <a:rPr sz="3200" spc="-5" dirty="0">
                <a:solidFill>
                  <a:srgbClr val="333399"/>
                </a:solidFill>
                <a:latin typeface="Tahoma"/>
                <a:cs typeface="Tahoma"/>
              </a:rPr>
              <a:t>for</a:t>
            </a:r>
            <a:r>
              <a:rPr sz="3200" dirty="0">
                <a:solidFill>
                  <a:srgbClr val="333399"/>
                </a:solidFill>
                <a:latin typeface="Tahoma"/>
                <a:cs typeface="Tahoma"/>
              </a:rPr>
              <a:t> a</a:t>
            </a:r>
            <a:r>
              <a:rPr sz="3200" spc="-5" dirty="0">
                <a:solidFill>
                  <a:srgbClr val="333399"/>
                </a:solidFill>
                <a:latin typeface="Tahoma"/>
                <a:cs typeface="Tahoma"/>
              </a:rPr>
              <a:t> stream.</a:t>
            </a:r>
            <a:endParaRPr lang="en-US" sz="3200" spc="-5" dirty="0">
              <a:solidFill>
                <a:srgbClr val="333399"/>
              </a:solidFill>
              <a:latin typeface="Tahoma"/>
              <a:cs typeface="Tahoma"/>
            </a:endParaRPr>
          </a:p>
          <a:p>
            <a:pPr marL="379319" indent="-365771" algn="l">
              <a:spcBef>
                <a:spcPts val="1461"/>
              </a:spcBef>
              <a:buFont typeface="Arial MT"/>
              <a:buChar char="•"/>
              <a:tabLst>
                <a:tab pos="378641" algn="l"/>
                <a:tab pos="379319" algn="l"/>
              </a:tabLst>
            </a:pPr>
            <a:endParaRPr sz="3200" dirty="0">
              <a:latin typeface="Tahoma"/>
              <a:cs typeface="Tahoma"/>
            </a:endParaRPr>
          </a:p>
          <a:p>
            <a:pPr marL="379319" marR="705803" indent="-365771" algn="l">
              <a:spcBef>
                <a:spcPts val="1456"/>
              </a:spcBef>
              <a:buFont typeface="Arial MT"/>
              <a:buChar char="•"/>
              <a:tabLst>
                <a:tab pos="378641" algn="l"/>
                <a:tab pos="379319" algn="l"/>
              </a:tabLst>
            </a:pPr>
            <a:r>
              <a:rPr sz="3200" dirty="0">
                <a:solidFill>
                  <a:srgbClr val="333399"/>
                </a:solidFill>
                <a:latin typeface="Tahoma"/>
                <a:cs typeface="Tahoma"/>
              </a:rPr>
              <a:t>The</a:t>
            </a:r>
            <a:r>
              <a:rPr sz="3200" spc="11" dirty="0">
                <a:solidFill>
                  <a:srgbClr val="333399"/>
                </a:solidFill>
                <a:latin typeface="Tahoma"/>
                <a:cs typeface="Tahoma"/>
              </a:rPr>
              <a:t> </a:t>
            </a:r>
            <a:r>
              <a:rPr sz="3200" spc="-5" dirty="0">
                <a:solidFill>
                  <a:srgbClr val="333399"/>
                </a:solidFill>
                <a:latin typeface="Tahoma"/>
                <a:cs typeface="Tahoma"/>
              </a:rPr>
              <a:t>Pipe-and-Filter</a:t>
            </a:r>
            <a:r>
              <a:rPr sz="3200" spc="5" dirty="0">
                <a:solidFill>
                  <a:srgbClr val="333399"/>
                </a:solidFill>
                <a:latin typeface="Tahoma"/>
                <a:cs typeface="Tahoma"/>
              </a:rPr>
              <a:t> </a:t>
            </a:r>
            <a:r>
              <a:rPr sz="3200" spc="-5" dirty="0">
                <a:solidFill>
                  <a:srgbClr val="333399"/>
                </a:solidFill>
                <a:latin typeface="Tahoma"/>
                <a:cs typeface="Tahoma"/>
              </a:rPr>
              <a:t>style</a:t>
            </a:r>
            <a:r>
              <a:rPr sz="3200" spc="5" dirty="0">
                <a:solidFill>
                  <a:srgbClr val="333399"/>
                </a:solidFill>
                <a:latin typeface="Tahoma"/>
                <a:cs typeface="Tahoma"/>
              </a:rPr>
              <a:t> </a:t>
            </a:r>
            <a:r>
              <a:rPr sz="3200" dirty="0">
                <a:solidFill>
                  <a:srgbClr val="333399"/>
                </a:solidFill>
                <a:latin typeface="Tahoma"/>
                <a:cs typeface="Tahoma"/>
              </a:rPr>
              <a:t>is</a:t>
            </a:r>
            <a:r>
              <a:rPr sz="3200" spc="11" dirty="0">
                <a:solidFill>
                  <a:srgbClr val="333399"/>
                </a:solidFill>
                <a:latin typeface="Tahoma"/>
                <a:cs typeface="Tahoma"/>
              </a:rPr>
              <a:t> </a:t>
            </a:r>
            <a:r>
              <a:rPr sz="3200" dirty="0">
                <a:solidFill>
                  <a:srgbClr val="333399"/>
                </a:solidFill>
                <a:latin typeface="Tahoma"/>
                <a:cs typeface="Tahoma"/>
              </a:rPr>
              <a:t>a</a:t>
            </a:r>
            <a:r>
              <a:rPr sz="3200" spc="5" dirty="0">
                <a:solidFill>
                  <a:srgbClr val="333399"/>
                </a:solidFill>
                <a:latin typeface="Tahoma"/>
                <a:cs typeface="Tahoma"/>
              </a:rPr>
              <a:t> </a:t>
            </a:r>
            <a:r>
              <a:rPr sz="3200" dirty="0">
                <a:solidFill>
                  <a:srgbClr val="333399"/>
                </a:solidFill>
                <a:latin typeface="Tahoma"/>
                <a:cs typeface="Tahoma"/>
              </a:rPr>
              <a:t>dynamic</a:t>
            </a:r>
            <a:r>
              <a:rPr sz="3200" spc="-5" dirty="0">
                <a:solidFill>
                  <a:srgbClr val="333399"/>
                </a:solidFill>
                <a:latin typeface="Tahoma"/>
                <a:cs typeface="Tahoma"/>
              </a:rPr>
              <a:t> </a:t>
            </a:r>
            <a:r>
              <a:rPr sz="3200" dirty="0">
                <a:solidFill>
                  <a:srgbClr val="333399"/>
                </a:solidFill>
                <a:latin typeface="Tahoma"/>
                <a:cs typeface="Tahoma"/>
              </a:rPr>
              <a:t>model</a:t>
            </a:r>
            <a:r>
              <a:rPr sz="3200" spc="5" dirty="0">
                <a:solidFill>
                  <a:srgbClr val="333399"/>
                </a:solidFill>
                <a:latin typeface="Tahoma"/>
                <a:cs typeface="Tahoma"/>
              </a:rPr>
              <a:t> </a:t>
            </a:r>
            <a:r>
              <a:rPr sz="3200" spc="-5" dirty="0">
                <a:solidFill>
                  <a:srgbClr val="333399"/>
                </a:solidFill>
                <a:latin typeface="Tahoma"/>
                <a:cs typeface="Tahoma"/>
              </a:rPr>
              <a:t>in</a:t>
            </a:r>
            <a:r>
              <a:rPr sz="3200" spc="11" dirty="0">
                <a:solidFill>
                  <a:srgbClr val="333399"/>
                </a:solidFill>
                <a:latin typeface="Tahoma"/>
                <a:cs typeface="Tahoma"/>
              </a:rPr>
              <a:t> </a:t>
            </a:r>
            <a:r>
              <a:rPr sz="3200" spc="-5" dirty="0">
                <a:solidFill>
                  <a:srgbClr val="333399"/>
                </a:solidFill>
                <a:latin typeface="Tahoma"/>
                <a:cs typeface="Tahoma"/>
              </a:rPr>
              <a:t>which</a:t>
            </a:r>
            <a:r>
              <a:rPr lang="en-US" sz="3200" spc="-5" dirty="0">
                <a:solidFill>
                  <a:srgbClr val="333399"/>
                </a:solidFill>
                <a:latin typeface="Tahoma"/>
                <a:cs typeface="Tahoma"/>
              </a:rPr>
              <a:t> </a:t>
            </a:r>
            <a:r>
              <a:rPr sz="3200" spc="-5" dirty="0">
                <a:solidFill>
                  <a:srgbClr val="333399"/>
                </a:solidFill>
                <a:latin typeface="Tahoma"/>
                <a:cs typeface="Tahoma"/>
              </a:rPr>
              <a:t>software</a:t>
            </a:r>
            <a:r>
              <a:rPr sz="3200" dirty="0">
                <a:solidFill>
                  <a:srgbClr val="333399"/>
                </a:solidFill>
                <a:latin typeface="Tahoma"/>
                <a:cs typeface="Tahoma"/>
              </a:rPr>
              <a:t> components</a:t>
            </a:r>
            <a:r>
              <a:rPr sz="3200" spc="-16" dirty="0">
                <a:solidFill>
                  <a:srgbClr val="333399"/>
                </a:solidFill>
                <a:latin typeface="Tahoma"/>
                <a:cs typeface="Tahoma"/>
              </a:rPr>
              <a:t> </a:t>
            </a:r>
            <a:r>
              <a:rPr sz="3200" dirty="0">
                <a:solidFill>
                  <a:srgbClr val="333399"/>
                </a:solidFill>
                <a:latin typeface="Tahoma"/>
                <a:cs typeface="Tahoma"/>
              </a:rPr>
              <a:t>are</a:t>
            </a:r>
            <a:r>
              <a:rPr sz="3200" spc="5" dirty="0">
                <a:solidFill>
                  <a:srgbClr val="333399"/>
                </a:solidFill>
                <a:latin typeface="Tahoma"/>
                <a:cs typeface="Tahoma"/>
              </a:rPr>
              <a:t> </a:t>
            </a:r>
            <a:r>
              <a:rPr sz="3200" spc="-5" dirty="0">
                <a:solidFill>
                  <a:srgbClr val="333399"/>
                </a:solidFill>
                <a:latin typeface="Tahoma"/>
                <a:cs typeface="Tahoma"/>
              </a:rPr>
              <a:t>filters</a:t>
            </a:r>
            <a:r>
              <a:rPr sz="3200" spc="5" dirty="0">
                <a:solidFill>
                  <a:srgbClr val="333399"/>
                </a:solidFill>
                <a:latin typeface="Tahoma"/>
                <a:cs typeface="Tahoma"/>
              </a:rPr>
              <a:t> </a:t>
            </a:r>
            <a:r>
              <a:rPr sz="3200" dirty="0">
                <a:solidFill>
                  <a:srgbClr val="333399"/>
                </a:solidFill>
                <a:latin typeface="Tahoma"/>
                <a:cs typeface="Tahoma"/>
              </a:rPr>
              <a:t>connected by</a:t>
            </a:r>
            <a:r>
              <a:rPr sz="3200" spc="11" dirty="0">
                <a:solidFill>
                  <a:srgbClr val="333399"/>
                </a:solidFill>
                <a:latin typeface="Tahoma"/>
                <a:cs typeface="Tahoma"/>
              </a:rPr>
              <a:t> </a:t>
            </a:r>
            <a:r>
              <a:rPr sz="3200" dirty="0">
                <a:solidFill>
                  <a:srgbClr val="333399"/>
                </a:solidFill>
                <a:latin typeface="Tahoma"/>
                <a:cs typeface="Tahoma"/>
              </a:rPr>
              <a:t>pipes.</a:t>
            </a:r>
            <a:endParaRPr sz="3200" dirty="0">
              <a:latin typeface="Tahoma"/>
              <a:cs typeface="Tahoma"/>
            </a:endParaRPr>
          </a:p>
        </p:txBody>
      </p:sp>
      <p:pic>
        <p:nvPicPr>
          <p:cNvPr id="7" name="Picture 6">
            <a:extLst>
              <a:ext uri="{FF2B5EF4-FFF2-40B4-BE49-F238E27FC236}">
                <a16:creationId xmlns:a16="http://schemas.microsoft.com/office/drawing/2014/main" id="{C3941102-6244-E63B-6249-C1EBC6BE9F04}"/>
              </a:ext>
            </a:extLst>
          </p:cNvPr>
          <p:cNvPicPr>
            <a:picLocks noChangeAspect="1"/>
          </p:cNvPicPr>
          <p:nvPr/>
        </p:nvPicPr>
        <p:blipFill>
          <a:blip r:embed="rId2"/>
          <a:stretch>
            <a:fillRect/>
          </a:stretch>
        </p:blipFill>
        <p:spPr>
          <a:xfrm>
            <a:off x="1" y="6091179"/>
            <a:ext cx="13004800" cy="258727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0169" y="730988"/>
            <a:ext cx="8476119" cy="629916"/>
          </a:xfrm>
          <a:prstGeom prst="rect">
            <a:avLst/>
          </a:prstGeom>
        </p:spPr>
        <p:txBody>
          <a:bodyPr vert="horz" wrap="square" lIns="0" tIns="14224" rIns="0" bIns="0" rtlCol="0">
            <a:spAutoFit/>
          </a:bodyPr>
          <a:lstStyle/>
          <a:p>
            <a:pPr marL="13547">
              <a:spcBef>
                <a:spcPts val="112"/>
              </a:spcBef>
            </a:pPr>
            <a:r>
              <a:rPr sz="4000" spc="-5" dirty="0"/>
              <a:t>Pipe-and-Filter</a:t>
            </a:r>
            <a:r>
              <a:rPr sz="4000" spc="-48" dirty="0"/>
              <a:t> </a:t>
            </a:r>
            <a:r>
              <a:rPr sz="4000" dirty="0"/>
              <a:t>–</a:t>
            </a:r>
            <a:r>
              <a:rPr sz="4000" spc="-11" dirty="0"/>
              <a:t> </a:t>
            </a:r>
            <a:r>
              <a:rPr sz="4000" spc="-5" dirty="0"/>
              <a:t>Example</a:t>
            </a:r>
          </a:p>
        </p:txBody>
      </p:sp>
      <p:sp>
        <p:nvSpPr>
          <p:cNvPr id="3" name="object 3"/>
          <p:cNvSpPr txBox="1"/>
          <p:nvPr/>
        </p:nvSpPr>
        <p:spPr>
          <a:xfrm>
            <a:off x="293554" y="1973612"/>
            <a:ext cx="9555839" cy="568361"/>
          </a:xfrm>
          <a:prstGeom prst="rect">
            <a:avLst/>
          </a:prstGeom>
        </p:spPr>
        <p:txBody>
          <a:bodyPr vert="horz" wrap="square" lIns="0" tIns="14224" rIns="0" bIns="0" rtlCol="0">
            <a:spAutoFit/>
          </a:bodyPr>
          <a:lstStyle/>
          <a:p>
            <a:pPr marL="379319" indent="-365771">
              <a:spcBef>
                <a:spcPts val="112"/>
              </a:spcBef>
              <a:buFont typeface="Arial MT"/>
              <a:buChar char="•"/>
              <a:tabLst>
                <a:tab pos="378641" algn="l"/>
                <a:tab pos="379319" algn="l"/>
              </a:tabLst>
            </a:pPr>
            <a:r>
              <a:rPr sz="3600" spc="-5" dirty="0">
                <a:solidFill>
                  <a:srgbClr val="333399"/>
                </a:solidFill>
                <a:latin typeface="Tahoma"/>
                <a:cs typeface="Tahoma"/>
              </a:rPr>
              <a:t>Programming</a:t>
            </a:r>
            <a:r>
              <a:rPr sz="3600" spc="-11" dirty="0">
                <a:solidFill>
                  <a:srgbClr val="333399"/>
                </a:solidFill>
                <a:latin typeface="Tahoma"/>
                <a:cs typeface="Tahoma"/>
              </a:rPr>
              <a:t> </a:t>
            </a:r>
            <a:r>
              <a:rPr sz="3600" dirty="0">
                <a:solidFill>
                  <a:srgbClr val="333399"/>
                </a:solidFill>
                <a:latin typeface="Tahoma"/>
                <a:cs typeface="Tahoma"/>
              </a:rPr>
              <a:t>language</a:t>
            </a:r>
            <a:r>
              <a:rPr sz="3600" spc="-5" dirty="0">
                <a:solidFill>
                  <a:srgbClr val="333399"/>
                </a:solidFill>
                <a:latin typeface="Tahoma"/>
                <a:cs typeface="Tahoma"/>
              </a:rPr>
              <a:t> </a:t>
            </a:r>
            <a:r>
              <a:rPr sz="3600" dirty="0">
                <a:solidFill>
                  <a:srgbClr val="333399"/>
                </a:solidFill>
                <a:latin typeface="Tahoma"/>
                <a:cs typeface="Tahoma"/>
              </a:rPr>
              <a:t>compiler</a:t>
            </a:r>
            <a:r>
              <a:rPr sz="3600" spc="-11" dirty="0">
                <a:solidFill>
                  <a:srgbClr val="333399"/>
                </a:solidFill>
                <a:latin typeface="Tahoma"/>
                <a:cs typeface="Tahoma"/>
              </a:rPr>
              <a:t> </a:t>
            </a:r>
            <a:r>
              <a:rPr sz="3600" dirty="0">
                <a:solidFill>
                  <a:srgbClr val="333399"/>
                </a:solidFill>
                <a:latin typeface="Tahoma"/>
                <a:cs typeface="Tahoma"/>
              </a:rPr>
              <a:t>design</a:t>
            </a:r>
            <a:endParaRPr sz="3600" dirty="0">
              <a:latin typeface="Tahoma"/>
              <a:cs typeface="Tahoma"/>
            </a:endParaRPr>
          </a:p>
        </p:txBody>
      </p:sp>
      <p:grpSp>
        <p:nvGrpSpPr>
          <p:cNvPr id="19" name="object 19"/>
          <p:cNvGrpSpPr/>
          <p:nvPr/>
        </p:nvGrpSpPr>
        <p:grpSpPr>
          <a:xfrm>
            <a:off x="8769559" y="2841750"/>
            <a:ext cx="2292096" cy="1072219"/>
            <a:chOff x="8221462" y="1521140"/>
            <a:chExt cx="2148840" cy="1005205"/>
          </a:xfrm>
        </p:grpSpPr>
        <p:sp>
          <p:nvSpPr>
            <p:cNvPr id="20" name="object 20"/>
            <p:cNvSpPr/>
            <p:nvPr/>
          </p:nvSpPr>
          <p:spPr>
            <a:xfrm>
              <a:off x="8227812" y="1527490"/>
              <a:ext cx="2136140" cy="992505"/>
            </a:xfrm>
            <a:custGeom>
              <a:avLst/>
              <a:gdLst/>
              <a:ahLst/>
              <a:cxnLst/>
              <a:rect l="l" t="t" r="r" b="b"/>
              <a:pathLst>
                <a:path w="2136140" h="992505">
                  <a:moveTo>
                    <a:pt x="1664765" y="0"/>
                  </a:moveTo>
                  <a:lnTo>
                    <a:pt x="1612408" y="2730"/>
                  </a:lnTo>
                  <a:lnTo>
                    <a:pt x="1562014" y="12632"/>
                  </a:lnTo>
                  <a:lnTo>
                    <a:pt x="1515615" y="29601"/>
                  </a:lnTo>
                  <a:lnTo>
                    <a:pt x="1475241" y="53532"/>
                  </a:lnTo>
                  <a:lnTo>
                    <a:pt x="1459171" y="41665"/>
                  </a:lnTo>
                  <a:lnTo>
                    <a:pt x="1421413" y="21885"/>
                  </a:lnTo>
                  <a:lnTo>
                    <a:pt x="1345325" y="2275"/>
                  </a:lnTo>
                  <a:lnTo>
                    <a:pt x="1289525" y="4"/>
                  </a:lnTo>
                  <a:lnTo>
                    <a:pt x="1235417" y="6764"/>
                  </a:lnTo>
                  <a:lnTo>
                    <a:pt x="1185766" y="21970"/>
                  </a:lnTo>
                  <a:lnTo>
                    <a:pt x="1143332" y="45036"/>
                  </a:lnTo>
                  <a:lnTo>
                    <a:pt x="1110878" y="75376"/>
                  </a:lnTo>
                  <a:lnTo>
                    <a:pt x="1096813" y="67216"/>
                  </a:lnTo>
                  <a:lnTo>
                    <a:pt x="1049664" y="46928"/>
                  </a:lnTo>
                  <a:lnTo>
                    <a:pt x="1000259" y="34124"/>
                  </a:lnTo>
                  <a:lnTo>
                    <a:pt x="949389" y="28005"/>
                  </a:lnTo>
                  <a:lnTo>
                    <a:pt x="898484" y="28292"/>
                  </a:lnTo>
                  <a:lnTo>
                    <a:pt x="848972" y="34704"/>
                  </a:lnTo>
                  <a:lnTo>
                    <a:pt x="802282" y="46963"/>
                  </a:lnTo>
                  <a:lnTo>
                    <a:pt x="759842" y="64787"/>
                  </a:lnTo>
                  <a:lnTo>
                    <a:pt x="723081" y="87898"/>
                  </a:lnTo>
                  <a:lnTo>
                    <a:pt x="693429" y="116016"/>
                  </a:lnTo>
                  <a:lnTo>
                    <a:pt x="643302" y="100824"/>
                  </a:lnTo>
                  <a:lnTo>
                    <a:pt x="590257" y="91156"/>
                  </a:lnTo>
                  <a:lnTo>
                    <a:pt x="535427" y="87155"/>
                  </a:lnTo>
                  <a:lnTo>
                    <a:pt x="479942" y="88965"/>
                  </a:lnTo>
                  <a:lnTo>
                    <a:pt x="421266" y="97457"/>
                  </a:lnTo>
                  <a:lnTo>
                    <a:pt x="367444" y="111987"/>
                  </a:lnTo>
                  <a:lnTo>
                    <a:pt x="319282" y="131886"/>
                  </a:lnTo>
                  <a:lnTo>
                    <a:pt x="277590" y="156487"/>
                  </a:lnTo>
                  <a:lnTo>
                    <a:pt x="243175" y="185118"/>
                  </a:lnTo>
                  <a:lnTo>
                    <a:pt x="216845" y="217113"/>
                  </a:lnTo>
                  <a:lnTo>
                    <a:pt x="199408" y="251801"/>
                  </a:lnTo>
                  <a:lnTo>
                    <a:pt x="191672" y="288514"/>
                  </a:lnTo>
                  <a:lnTo>
                    <a:pt x="194446" y="326582"/>
                  </a:lnTo>
                  <a:lnTo>
                    <a:pt x="192668" y="329630"/>
                  </a:lnTo>
                  <a:lnTo>
                    <a:pt x="143309" y="336657"/>
                  </a:lnTo>
                  <a:lnTo>
                    <a:pt x="98497" y="350601"/>
                  </a:lnTo>
                  <a:lnTo>
                    <a:pt x="59973" y="370760"/>
                  </a:lnTo>
                  <a:lnTo>
                    <a:pt x="29473" y="396432"/>
                  </a:lnTo>
                  <a:lnTo>
                    <a:pt x="7241" y="430202"/>
                  </a:lnTo>
                  <a:lnTo>
                    <a:pt x="0" y="465299"/>
                  </a:lnTo>
                  <a:lnTo>
                    <a:pt x="7010" y="499937"/>
                  </a:lnTo>
                  <a:lnTo>
                    <a:pt x="27535" y="532331"/>
                  </a:lnTo>
                  <a:lnTo>
                    <a:pt x="60838" y="560697"/>
                  </a:lnTo>
                  <a:lnTo>
                    <a:pt x="106181" y="583249"/>
                  </a:lnTo>
                  <a:lnTo>
                    <a:pt x="78025" y="606968"/>
                  </a:lnTo>
                  <a:lnTo>
                    <a:pt x="58858" y="633652"/>
                  </a:lnTo>
                  <a:lnTo>
                    <a:pt x="49192" y="662312"/>
                  </a:lnTo>
                  <a:lnTo>
                    <a:pt x="49539" y="691961"/>
                  </a:lnTo>
                  <a:lnTo>
                    <a:pt x="63839" y="727279"/>
                  </a:lnTo>
                  <a:lnTo>
                    <a:pt x="91378" y="757926"/>
                  </a:lnTo>
                  <a:lnTo>
                    <a:pt x="129882" y="782766"/>
                  </a:lnTo>
                  <a:lnTo>
                    <a:pt x="177075" y="800664"/>
                  </a:lnTo>
                  <a:lnTo>
                    <a:pt x="230681" y="810483"/>
                  </a:lnTo>
                  <a:lnTo>
                    <a:pt x="288426" y="811087"/>
                  </a:lnTo>
                  <a:lnTo>
                    <a:pt x="291093" y="814008"/>
                  </a:lnTo>
                  <a:lnTo>
                    <a:pt x="322122" y="842442"/>
                  </a:lnTo>
                  <a:lnTo>
                    <a:pt x="356375" y="866147"/>
                  </a:lnTo>
                  <a:lnTo>
                    <a:pt x="394624" y="886422"/>
                  </a:lnTo>
                  <a:lnTo>
                    <a:pt x="436244" y="903167"/>
                  </a:lnTo>
                  <a:lnTo>
                    <a:pt x="480613" y="916283"/>
                  </a:lnTo>
                  <a:lnTo>
                    <a:pt x="527107" y="925673"/>
                  </a:lnTo>
                  <a:lnTo>
                    <a:pt x="575100" y="931236"/>
                  </a:lnTo>
                  <a:lnTo>
                    <a:pt x="623969" y="932875"/>
                  </a:lnTo>
                  <a:lnTo>
                    <a:pt x="673091" y="930491"/>
                  </a:lnTo>
                  <a:lnTo>
                    <a:pt x="721841" y="923984"/>
                  </a:lnTo>
                  <a:lnTo>
                    <a:pt x="769595" y="913256"/>
                  </a:lnTo>
                  <a:lnTo>
                    <a:pt x="815730" y="898209"/>
                  </a:lnTo>
                  <a:lnTo>
                    <a:pt x="851663" y="926683"/>
                  </a:lnTo>
                  <a:lnTo>
                    <a:pt x="894406" y="950644"/>
                  </a:lnTo>
                  <a:lnTo>
                    <a:pt x="942960" y="969629"/>
                  </a:lnTo>
                  <a:lnTo>
                    <a:pt x="996324" y="983172"/>
                  </a:lnTo>
                  <a:lnTo>
                    <a:pt x="1049361" y="990479"/>
                  </a:lnTo>
                  <a:lnTo>
                    <a:pt x="1102136" y="992247"/>
                  </a:lnTo>
                  <a:lnTo>
                    <a:pt x="1153793" y="988768"/>
                  </a:lnTo>
                  <a:lnTo>
                    <a:pt x="1203474" y="980333"/>
                  </a:lnTo>
                  <a:lnTo>
                    <a:pt x="1250324" y="967234"/>
                  </a:lnTo>
                  <a:lnTo>
                    <a:pt x="1293486" y="949760"/>
                  </a:lnTo>
                  <a:lnTo>
                    <a:pt x="1332103" y="928203"/>
                  </a:lnTo>
                  <a:lnTo>
                    <a:pt x="1365319" y="902855"/>
                  </a:lnTo>
                  <a:lnTo>
                    <a:pt x="1392277" y="874006"/>
                  </a:lnTo>
                  <a:lnTo>
                    <a:pt x="1412122" y="841948"/>
                  </a:lnTo>
                  <a:lnTo>
                    <a:pt x="1446846" y="853646"/>
                  </a:lnTo>
                  <a:lnTo>
                    <a:pt x="1483607" y="862189"/>
                  </a:lnTo>
                  <a:lnTo>
                    <a:pt x="1521868" y="867469"/>
                  </a:lnTo>
                  <a:lnTo>
                    <a:pt x="1561093" y="869380"/>
                  </a:lnTo>
                  <a:lnTo>
                    <a:pt x="1618741" y="865988"/>
                  </a:lnTo>
                  <a:lnTo>
                    <a:pt x="1672518" y="855722"/>
                  </a:lnTo>
                  <a:lnTo>
                    <a:pt x="1721267" y="839303"/>
                  </a:lnTo>
                  <a:lnTo>
                    <a:pt x="1763833" y="817453"/>
                  </a:lnTo>
                  <a:lnTo>
                    <a:pt x="1799058" y="790894"/>
                  </a:lnTo>
                  <a:lnTo>
                    <a:pt x="1825787" y="760349"/>
                  </a:lnTo>
                  <a:lnTo>
                    <a:pt x="1849129" y="690183"/>
                  </a:lnTo>
                  <a:lnTo>
                    <a:pt x="1891221" y="684583"/>
                  </a:lnTo>
                  <a:lnTo>
                    <a:pt x="1931647" y="675673"/>
                  </a:lnTo>
                  <a:lnTo>
                    <a:pt x="1969930" y="663573"/>
                  </a:lnTo>
                  <a:lnTo>
                    <a:pt x="2005593" y="648400"/>
                  </a:lnTo>
                  <a:lnTo>
                    <a:pt x="2050009" y="622543"/>
                  </a:lnTo>
                  <a:lnTo>
                    <a:pt x="2085437" y="592944"/>
                  </a:lnTo>
                  <a:lnTo>
                    <a:pt x="2111704" y="560445"/>
                  </a:lnTo>
                  <a:lnTo>
                    <a:pt x="2128635" y="525886"/>
                  </a:lnTo>
                  <a:lnTo>
                    <a:pt x="2136057" y="490107"/>
                  </a:lnTo>
                  <a:lnTo>
                    <a:pt x="2133797" y="453949"/>
                  </a:lnTo>
                  <a:lnTo>
                    <a:pt x="2121681" y="418251"/>
                  </a:lnTo>
                  <a:lnTo>
                    <a:pt x="2099536" y="383855"/>
                  </a:lnTo>
                  <a:lnTo>
                    <a:pt x="2067188" y="351601"/>
                  </a:lnTo>
                  <a:lnTo>
                    <a:pt x="2072014" y="344489"/>
                  </a:lnTo>
                  <a:lnTo>
                    <a:pt x="2075951" y="337123"/>
                  </a:lnTo>
                  <a:lnTo>
                    <a:pt x="2079253" y="329630"/>
                  </a:lnTo>
                  <a:lnTo>
                    <a:pt x="2088411" y="291510"/>
                  </a:lnTo>
                  <a:lnTo>
                    <a:pt x="2083857" y="254278"/>
                  </a:lnTo>
                  <a:lnTo>
                    <a:pt x="2066700" y="219166"/>
                  </a:lnTo>
                  <a:lnTo>
                    <a:pt x="2038049" y="187403"/>
                  </a:lnTo>
                  <a:lnTo>
                    <a:pt x="1999011" y="160222"/>
                  </a:lnTo>
                  <a:lnTo>
                    <a:pt x="1950697" y="138852"/>
                  </a:lnTo>
                  <a:lnTo>
                    <a:pt x="1894214" y="124525"/>
                  </a:lnTo>
                  <a:lnTo>
                    <a:pt x="1883413" y="99298"/>
                  </a:lnTo>
                  <a:lnTo>
                    <a:pt x="1842475" y="54463"/>
                  </a:lnTo>
                  <a:lnTo>
                    <a:pt x="1767249" y="16470"/>
                  </a:lnTo>
                  <a:lnTo>
                    <a:pt x="1717056" y="4544"/>
                  </a:lnTo>
                  <a:lnTo>
                    <a:pt x="1664765" y="0"/>
                  </a:lnTo>
                  <a:close/>
                </a:path>
              </a:pathLst>
            </a:custGeom>
            <a:solidFill>
              <a:srgbClr val="FFFFCC"/>
            </a:solidFill>
          </p:spPr>
          <p:txBody>
            <a:bodyPr wrap="square" lIns="0" tIns="0" rIns="0" bIns="0" rtlCol="0"/>
            <a:lstStyle/>
            <a:p>
              <a:endParaRPr sz="1280"/>
            </a:p>
          </p:txBody>
        </p:sp>
        <p:sp>
          <p:nvSpPr>
            <p:cNvPr id="21" name="object 21"/>
            <p:cNvSpPr/>
            <p:nvPr/>
          </p:nvSpPr>
          <p:spPr>
            <a:xfrm>
              <a:off x="8227812" y="1527490"/>
              <a:ext cx="2136140" cy="992505"/>
            </a:xfrm>
            <a:custGeom>
              <a:avLst/>
              <a:gdLst/>
              <a:ahLst/>
              <a:cxnLst/>
              <a:rect l="l" t="t" r="r" b="b"/>
              <a:pathLst>
                <a:path w="2136140" h="992505">
                  <a:moveTo>
                    <a:pt x="194446" y="326582"/>
                  </a:moveTo>
                  <a:lnTo>
                    <a:pt x="191672" y="288514"/>
                  </a:lnTo>
                  <a:lnTo>
                    <a:pt x="216845" y="217113"/>
                  </a:lnTo>
                  <a:lnTo>
                    <a:pt x="243175" y="185118"/>
                  </a:lnTo>
                  <a:lnTo>
                    <a:pt x="277590" y="156487"/>
                  </a:lnTo>
                  <a:lnTo>
                    <a:pt x="319282" y="131886"/>
                  </a:lnTo>
                  <a:lnTo>
                    <a:pt x="367444" y="111987"/>
                  </a:lnTo>
                  <a:lnTo>
                    <a:pt x="421266" y="97457"/>
                  </a:lnTo>
                  <a:lnTo>
                    <a:pt x="479942" y="88965"/>
                  </a:lnTo>
                  <a:lnTo>
                    <a:pt x="535427" y="87155"/>
                  </a:lnTo>
                  <a:lnTo>
                    <a:pt x="590257" y="91156"/>
                  </a:lnTo>
                  <a:lnTo>
                    <a:pt x="643302" y="100824"/>
                  </a:lnTo>
                  <a:lnTo>
                    <a:pt x="693429" y="116016"/>
                  </a:lnTo>
                  <a:lnTo>
                    <a:pt x="723081" y="87898"/>
                  </a:lnTo>
                  <a:lnTo>
                    <a:pt x="759842" y="64787"/>
                  </a:lnTo>
                  <a:lnTo>
                    <a:pt x="802282" y="46963"/>
                  </a:lnTo>
                  <a:lnTo>
                    <a:pt x="848972" y="34704"/>
                  </a:lnTo>
                  <a:lnTo>
                    <a:pt x="898484" y="28292"/>
                  </a:lnTo>
                  <a:lnTo>
                    <a:pt x="949389" y="28005"/>
                  </a:lnTo>
                  <a:lnTo>
                    <a:pt x="1000259" y="34124"/>
                  </a:lnTo>
                  <a:lnTo>
                    <a:pt x="1049664" y="46928"/>
                  </a:lnTo>
                  <a:lnTo>
                    <a:pt x="1096813" y="67216"/>
                  </a:lnTo>
                  <a:lnTo>
                    <a:pt x="1110878" y="75376"/>
                  </a:lnTo>
                  <a:lnTo>
                    <a:pt x="1143332" y="45036"/>
                  </a:lnTo>
                  <a:lnTo>
                    <a:pt x="1185766" y="21970"/>
                  </a:lnTo>
                  <a:lnTo>
                    <a:pt x="1235417" y="6764"/>
                  </a:lnTo>
                  <a:lnTo>
                    <a:pt x="1289525" y="4"/>
                  </a:lnTo>
                  <a:lnTo>
                    <a:pt x="1345325" y="2275"/>
                  </a:lnTo>
                  <a:lnTo>
                    <a:pt x="1400057" y="14162"/>
                  </a:lnTo>
                  <a:lnTo>
                    <a:pt x="1441173" y="31085"/>
                  </a:lnTo>
                  <a:lnTo>
                    <a:pt x="1475241" y="53532"/>
                  </a:lnTo>
                  <a:lnTo>
                    <a:pt x="1515615" y="29601"/>
                  </a:lnTo>
                  <a:lnTo>
                    <a:pt x="1562014" y="12632"/>
                  </a:lnTo>
                  <a:lnTo>
                    <a:pt x="1612408" y="2730"/>
                  </a:lnTo>
                  <a:lnTo>
                    <a:pt x="1664765" y="0"/>
                  </a:lnTo>
                  <a:lnTo>
                    <a:pt x="1717056" y="4544"/>
                  </a:lnTo>
                  <a:lnTo>
                    <a:pt x="1767249" y="16470"/>
                  </a:lnTo>
                  <a:lnTo>
                    <a:pt x="1813315" y="35879"/>
                  </a:lnTo>
                  <a:lnTo>
                    <a:pt x="1866004" y="75773"/>
                  </a:lnTo>
                  <a:lnTo>
                    <a:pt x="1894214" y="124525"/>
                  </a:lnTo>
                  <a:lnTo>
                    <a:pt x="1950697" y="138852"/>
                  </a:lnTo>
                  <a:lnTo>
                    <a:pt x="1999011" y="160222"/>
                  </a:lnTo>
                  <a:lnTo>
                    <a:pt x="2038049" y="187403"/>
                  </a:lnTo>
                  <a:lnTo>
                    <a:pt x="2066700" y="219166"/>
                  </a:lnTo>
                  <a:lnTo>
                    <a:pt x="2083857" y="254278"/>
                  </a:lnTo>
                  <a:lnTo>
                    <a:pt x="2088411" y="291510"/>
                  </a:lnTo>
                  <a:lnTo>
                    <a:pt x="2079253" y="329630"/>
                  </a:lnTo>
                  <a:lnTo>
                    <a:pt x="2075951" y="337123"/>
                  </a:lnTo>
                  <a:lnTo>
                    <a:pt x="2072014" y="344489"/>
                  </a:lnTo>
                  <a:lnTo>
                    <a:pt x="2067188" y="351601"/>
                  </a:lnTo>
                  <a:lnTo>
                    <a:pt x="2099536" y="383855"/>
                  </a:lnTo>
                  <a:lnTo>
                    <a:pt x="2121681" y="418251"/>
                  </a:lnTo>
                  <a:lnTo>
                    <a:pt x="2133797" y="453949"/>
                  </a:lnTo>
                  <a:lnTo>
                    <a:pt x="2136057" y="490107"/>
                  </a:lnTo>
                  <a:lnTo>
                    <a:pt x="2128635" y="525886"/>
                  </a:lnTo>
                  <a:lnTo>
                    <a:pt x="2111704" y="560445"/>
                  </a:lnTo>
                  <a:lnTo>
                    <a:pt x="2085437" y="592944"/>
                  </a:lnTo>
                  <a:lnTo>
                    <a:pt x="2050009" y="622543"/>
                  </a:lnTo>
                  <a:lnTo>
                    <a:pt x="2005593" y="648400"/>
                  </a:lnTo>
                  <a:lnTo>
                    <a:pt x="1969930" y="663573"/>
                  </a:lnTo>
                  <a:lnTo>
                    <a:pt x="1931647" y="675673"/>
                  </a:lnTo>
                  <a:lnTo>
                    <a:pt x="1891221" y="684583"/>
                  </a:lnTo>
                  <a:lnTo>
                    <a:pt x="1849129" y="690183"/>
                  </a:lnTo>
                  <a:lnTo>
                    <a:pt x="1842862" y="726538"/>
                  </a:lnTo>
                  <a:lnTo>
                    <a:pt x="1799058" y="790894"/>
                  </a:lnTo>
                  <a:lnTo>
                    <a:pt x="1763833" y="817453"/>
                  </a:lnTo>
                  <a:lnTo>
                    <a:pt x="1721267" y="839303"/>
                  </a:lnTo>
                  <a:lnTo>
                    <a:pt x="1672518" y="855722"/>
                  </a:lnTo>
                  <a:lnTo>
                    <a:pt x="1618741" y="865988"/>
                  </a:lnTo>
                  <a:lnTo>
                    <a:pt x="1561093" y="869380"/>
                  </a:lnTo>
                  <a:lnTo>
                    <a:pt x="1521868" y="867469"/>
                  </a:lnTo>
                  <a:lnTo>
                    <a:pt x="1483607" y="862189"/>
                  </a:lnTo>
                  <a:lnTo>
                    <a:pt x="1446846" y="853646"/>
                  </a:lnTo>
                  <a:lnTo>
                    <a:pt x="1412122" y="841948"/>
                  </a:lnTo>
                  <a:lnTo>
                    <a:pt x="1392277" y="874006"/>
                  </a:lnTo>
                  <a:lnTo>
                    <a:pt x="1365319" y="902855"/>
                  </a:lnTo>
                  <a:lnTo>
                    <a:pt x="1332103" y="928203"/>
                  </a:lnTo>
                  <a:lnTo>
                    <a:pt x="1293486" y="949760"/>
                  </a:lnTo>
                  <a:lnTo>
                    <a:pt x="1250324" y="967234"/>
                  </a:lnTo>
                  <a:lnTo>
                    <a:pt x="1203474" y="980333"/>
                  </a:lnTo>
                  <a:lnTo>
                    <a:pt x="1153793" y="988768"/>
                  </a:lnTo>
                  <a:lnTo>
                    <a:pt x="1102136" y="992247"/>
                  </a:lnTo>
                  <a:lnTo>
                    <a:pt x="1049361" y="990479"/>
                  </a:lnTo>
                  <a:lnTo>
                    <a:pt x="996324" y="983172"/>
                  </a:lnTo>
                  <a:lnTo>
                    <a:pt x="942960" y="969629"/>
                  </a:lnTo>
                  <a:lnTo>
                    <a:pt x="894406" y="950644"/>
                  </a:lnTo>
                  <a:lnTo>
                    <a:pt x="851663" y="926683"/>
                  </a:lnTo>
                  <a:lnTo>
                    <a:pt x="815730" y="898209"/>
                  </a:lnTo>
                  <a:lnTo>
                    <a:pt x="769595" y="913256"/>
                  </a:lnTo>
                  <a:lnTo>
                    <a:pt x="721841" y="923984"/>
                  </a:lnTo>
                  <a:lnTo>
                    <a:pt x="673091" y="930491"/>
                  </a:lnTo>
                  <a:lnTo>
                    <a:pt x="623969" y="932875"/>
                  </a:lnTo>
                  <a:lnTo>
                    <a:pt x="575100" y="931236"/>
                  </a:lnTo>
                  <a:lnTo>
                    <a:pt x="527107" y="925673"/>
                  </a:lnTo>
                  <a:lnTo>
                    <a:pt x="480613" y="916283"/>
                  </a:lnTo>
                  <a:lnTo>
                    <a:pt x="436244" y="903167"/>
                  </a:lnTo>
                  <a:lnTo>
                    <a:pt x="394624" y="886422"/>
                  </a:lnTo>
                  <a:lnTo>
                    <a:pt x="356375" y="866147"/>
                  </a:lnTo>
                  <a:lnTo>
                    <a:pt x="322122" y="842442"/>
                  </a:lnTo>
                  <a:lnTo>
                    <a:pt x="292490" y="815405"/>
                  </a:lnTo>
                  <a:lnTo>
                    <a:pt x="289823" y="812611"/>
                  </a:lnTo>
                  <a:lnTo>
                    <a:pt x="288426" y="811087"/>
                  </a:lnTo>
                  <a:lnTo>
                    <a:pt x="230681" y="810483"/>
                  </a:lnTo>
                  <a:lnTo>
                    <a:pt x="177075" y="800664"/>
                  </a:lnTo>
                  <a:lnTo>
                    <a:pt x="129882" y="782766"/>
                  </a:lnTo>
                  <a:lnTo>
                    <a:pt x="91378" y="757926"/>
                  </a:lnTo>
                  <a:lnTo>
                    <a:pt x="63839" y="727279"/>
                  </a:lnTo>
                  <a:lnTo>
                    <a:pt x="49539" y="691961"/>
                  </a:lnTo>
                  <a:lnTo>
                    <a:pt x="49192" y="662312"/>
                  </a:lnTo>
                  <a:lnTo>
                    <a:pt x="58858" y="633652"/>
                  </a:lnTo>
                  <a:lnTo>
                    <a:pt x="78025" y="606968"/>
                  </a:lnTo>
                  <a:lnTo>
                    <a:pt x="106181" y="583249"/>
                  </a:lnTo>
                  <a:lnTo>
                    <a:pt x="60838" y="560697"/>
                  </a:lnTo>
                  <a:lnTo>
                    <a:pt x="27535" y="532331"/>
                  </a:lnTo>
                  <a:lnTo>
                    <a:pt x="7010" y="499937"/>
                  </a:lnTo>
                  <a:lnTo>
                    <a:pt x="0" y="465299"/>
                  </a:lnTo>
                  <a:lnTo>
                    <a:pt x="7241" y="430202"/>
                  </a:lnTo>
                  <a:lnTo>
                    <a:pt x="29473" y="396432"/>
                  </a:lnTo>
                  <a:lnTo>
                    <a:pt x="59973" y="370760"/>
                  </a:lnTo>
                  <a:lnTo>
                    <a:pt x="98497" y="350601"/>
                  </a:lnTo>
                  <a:lnTo>
                    <a:pt x="143309" y="336657"/>
                  </a:lnTo>
                  <a:lnTo>
                    <a:pt x="192668" y="329630"/>
                  </a:lnTo>
                  <a:lnTo>
                    <a:pt x="194446" y="326582"/>
                  </a:lnTo>
                  <a:close/>
                </a:path>
                <a:path w="2136140" h="992505">
                  <a:moveTo>
                    <a:pt x="233562" y="597727"/>
                  </a:moveTo>
                  <a:lnTo>
                    <a:pt x="200907" y="597745"/>
                  </a:lnTo>
                  <a:lnTo>
                    <a:pt x="168824" y="594631"/>
                  </a:lnTo>
                  <a:lnTo>
                    <a:pt x="137836" y="588494"/>
                  </a:lnTo>
                  <a:lnTo>
                    <a:pt x="108467" y="579439"/>
                  </a:lnTo>
                </a:path>
                <a:path w="2136140" h="992505">
                  <a:moveTo>
                    <a:pt x="343925" y="798006"/>
                  </a:moveTo>
                  <a:lnTo>
                    <a:pt x="330622" y="801054"/>
                  </a:lnTo>
                  <a:lnTo>
                    <a:pt x="317033" y="803531"/>
                  </a:lnTo>
                  <a:lnTo>
                    <a:pt x="303206" y="805436"/>
                  </a:lnTo>
                  <a:lnTo>
                    <a:pt x="289188" y="806769"/>
                  </a:lnTo>
                </a:path>
                <a:path w="2136140" h="992505">
                  <a:moveTo>
                    <a:pt x="815603" y="894272"/>
                  </a:moveTo>
                  <a:lnTo>
                    <a:pt x="806104" y="884699"/>
                  </a:lnTo>
                  <a:lnTo>
                    <a:pt x="797426" y="874841"/>
                  </a:lnTo>
                  <a:lnTo>
                    <a:pt x="789582" y="864697"/>
                  </a:lnTo>
                  <a:lnTo>
                    <a:pt x="782583" y="854267"/>
                  </a:lnTo>
                </a:path>
                <a:path w="2136140" h="992505">
                  <a:moveTo>
                    <a:pt x="1425457" y="794577"/>
                  </a:moveTo>
                  <a:lnTo>
                    <a:pt x="1423556" y="805692"/>
                  </a:lnTo>
                  <a:lnTo>
                    <a:pt x="1420726" y="816723"/>
                  </a:lnTo>
                  <a:lnTo>
                    <a:pt x="1416992" y="827635"/>
                  </a:lnTo>
                  <a:lnTo>
                    <a:pt x="1412376" y="838392"/>
                  </a:lnTo>
                </a:path>
                <a:path w="2136140" h="992505">
                  <a:moveTo>
                    <a:pt x="1687331" y="523686"/>
                  </a:moveTo>
                  <a:lnTo>
                    <a:pt x="1742163" y="545747"/>
                  </a:lnTo>
                  <a:lnTo>
                    <a:pt x="1786931" y="574478"/>
                  </a:lnTo>
                  <a:lnTo>
                    <a:pt x="1820349" y="608561"/>
                  </a:lnTo>
                  <a:lnTo>
                    <a:pt x="1841129" y="646679"/>
                  </a:lnTo>
                  <a:lnTo>
                    <a:pt x="1847986" y="687516"/>
                  </a:lnTo>
                </a:path>
                <a:path w="2136140" h="992505">
                  <a:moveTo>
                    <a:pt x="2066172" y="349188"/>
                  </a:moveTo>
                  <a:lnTo>
                    <a:pt x="2052607" y="366399"/>
                  </a:lnTo>
                  <a:lnTo>
                    <a:pt x="2036041" y="382478"/>
                  </a:lnTo>
                  <a:lnTo>
                    <a:pt x="2016666" y="397248"/>
                  </a:lnTo>
                  <a:lnTo>
                    <a:pt x="1994671" y="410529"/>
                  </a:lnTo>
                </a:path>
                <a:path w="2136140" h="992505">
                  <a:moveTo>
                    <a:pt x="1894595" y="121096"/>
                  </a:moveTo>
                  <a:lnTo>
                    <a:pt x="1896331" y="128337"/>
                  </a:lnTo>
                  <a:lnTo>
                    <a:pt x="1897532" y="135590"/>
                  </a:lnTo>
                  <a:lnTo>
                    <a:pt x="1898185" y="142867"/>
                  </a:lnTo>
                  <a:lnTo>
                    <a:pt x="1898278" y="150179"/>
                  </a:lnTo>
                </a:path>
                <a:path w="2136140" h="992505">
                  <a:moveTo>
                    <a:pt x="1437903" y="87314"/>
                  </a:moveTo>
                  <a:lnTo>
                    <a:pt x="1445442" y="77412"/>
                  </a:lnTo>
                  <a:lnTo>
                    <a:pt x="1454111" y="67915"/>
                  </a:lnTo>
                  <a:lnTo>
                    <a:pt x="1463853" y="58846"/>
                  </a:lnTo>
                  <a:lnTo>
                    <a:pt x="1474606" y="50230"/>
                  </a:lnTo>
                </a:path>
                <a:path w="2136140" h="992505">
                  <a:moveTo>
                    <a:pt x="1095257" y="104967"/>
                  </a:moveTo>
                  <a:lnTo>
                    <a:pt x="1098517" y="96680"/>
                  </a:lnTo>
                  <a:lnTo>
                    <a:pt x="1102575" y="88584"/>
                  </a:lnTo>
                  <a:lnTo>
                    <a:pt x="1107419" y="80678"/>
                  </a:lnTo>
                  <a:lnTo>
                    <a:pt x="1113037" y="72963"/>
                  </a:lnTo>
                </a:path>
                <a:path w="2136140" h="992505">
                  <a:moveTo>
                    <a:pt x="693175" y="115762"/>
                  </a:moveTo>
                  <a:lnTo>
                    <a:pt x="710360" y="122568"/>
                  </a:lnTo>
                  <a:lnTo>
                    <a:pt x="726830" y="130018"/>
                  </a:lnTo>
                  <a:lnTo>
                    <a:pt x="742538" y="138086"/>
                  </a:lnTo>
                  <a:lnTo>
                    <a:pt x="757437" y="146750"/>
                  </a:lnTo>
                </a:path>
                <a:path w="2136140" h="992505">
                  <a:moveTo>
                    <a:pt x="205622" y="359094"/>
                  </a:moveTo>
                  <a:lnTo>
                    <a:pt x="202054" y="351049"/>
                  </a:lnTo>
                  <a:lnTo>
                    <a:pt x="198986" y="342933"/>
                  </a:lnTo>
                  <a:lnTo>
                    <a:pt x="196442" y="334770"/>
                  </a:lnTo>
                  <a:lnTo>
                    <a:pt x="194446" y="326582"/>
                  </a:lnTo>
                </a:path>
              </a:pathLst>
            </a:custGeom>
            <a:ln w="12700">
              <a:solidFill>
                <a:srgbClr val="000000"/>
              </a:solidFill>
            </a:ln>
          </p:spPr>
          <p:txBody>
            <a:bodyPr wrap="square" lIns="0" tIns="0" rIns="0" bIns="0" rtlCol="0"/>
            <a:lstStyle/>
            <a:p>
              <a:endParaRPr sz="1280"/>
            </a:p>
          </p:txBody>
        </p:sp>
      </p:grpSp>
      <p:sp>
        <p:nvSpPr>
          <p:cNvPr id="31" name="object 31"/>
          <p:cNvSpPr txBox="1"/>
          <p:nvPr/>
        </p:nvSpPr>
        <p:spPr>
          <a:xfrm>
            <a:off x="9162965" y="3139845"/>
            <a:ext cx="1349248" cy="407633"/>
          </a:xfrm>
          <a:prstGeom prst="rect">
            <a:avLst/>
          </a:prstGeom>
        </p:spPr>
        <p:txBody>
          <a:bodyPr vert="horz" wrap="square" lIns="0" tIns="13547" rIns="0" bIns="0" rtlCol="0">
            <a:spAutoFit/>
          </a:bodyPr>
          <a:lstStyle/>
          <a:p>
            <a:pPr marL="13547">
              <a:spcBef>
                <a:spcPts val="107"/>
              </a:spcBef>
            </a:pPr>
            <a:r>
              <a:rPr sz="2560" b="1" dirty="0">
                <a:latin typeface="Verdana"/>
                <a:cs typeface="Verdana"/>
              </a:rPr>
              <a:t>A</a:t>
            </a:r>
            <a:r>
              <a:rPr sz="2560" b="1" spc="-91" dirty="0">
                <a:latin typeface="Verdana"/>
                <a:cs typeface="Verdana"/>
              </a:rPr>
              <a:t> </a:t>
            </a:r>
            <a:r>
              <a:rPr sz="2560" b="1" spc="-5" dirty="0">
                <a:latin typeface="Verdana"/>
                <a:cs typeface="Verdana"/>
              </a:rPr>
              <a:t>Filter</a:t>
            </a:r>
            <a:endParaRPr sz="2560">
              <a:latin typeface="Verdana"/>
              <a:cs typeface="Verdana"/>
            </a:endParaRPr>
          </a:p>
        </p:txBody>
      </p:sp>
      <p:grpSp>
        <p:nvGrpSpPr>
          <p:cNvPr id="32" name="object 32"/>
          <p:cNvGrpSpPr/>
          <p:nvPr/>
        </p:nvGrpSpPr>
        <p:grpSpPr>
          <a:xfrm>
            <a:off x="2787039" y="4630403"/>
            <a:ext cx="1830832" cy="1070864"/>
            <a:chOff x="2612849" y="3198002"/>
            <a:chExt cx="1716405" cy="1003935"/>
          </a:xfrm>
        </p:grpSpPr>
        <p:sp>
          <p:nvSpPr>
            <p:cNvPr id="33" name="object 33"/>
            <p:cNvSpPr/>
            <p:nvPr/>
          </p:nvSpPr>
          <p:spPr>
            <a:xfrm>
              <a:off x="2619199" y="3204352"/>
              <a:ext cx="1703705" cy="991235"/>
            </a:xfrm>
            <a:custGeom>
              <a:avLst/>
              <a:gdLst/>
              <a:ahLst/>
              <a:cxnLst/>
              <a:rect l="l" t="t" r="r" b="b"/>
              <a:pathLst>
                <a:path w="1703704" h="991235">
                  <a:moveTo>
                    <a:pt x="1306434" y="0"/>
                  </a:moveTo>
                  <a:lnTo>
                    <a:pt x="1258538" y="8079"/>
                  </a:lnTo>
                  <a:lnTo>
                    <a:pt x="1214227" y="25824"/>
                  </a:lnTo>
                  <a:lnTo>
                    <a:pt x="1176068" y="53070"/>
                  </a:lnTo>
                  <a:lnTo>
                    <a:pt x="1163309" y="41203"/>
                  </a:lnTo>
                  <a:lnTo>
                    <a:pt x="1148954" y="30622"/>
                  </a:lnTo>
                  <a:lnTo>
                    <a:pt x="1133170" y="21423"/>
                  </a:lnTo>
                  <a:lnTo>
                    <a:pt x="1116124" y="13700"/>
                  </a:lnTo>
                  <a:lnTo>
                    <a:pt x="1063573" y="607"/>
                  </a:lnTo>
                  <a:lnTo>
                    <a:pt x="1010418" y="1195"/>
                  </a:lnTo>
                  <a:lnTo>
                    <a:pt x="960475" y="14449"/>
                  </a:lnTo>
                  <a:lnTo>
                    <a:pt x="917561" y="39360"/>
                  </a:lnTo>
                  <a:lnTo>
                    <a:pt x="885492" y="74914"/>
                  </a:lnTo>
                  <a:lnTo>
                    <a:pt x="874263" y="66754"/>
                  </a:lnTo>
                  <a:lnTo>
                    <a:pt x="836597" y="46466"/>
                  </a:lnTo>
                  <a:lnTo>
                    <a:pt x="791442" y="32385"/>
                  </a:lnTo>
                  <a:lnTo>
                    <a:pt x="744960" y="26983"/>
                  </a:lnTo>
                  <a:lnTo>
                    <a:pt x="698857" y="29844"/>
                  </a:lnTo>
                  <a:lnTo>
                    <a:pt x="654841" y="40549"/>
                  </a:lnTo>
                  <a:lnTo>
                    <a:pt x="614618" y="58681"/>
                  </a:lnTo>
                  <a:lnTo>
                    <a:pt x="579892" y="83821"/>
                  </a:lnTo>
                  <a:lnTo>
                    <a:pt x="552371" y="115554"/>
                  </a:lnTo>
                  <a:lnTo>
                    <a:pt x="512402" y="100361"/>
                  </a:lnTo>
                  <a:lnTo>
                    <a:pt x="470075" y="90693"/>
                  </a:lnTo>
                  <a:lnTo>
                    <a:pt x="426320" y="86693"/>
                  </a:lnTo>
                  <a:lnTo>
                    <a:pt x="382064" y="88503"/>
                  </a:lnTo>
                  <a:lnTo>
                    <a:pt x="329639" y="98494"/>
                  </a:lnTo>
                  <a:lnTo>
                    <a:pt x="282224" y="116022"/>
                  </a:lnTo>
                  <a:lnTo>
                    <a:pt x="240736" y="140134"/>
                  </a:lnTo>
                  <a:lnTo>
                    <a:pt x="206090" y="169878"/>
                  </a:lnTo>
                  <a:lnTo>
                    <a:pt x="179200" y="204301"/>
                  </a:lnTo>
                  <a:lnTo>
                    <a:pt x="160983" y="242450"/>
                  </a:lnTo>
                  <a:lnTo>
                    <a:pt x="152353" y="283374"/>
                  </a:lnTo>
                  <a:lnTo>
                    <a:pt x="154226" y="326120"/>
                  </a:lnTo>
                  <a:lnTo>
                    <a:pt x="152829" y="329168"/>
                  </a:lnTo>
                  <a:lnTo>
                    <a:pt x="113487" y="336194"/>
                  </a:lnTo>
                  <a:lnTo>
                    <a:pt x="77741" y="350138"/>
                  </a:lnTo>
                  <a:lnTo>
                    <a:pt x="22654" y="395970"/>
                  </a:lnTo>
                  <a:lnTo>
                    <a:pt x="2796" y="436710"/>
                  </a:lnTo>
                  <a:lnTo>
                    <a:pt x="0" y="478847"/>
                  </a:lnTo>
                  <a:lnTo>
                    <a:pt x="13254" y="519295"/>
                  </a:lnTo>
                  <a:lnTo>
                    <a:pt x="41548" y="554970"/>
                  </a:lnTo>
                  <a:lnTo>
                    <a:pt x="83868" y="582787"/>
                  </a:lnTo>
                  <a:lnTo>
                    <a:pt x="61391" y="606506"/>
                  </a:lnTo>
                  <a:lnTo>
                    <a:pt x="46070" y="633190"/>
                  </a:lnTo>
                  <a:lnTo>
                    <a:pt x="38345" y="661850"/>
                  </a:lnTo>
                  <a:lnTo>
                    <a:pt x="38656" y="691499"/>
                  </a:lnTo>
                  <a:lnTo>
                    <a:pt x="53678" y="733356"/>
                  </a:lnTo>
                  <a:lnTo>
                    <a:pt x="83391" y="768160"/>
                  </a:lnTo>
                  <a:lnTo>
                    <a:pt x="124656" y="793948"/>
                  </a:lnTo>
                  <a:lnTo>
                    <a:pt x="174333" y="808757"/>
                  </a:lnTo>
                  <a:lnTo>
                    <a:pt x="229283" y="810625"/>
                  </a:lnTo>
                  <a:lnTo>
                    <a:pt x="232458" y="814943"/>
                  </a:lnTo>
                  <a:lnTo>
                    <a:pt x="261309" y="846991"/>
                  </a:lnTo>
                  <a:lnTo>
                    <a:pt x="295320" y="874212"/>
                  </a:lnTo>
                  <a:lnTo>
                    <a:pt x="333632" y="896436"/>
                  </a:lnTo>
                  <a:lnTo>
                    <a:pt x="375385" y="913493"/>
                  </a:lnTo>
                  <a:lnTo>
                    <a:pt x="419720" y="925210"/>
                  </a:lnTo>
                  <a:lnTo>
                    <a:pt x="465777" y="931419"/>
                  </a:lnTo>
                  <a:lnTo>
                    <a:pt x="512696" y="931947"/>
                  </a:lnTo>
                  <a:lnTo>
                    <a:pt x="559618" y="926625"/>
                  </a:lnTo>
                  <a:lnTo>
                    <a:pt x="605684" y="915282"/>
                  </a:lnTo>
                  <a:lnTo>
                    <a:pt x="650034" y="897747"/>
                  </a:lnTo>
                  <a:lnTo>
                    <a:pt x="678663" y="926220"/>
                  </a:lnTo>
                  <a:lnTo>
                    <a:pt x="712756" y="950182"/>
                  </a:lnTo>
                  <a:lnTo>
                    <a:pt x="751493" y="969166"/>
                  </a:lnTo>
                  <a:lnTo>
                    <a:pt x="794052" y="982710"/>
                  </a:lnTo>
                  <a:lnTo>
                    <a:pt x="846925" y="990966"/>
                  </a:lnTo>
                  <a:lnTo>
                    <a:pt x="899212" y="990683"/>
                  </a:lnTo>
                  <a:lnTo>
                    <a:pt x="949576" y="982428"/>
                  </a:lnTo>
                  <a:lnTo>
                    <a:pt x="996681" y="966771"/>
                  </a:lnTo>
                  <a:lnTo>
                    <a:pt x="1039190" y="944280"/>
                  </a:lnTo>
                  <a:lnTo>
                    <a:pt x="1075766" y="915523"/>
                  </a:lnTo>
                  <a:lnTo>
                    <a:pt x="1105074" y="881068"/>
                  </a:lnTo>
                  <a:lnTo>
                    <a:pt x="1125776" y="841486"/>
                  </a:lnTo>
                  <a:lnTo>
                    <a:pt x="1153494" y="853184"/>
                  </a:lnTo>
                  <a:lnTo>
                    <a:pt x="1182831" y="861726"/>
                  </a:lnTo>
                  <a:lnTo>
                    <a:pt x="1213359" y="867007"/>
                  </a:lnTo>
                  <a:lnTo>
                    <a:pt x="1244648" y="868918"/>
                  </a:lnTo>
                  <a:lnTo>
                    <a:pt x="1296997" y="864463"/>
                  </a:lnTo>
                  <a:lnTo>
                    <a:pt x="1345137" y="851164"/>
                  </a:lnTo>
                  <a:lnTo>
                    <a:pt x="1387693" y="830099"/>
                  </a:lnTo>
                  <a:lnTo>
                    <a:pt x="1423287" y="802344"/>
                  </a:lnTo>
                  <a:lnTo>
                    <a:pt x="1450540" y="768978"/>
                  </a:lnTo>
                  <a:lnTo>
                    <a:pt x="1468076" y="731078"/>
                  </a:lnTo>
                  <a:lnTo>
                    <a:pt x="1474518" y="689721"/>
                  </a:lnTo>
                  <a:lnTo>
                    <a:pt x="1508026" y="684121"/>
                  </a:lnTo>
                  <a:lnTo>
                    <a:pt x="1570852" y="663110"/>
                  </a:lnTo>
                  <a:lnTo>
                    <a:pt x="1638694" y="618568"/>
                  </a:lnTo>
                  <a:lnTo>
                    <a:pt x="1668937" y="584596"/>
                  </a:lnTo>
                  <a:lnTo>
                    <a:pt x="1689891" y="547220"/>
                  </a:lnTo>
                  <a:lnTo>
                    <a:pt x="1701356" y="507634"/>
                  </a:lnTo>
                  <a:lnTo>
                    <a:pt x="1703136" y="467037"/>
                  </a:lnTo>
                  <a:lnTo>
                    <a:pt x="1695032" y="426624"/>
                  </a:lnTo>
                  <a:lnTo>
                    <a:pt x="1676846" y="387593"/>
                  </a:lnTo>
                  <a:lnTo>
                    <a:pt x="1648381" y="351139"/>
                  </a:lnTo>
                  <a:lnTo>
                    <a:pt x="1652318" y="344027"/>
                  </a:lnTo>
                  <a:lnTo>
                    <a:pt x="1655493" y="336661"/>
                  </a:lnTo>
                  <a:lnTo>
                    <a:pt x="1658033" y="329168"/>
                  </a:lnTo>
                  <a:lnTo>
                    <a:pt x="1665464" y="284747"/>
                  </a:lnTo>
                  <a:lnTo>
                    <a:pt x="1658212" y="241815"/>
                  </a:lnTo>
                  <a:lnTo>
                    <a:pt x="1637682" y="202326"/>
                  </a:lnTo>
                  <a:lnTo>
                    <a:pt x="1605277" y="168235"/>
                  </a:lnTo>
                  <a:lnTo>
                    <a:pt x="1562401" y="141496"/>
                  </a:lnTo>
                  <a:lnTo>
                    <a:pt x="1510459" y="124063"/>
                  </a:lnTo>
                  <a:lnTo>
                    <a:pt x="1501807" y="98835"/>
                  </a:lnTo>
                  <a:lnTo>
                    <a:pt x="1469168" y="54000"/>
                  </a:lnTo>
                  <a:lnTo>
                    <a:pt x="1402704" y="13503"/>
                  </a:lnTo>
                  <a:lnTo>
                    <a:pt x="1355345" y="1752"/>
                  </a:lnTo>
                  <a:lnTo>
                    <a:pt x="1306434" y="0"/>
                  </a:lnTo>
                  <a:close/>
                </a:path>
              </a:pathLst>
            </a:custGeom>
            <a:solidFill>
              <a:srgbClr val="FFFFCC"/>
            </a:solidFill>
          </p:spPr>
          <p:txBody>
            <a:bodyPr wrap="square" lIns="0" tIns="0" rIns="0" bIns="0" rtlCol="0"/>
            <a:lstStyle/>
            <a:p>
              <a:endParaRPr sz="1280"/>
            </a:p>
          </p:txBody>
        </p:sp>
        <p:sp>
          <p:nvSpPr>
            <p:cNvPr id="34" name="object 34"/>
            <p:cNvSpPr/>
            <p:nvPr/>
          </p:nvSpPr>
          <p:spPr>
            <a:xfrm>
              <a:off x="2619199" y="3204352"/>
              <a:ext cx="1703705" cy="991235"/>
            </a:xfrm>
            <a:custGeom>
              <a:avLst/>
              <a:gdLst/>
              <a:ahLst/>
              <a:cxnLst/>
              <a:rect l="l" t="t" r="r" b="b"/>
              <a:pathLst>
                <a:path w="1703704" h="991235">
                  <a:moveTo>
                    <a:pt x="154226" y="326120"/>
                  </a:moveTo>
                  <a:lnTo>
                    <a:pt x="152353" y="283374"/>
                  </a:lnTo>
                  <a:lnTo>
                    <a:pt x="160983" y="242450"/>
                  </a:lnTo>
                  <a:lnTo>
                    <a:pt x="179200" y="204301"/>
                  </a:lnTo>
                  <a:lnTo>
                    <a:pt x="206090" y="169878"/>
                  </a:lnTo>
                  <a:lnTo>
                    <a:pt x="240736" y="140134"/>
                  </a:lnTo>
                  <a:lnTo>
                    <a:pt x="282224" y="116022"/>
                  </a:lnTo>
                  <a:lnTo>
                    <a:pt x="329639" y="98494"/>
                  </a:lnTo>
                  <a:lnTo>
                    <a:pt x="382064" y="88503"/>
                  </a:lnTo>
                  <a:lnTo>
                    <a:pt x="426320" y="86693"/>
                  </a:lnTo>
                  <a:lnTo>
                    <a:pt x="470075" y="90693"/>
                  </a:lnTo>
                  <a:lnTo>
                    <a:pt x="512402" y="100361"/>
                  </a:lnTo>
                  <a:lnTo>
                    <a:pt x="552371" y="115554"/>
                  </a:lnTo>
                  <a:lnTo>
                    <a:pt x="579892" y="83821"/>
                  </a:lnTo>
                  <a:lnTo>
                    <a:pt x="614618" y="58681"/>
                  </a:lnTo>
                  <a:lnTo>
                    <a:pt x="654841" y="40549"/>
                  </a:lnTo>
                  <a:lnTo>
                    <a:pt x="698857" y="29844"/>
                  </a:lnTo>
                  <a:lnTo>
                    <a:pt x="744960" y="26983"/>
                  </a:lnTo>
                  <a:lnTo>
                    <a:pt x="791442" y="32385"/>
                  </a:lnTo>
                  <a:lnTo>
                    <a:pt x="836597" y="46466"/>
                  </a:lnTo>
                  <a:lnTo>
                    <a:pt x="874263" y="66754"/>
                  </a:lnTo>
                  <a:lnTo>
                    <a:pt x="885492" y="74914"/>
                  </a:lnTo>
                  <a:lnTo>
                    <a:pt x="917561" y="39360"/>
                  </a:lnTo>
                  <a:lnTo>
                    <a:pt x="960475" y="14449"/>
                  </a:lnTo>
                  <a:lnTo>
                    <a:pt x="1010418" y="1195"/>
                  </a:lnTo>
                  <a:lnTo>
                    <a:pt x="1063573" y="607"/>
                  </a:lnTo>
                  <a:lnTo>
                    <a:pt x="1116124" y="13700"/>
                  </a:lnTo>
                  <a:lnTo>
                    <a:pt x="1133170" y="21423"/>
                  </a:lnTo>
                  <a:lnTo>
                    <a:pt x="1148954" y="30622"/>
                  </a:lnTo>
                  <a:lnTo>
                    <a:pt x="1163309" y="41203"/>
                  </a:lnTo>
                  <a:lnTo>
                    <a:pt x="1176068" y="53070"/>
                  </a:lnTo>
                  <a:lnTo>
                    <a:pt x="1214227" y="25824"/>
                  </a:lnTo>
                  <a:lnTo>
                    <a:pt x="1258538" y="8079"/>
                  </a:lnTo>
                  <a:lnTo>
                    <a:pt x="1306434" y="0"/>
                  </a:lnTo>
                  <a:lnTo>
                    <a:pt x="1355345" y="1752"/>
                  </a:lnTo>
                  <a:lnTo>
                    <a:pt x="1402704" y="13503"/>
                  </a:lnTo>
                  <a:lnTo>
                    <a:pt x="1445943" y="35417"/>
                  </a:lnTo>
                  <a:lnTo>
                    <a:pt x="1487917" y="75311"/>
                  </a:lnTo>
                  <a:lnTo>
                    <a:pt x="1510459" y="124063"/>
                  </a:lnTo>
                  <a:lnTo>
                    <a:pt x="1562401" y="141496"/>
                  </a:lnTo>
                  <a:lnTo>
                    <a:pt x="1605277" y="168235"/>
                  </a:lnTo>
                  <a:lnTo>
                    <a:pt x="1637682" y="202326"/>
                  </a:lnTo>
                  <a:lnTo>
                    <a:pt x="1658212" y="241815"/>
                  </a:lnTo>
                  <a:lnTo>
                    <a:pt x="1665464" y="284747"/>
                  </a:lnTo>
                  <a:lnTo>
                    <a:pt x="1658033" y="329168"/>
                  </a:lnTo>
                  <a:lnTo>
                    <a:pt x="1655493" y="336661"/>
                  </a:lnTo>
                  <a:lnTo>
                    <a:pt x="1652318" y="344027"/>
                  </a:lnTo>
                  <a:lnTo>
                    <a:pt x="1648381" y="351139"/>
                  </a:lnTo>
                  <a:lnTo>
                    <a:pt x="1676846" y="387593"/>
                  </a:lnTo>
                  <a:lnTo>
                    <a:pt x="1695032" y="426624"/>
                  </a:lnTo>
                  <a:lnTo>
                    <a:pt x="1703136" y="467037"/>
                  </a:lnTo>
                  <a:lnTo>
                    <a:pt x="1701356" y="507634"/>
                  </a:lnTo>
                  <a:lnTo>
                    <a:pt x="1689891" y="547220"/>
                  </a:lnTo>
                  <a:lnTo>
                    <a:pt x="1668937" y="584596"/>
                  </a:lnTo>
                  <a:lnTo>
                    <a:pt x="1638694" y="618568"/>
                  </a:lnTo>
                  <a:lnTo>
                    <a:pt x="1599359" y="647938"/>
                  </a:lnTo>
                  <a:lnTo>
                    <a:pt x="1540273" y="675211"/>
                  </a:lnTo>
                  <a:lnTo>
                    <a:pt x="1474518" y="689721"/>
                  </a:lnTo>
                  <a:lnTo>
                    <a:pt x="1468076" y="731078"/>
                  </a:lnTo>
                  <a:lnTo>
                    <a:pt x="1450540" y="768978"/>
                  </a:lnTo>
                  <a:lnTo>
                    <a:pt x="1423287" y="802344"/>
                  </a:lnTo>
                  <a:lnTo>
                    <a:pt x="1387693" y="830099"/>
                  </a:lnTo>
                  <a:lnTo>
                    <a:pt x="1345137" y="851164"/>
                  </a:lnTo>
                  <a:lnTo>
                    <a:pt x="1296997" y="864463"/>
                  </a:lnTo>
                  <a:lnTo>
                    <a:pt x="1244648" y="868918"/>
                  </a:lnTo>
                  <a:lnTo>
                    <a:pt x="1213359" y="867007"/>
                  </a:lnTo>
                  <a:lnTo>
                    <a:pt x="1182831" y="861726"/>
                  </a:lnTo>
                  <a:lnTo>
                    <a:pt x="1153494" y="853184"/>
                  </a:lnTo>
                  <a:lnTo>
                    <a:pt x="1125776" y="841486"/>
                  </a:lnTo>
                  <a:lnTo>
                    <a:pt x="1105074" y="881068"/>
                  </a:lnTo>
                  <a:lnTo>
                    <a:pt x="1075766" y="915523"/>
                  </a:lnTo>
                  <a:lnTo>
                    <a:pt x="1039190" y="944280"/>
                  </a:lnTo>
                  <a:lnTo>
                    <a:pt x="996681" y="966771"/>
                  </a:lnTo>
                  <a:lnTo>
                    <a:pt x="949576" y="982428"/>
                  </a:lnTo>
                  <a:lnTo>
                    <a:pt x="899212" y="990683"/>
                  </a:lnTo>
                  <a:lnTo>
                    <a:pt x="846925" y="990966"/>
                  </a:lnTo>
                  <a:lnTo>
                    <a:pt x="794052" y="982710"/>
                  </a:lnTo>
                  <a:lnTo>
                    <a:pt x="751493" y="969166"/>
                  </a:lnTo>
                  <a:lnTo>
                    <a:pt x="712756" y="950182"/>
                  </a:lnTo>
                  <a:lnTo>
                    <a:pt x="678663" y="926220"/>
                  </a:lnTo>
                  <a:lnTo>
                    <a:pt x="650034" y="897747"/>
                  </a:lnTo>
                  <a:lnTo>
                    <a:pt x="605684" y="915282"/>
                  </a:lnTo>
                  <a:lnTo>
                    <a:pt x="559618" y="926625"/>
                  </a:lnTo>
                  <a:lnTo>
                    <a:pt x="512696" y="931947"/>
                  </a:lnTo>
                  <a:lnTo>
                    <a:pt x="465777" y="931419"/>
                  </a:lnTo>
                  <a:lnTo>
                    <a:pt x="419720" y="925210"/>
                  </a:lnTo>
                  <a:lnTo>
                    <a:pt x="375385" y="913493"/>
                  </a:lnTo>
                  <a:lnTo>
                    <a:pt x="333632" y="896436"/>
                  </a:lnTo>
                  <a:lnTo>
                    <a:pt x="295320" y="874212"/>
                  </a:lnTo>
                  <a:lnTo>
                    <a:pt x="261309" y="846991"/>
                  </a:lnTo>
                  <a:lnTo>
                    <a:pt x="232458" y="814943"/>
                  </a:lnTo>
                  <a:lnTo>
                    <a:pt x="231442" y="813546"/>
                  </a:lnTo>
                  <a:lnTo>
                    <a:pt x="230299" y="812149"/>
                  </a:lnTo>
                  <a:lnTo>
                    <a:pt x="229283" y="810625"/>
                  </a:lnTo>
                  <a:lnTo>
                    <a:pt x="174333" y="808757"/>
                  </a:lnTo>
                  <a:lnTo>
                    <a:pt x="124656" y="793948"/>
                  </a:lnTo>
                  <a:lnTo>
                    <a:pt x="83391" y="768160"/>
                  </a:lnTo>
                  <a:lnTo>
                    <a:pt x="53678" y="733356"/>
                  </a:lnTo>
                  <a:lnTo>
                    <a:pt x="38656" y="691499"/>
                  </a:lnTo>
                  <a:lnTo>
                    <a:pt x="38345" y="661850"/>
                  </a:lnTo>
                  <a:lnTo>
                    <a:pt x="46070" y="633190"/>
                  </a:lnTo>
                  <a:lnTo>
                    <a:pt x="61391" y="606506"/>
                  </a:lnTo>
                  <a:lnTo>
                    <a:pt x="83868" y="582787"/>
                  </a:lnTo>
                  <a:lnTo>
                    <a:pt x="41548" y="554970"/>
                  </a:lnTo>
                  <a:lnTo>
                    <a:pt x="13254" y="519295"/>
                  </a:lnTo>
                  <a:lnTo>
                    <a:pt x="0" y="478847"/>
                  </a:lnTo>
                  <a:lnTo>
                    <a:pt x="2796" y="436710"/>
                  </a:lnTo>
                  <a:lnTo>
                    <a:pt x="22654" y="395970"/>
                  </a:lnTo>
                  <a:lnTo>
                    <a:pt x="77741" y="350138"/>
                  </a:lnTo>
                  <a:lnTo>
                    <a:pt x="113487" y="336194"/>
                  </a:lnTo>
                  <a:lnTo>
                    <a:pt x="152829" y="329168"/>
                  </a:lnTo>
                  <a:lnTo>
                    <a:pt x="154226" y="326120"/>
                  </a:lnTo>
                  <a:close/>
                </a:path>
                <a:path w="1703704" h="991235">
                  <a:moveTo>
                    <a:pt x="185468" y="597265"/>
                  </a:moveTo>
                  <a:lnTo>
                    <a:pt x="159441" y="597282"/>
                  </a:lnTo>
                  <a:lnTo>
                    <a:pt x="133843" y="594169"/>
                  </a:lnTo>
                  <a:lnTo>
                    <a:pt x="109102" y="588031"/>
                  </a:lnTo>
                  <a:lnTo>
                    <a:pt x="85646" y="578977"/>
                  </a:lnTo>
                </a:path>
                <a:path w="1703704" h="991235">
                  <a:moveTo>
                    <a:pt x="273606" y="797544"/>
                  </a:moveTo>
                  <a:lnTo>
                    <a:pt x="262940" y="800592"/>
                  </a:lnTo>
                  <a:lnTo>
                    <a:pt x="252096" y="803068"/>
                  </a:lnTo>
                  <a:lnTo>
                    <a:pt x="241084" y="804973"/>
                  </a:lnTo>
                  <a:lnTo>
                    <a:pt x="229918" y="806307"/>
                  </a:lnTo>
                </a:path>
                <a:path w="1703704" h="991235">
                  <a:moveTo>
                    <a:pt x="649907" y="893810"/>
                  </a:moveTo>
                  <a:lnTo>
                    <a:pt x="642317" y="884237"/>
                  </a:lnTo>
                  <a:lnTo>
                    <a:pt x="635382" y="874379"/>
                  </a:lnTo>
                  <a:lnTo>
                    <a:pt x="629137" y="864235"/>
                  </a:lnTo>
                  <a:lnTo>
                    <a:pt x="623618" y="853805"/>
                  </a:lnTo>
                </a:path>
                <a:path w="1703704" h="991235">
                  <a:moveTo>
                    <a:pt x="1136444" y="794115"/>
                  </a:moveTo>
                  <a:lnTo>
                    <a:pt x="1134924" y="805229"/>
                  </a:lnTo>
                  <a:lnTo>
                    <a:pt x="1132666" y="816260"/>
                  </a:lnTo>
                  <a:lnTo>
                    <a:pt x="1129693" y="827172"/>
                  </a:lnTo>
                  <a:lnTo>
                    <a:pt x="1126030" y="837930"/>
                  </a:lnTo>
                </a:path>
                <a:path w="1703704" h="991235">
                  <a:moveTo>
                    <a:pt x="1345359" y="523224"/>
                  </a:moveTo>
                  <a:lnTo>
                    <a:pt x="1389093" y="545285"/>
                  </a:lnTo>
                  <a:lnTo>
                    <a:pt x="1424810" y="574015"/>
                  </a:lnTo>
                  <a:lnTo>
                    <a:pt x="1451475" y="608098"/>
                  </a:lnTo>
                  <a:lnTo>
                    <a:pt x="1468051" y="646217"/>
                  </a:lnTo>
                  <a:lnTo>
                    <a:pt x="1473502" y="687054"/>
                  </a:lnTo>
                </a:path>
                <a:path w="1703704" h="991235">
                  <a:moveTo>
                    <a:pt x="1647619" y="348726"/>
                  </a:moveTo>
                  <a:lnTo>
                    <a:pt x="1636781" y="365936"/>
                  </a:lnTo>
                  <a:lnTo>
                    <a:pt x="1623585" y="382015"/>
                  </a:lnTo>
                  <a:lnTo>
                    <a:pt x="1608150" y="396785"/>
                  </a:lnTo>
                  <a:lnTo>
                    <a:pt x="1590596" y="410067"/>
                  </a:lnTo>
                </a:path>
                <a:path w="1703704" h="991235">
                  <a:moveTo>
                    <a:pt x="1510713" y="120634"/>
                  </a:moveTo>
                  <a:lnTo>
                    <a:pt x="1512118" y="127875"/>
                  </a:lnTo>
                  <a:lnTo>
                    <a:pt x="1513095" y="135127"/>
                  </a:lnTo>
                  <a:lnTo>
                    <a:pt x="1513642" y="142404"/>
                  </a:lnTo>
                  <a:lnTo>
                    <a:pt x="1513761" y="149717"/>
                  </a:lnTo>
                </a:path>
                <a:path w="1703704" h="991235">
                  <a:moveTo>
                    <a:pt x="1146350" y="86852"/>
                  </a:moveTo>
                  <a:lnTo>
                    <a:pt x="1152397" y="76950"/>
                  </a:lnTo>
                  <a:lnTo>
                    <a:pt x="1159288" y="67452"/>
                  </a:lnTo>
                  <a:lnTo>
                    <a:pt x="1167014" y="58384"/>
                  </a:lnTo>
                  <a:lnTo>
                    <a:pt x="1175560" y="49768"/>
                  </a:lnTo>
                </a:path>
                <a:path w="1703704" h="991235">
                  <a:moveTo>
                    <a:pt x="873046" y="104505"/>
                  </a:moveTo>
                  <a:lnTo>
                    <a:pt x="875642" y="96218"/>
                  </a:lnTo>
                  <a:lnTo>
                    <a:pt x="878857" y="88122"/>
                  </a:lnTo>
                  <a:lnTo>
                    <a:pt x="882690" y="80216"/>
                  </a:lnTo>
                  <a:lnTo>
                    <a:pt x="887143" y="72501"/>
                  </a:lnTo>
                </a:path>
                <a:path w="1703704" h="991235">
                  <a:moveTo>
                    <a:pt x="552244" y="115300"/>
                  </a:moveTo>
                  <a:lnTo>
                    <a:pt x="565903" y="122106"/>
                  </a:lnTo>
                  <a:lnTo>
                    <a:pt x="579025" y="129555"/>
                  </a:lnTo>
                  <a:lnTo>
                    <a:pt x="591553" y="137624"/>
                  </a:lnTo>
                  <a:lnTo>
                    <a:pt x="603425" y="146288"/>
                  </a:lnTo>
                </a:path>
                <a:path w="1703704" h="991235">
                  <a:moveTo>
                    <a:pt x="163243" y="358632"/>
                  </a:moveTo>
                  <a:lnTo>
                    <a:pt x="160388" y="350587"/>
                  </a:lnTo>
                  <a:lnTo>
                    <a:pt x="157925" y="342471"/>
                  </a:lnTo>
                  <a:lnTo>
                    <a:pt x="155867" y="334307"/>
                  </a:lnTo>
                  <a:lnTo>
                    <a:pt x="154226" y="326120"/>
                  </a:lnTo>
                </a:path>
              </a:pathLst>
            </a:custGeom>
            <a:ln w="12700">
              <a:solidFill>
                <a:srgbClr val="000000"/>
              </a:solidFill>
            </a:ln>
          </p:spPr>
          <p:txBody>
            <a:bodyPr wrap="square" lIns="0" tIns="0" rIns="0" bIns="0" rtlCol="0"/>
            <a:lstStyle/>
            <a:p>
              <a:endParaRPr sz="1280"/>
            </a:p>
          </p:txBody>
        </p:sp>
      </p:grpSp>
      <p:grpSp>
        <p:nvGrpSpPr>
          <p:cNvPr id="42" name="Group 41">
            <a:extLst>
              <a:ext uri="{FF2B5EF4-FFF2-40B4-BE49-F238E27FC236}">
                <a16:creationId xmlns:a16="http://schemas.microsoft.com/office/drawing/2014/main" id="{4038A936-9059-C05B-8049-2D92E302F20A}"/>
              </a:ext>
            </a:extLst>
          </p:cNvPr>
          <p:cNvGrpSpPr/>
          <p:nvPr/>
        </p:nvGrpSpPr>
        <p:grpSpPr>
          <a:xfrm>
            <a:off x="4694876" y="3171272"/>
            <a:ext cx="4903573" cy="5851340"/>
            <a:chOff x="4945820" y="3171272"/>
            <a:chExt cx="3719171" cy="4330507"/>
          </a:xfrm>
        </p:grpSpPr>
        <p:sp>
          <p:nvSpPr>
            <p:cNvPr id="4" name="object 4"/>
            <p:cNvSpPr txBox="1"/>
            <p:nvPr/>
          </p:nvSpPr>
          <p:spPr>
            <a:xfrm>
              <a:off x="4945820" y="3171272"/>
              <a:ext cx="3033099" cy="509477"/>
            </a:xfrm>
            <a:prstGeom prst="rect">
              <a:avLst/>
            </a:prstGeom>
            <a:ln w="15594">
              <a:solidFill>
                <a:srgbClr val="000000"/>
              </a:solidFill>
            </a:ln>
          </p:spPr>
          <p:txBody>
            <a:bodyPr vert="horz" wrap="square" lIns="0" tIns="106341" rIns="0" bIns="0" rtlCol="0">
              <a:spAutoFit/>
            </a:bodyPr>
            <a:lstStyle/>
            <a:p>
              <a:pPr marL="332581">
                <a:spcBef>
                  <a:spcPts val="837"/>
                </a:spcBef>
              </a:pPr>
              <a:r>
                <a:rPr sz="2613" spc="-59" dirty="0">
                  <a:latin typeface="Arial MT"/>
                  <a:cs typeface="Arial MT"/>
                </a:rPr>
                <a:t>Lexical</a:t>
              </a:r>
              <a:r>
                <a:rPr sz="2613" spc="-91" dirty="0">
                  <a:latin typeface="Arial MT"/>
                  <a:cs typeface="Arial MT"/>
                </a:rPr>
                <a:t> </a:t>
              </a:r>
              <a:r>
                <a:rPr sz="2613" spc="-64" dirty="0">
                  <a:latin typeface="Arial MT"/>
                  <a:cs typeface="Arial MT"/>
                </a:rPr>
                <a:t>Analyzer</a:t>
              </a:r>
              <a:endParaRPr sz="2613">
                <a:latin typeface="Arial MT"/>
                <a:cs typeface="Arial MT"/>
              </a:endParaRPr>
            </a:p>
          </p:txBody>
        </p:sp>
        <p:sp>
          <p:nvSpPr>
            <p:cNvPr id="5" name="object 5"/>
            <p:cNvSpPr txBox="1"/>
            <p:nvPr/>
          </p:nvSpPr>
          <p:spPr>
            <a:xfrm>
              <a:off x="4945820" y="4486274"/>
              <a:ext cx="3033099" cy="508794"/>
            </a:xfrm>
            <a:prstGeom prst="rect">
              <a:avLst/>
            </a:prstGeom>
            <a:ln w="15595">
              <a:solidFill>
                <a:srgbClr val="000000"/>
              </a:solidFill>
            </a:ln>
          </p:spPr>
          <p:txBody>
            <a:bodyPr vert="horz" wrap="square" lIns="0" tIns="105664" rIns="0" bIns="0" rtlCol="0">
              <a:spAutoFit/>
            </a:bodyPr>
            <a:lstStyle/>
            <a:p>
              <a:pPr marR="20998">
                <a:spcBef>
                  <a:spcPts val="832"/>
                </a:spcBef>
              </a:pPr>
              <a:r>
                <a:rPr sz="2613" spc="-59" dirty="0">
                  <a:latin typeface="Arial MT"/>
                  <a:cs typeface="Arial MT"/>
                </a:rPr>
                <a:t>Parser</a:t>
              </a:r>
              <a:endParaRPr sz="2613">
                <a:latin typeface="Arial MT"/>
                <a:cs typeface="Arial MT"/>
              </a:endParaRPr>
            </a:p>
          </p:txBody>
        </p:sp>
        <p:sp>
          <p:nvSpPr>
            <p:cNvPr id="6" name="object 6"/>
            <p:cNvSpPr txBox="1"/>
            <p:nvPr/>
          </p:nvSpPr>
          <p:spPr>
            <a:xfrm>
              <a:off x="4945820" y="5747818"/>
              <a:ext cx="3033099" cy="491695"/>
            </a:xfrm>
            <a:prstGeom prst="rect">
              <a:avLst/>
            </a:prstGeom>
            <a:ln w="15596">
              <a:solidFill>
                <a:srgbClr val="000000"/>
              </a:solidFill>
            </a:ln>
          </p:spPr>
          <p:txBody>
            <a:bodyPr vert="horz" wrap="square" lIns="0" tIns="88731" rIns="0" bIns="0" rtlCol="0">
              <a:spAutoFit/>
            </a:bodyPr>
            <a:lstStyle/>
            <a:p>
              <a:pPr marL="157146">
                <a:spcBef>
                  <a:spcPts val="699"/>
                </a:spcBef>
              </a:pPr>
              <a:r>
                <a:rPr sz="2613" spc="-48" dirty="0">
                  <a:latin typeface="Arial MT"/>
                  <a:cs typeface="Arial MT"/>
                </a:rPr>
                <a:t>Semantic</a:t>
              </a:r>
              <a:r>
                <a:rPr sz="2613" spc="-128" dirty="0">
                  <a:latin typeface="Arial MT"/>
                  <a:cs typeface="Arial MT"/>
                </a:rPr>
                <a:t> </a:t>
              </a:r>
              <a:r>
                <a:rPr sz="2613" spc="-64" dirty="0">
                  <a:latin typeface="Arial MT"/>
                  <a:cs typeface="Arial MT"/>
                </a:rPr>
                <a:t>Analyzer</a:t>
              </a:r>
              <a:endParaRPr sz="2613">
                <a:latin typeface="Arial MT"/>
                <a:cs typeface="Arial MT"/>
              </a:endParaRPr>
            </a:p>
          </p:txBody>
        </p:sp>
        <p:sp>
          <p:nvSpPr>
            <p:cNvPr id="7" name="object 7"/>
            <p:cNvSpPr txBox="1"/>
            <p:nvPr/>
          </p:nvSpPr>
          <p:spPr>
            <a:xfrm>
              <a:off x="4980867" y="7010084"/>
              <a:ext cx="3033099" cy="491695"/>
            </a:xfrm>
            <a:prstGeom prst="rect">
              <a:avLst/>
            </a:prstGeom>
            <a:ln w="15596">
              <a:solidFill>
                <a:srgbClr val="000000"/>
              </a:solidFill>
            </a:ln>
          </p:spPr>
          <p:txBody>
            <a:bodyPr vert="horz" wrap="square" lIns="0" tIns="88731" rIns="0" bIns="0" rtlCol="0">
              <a:spAutoFit/>
            </a:bodyPr>
            <a:lstStyle/>
            <a:p>
              <a:pPr marL="350192">
                <a:spcBef>
                  <a:spcPts val="699"/>
                </a:spcBef>
              </a:pPr>
              <a:r>
                <a:rPr sz="2613" spc="-96" dirty="0">
                  <a:latin typeface="Arial MT"/>
                  <a:cs typeface="Arial MT"/>
                </a:rPr>
                <a:t>C</a:t>
              </a:r>
              <a:r>
                <a:rPr sz="2613" spc="-80" dirty="0">
                  <a:latin typeface="Arial MT"/>
                  <a:cs typeface="Arial MT"/>
                </a:rPr>
                <a:t>od</a:t>
              </a:r>
              <a:r>
                <a:rPr sz="2613" dirty="0">
                  <a:latin typeface="Arial MT"/>
                  <a:cs typeface="Arial MT"/>
                </a:rPr>
                <a:t>e</a:t>
              </a:r>
              <a:r>
                <a:rPr sz="2613" spc="-117" dirty="0">
                  <a:latin typeface="Arial MT"/>
                  <a:cs typeface="Arial MT"/>
                </a:rPr>
                <a:t> </a:t>
              </a:r>
              <a:r>
                <a:rPr sz="2613" spc="27" dirty="0">
                  <a:latin typeface="Arial MT"/>
                  <a:cs typeface="Arial MT"/>
                </a:rPr>
                <a:t>G</a:t>
              </a:r>
              <a:r>
                <a:rPr sz="2613" spc="-80" dirty="0">
                  <a:latin typeface="Arial MT"/>
                  <a:cs typeface="Arial MT"/>
                </a:rPr>
                <a:t>ene</a:t>
              </a:r>
              <a:r>
                <a:rPr sz="2613" spc="-48" dirty="0">
                  <a:latin typeface="Arial MT"/>
                  <a:cs typeface="Arial MT"/>
                </a:rPr>
                <a:t>r</a:t>
              </a:r>
              <a:r>
                <a:rPr sz="2613" spc="-80" dirty="0">
                  <a:latin typeface="Arial MT"/>
                  <a:cs typeface="Arial MT"/>
                </a:rPr>
                <a:t>a</a:t>
              </a:r>
              <a:r>
                <a:rPr sz="2613" spc="-43" dirty="0">
                  <a:latin typeface="Arial MT"/>
                  <a:cs typeface="Arial MT"/>
                </a:rPr>
                <a:t>t</a:t>
              </a:r>
              <a:r>
                <a:rPr sz="2613" spc="-80" dirty="0">
                  <a:latin typeface="Arial MT"/>
                  <a:cs typeface="Arial MT"/>
                </a:rPr>
                <a:t>o</a:t>
              </a:r>
              <a:r>
                <a:rPr sz="2613" dirty="0">
                  <a:latin typeface="Arial MT"/>
                  <a:cs typeface="Arial MT"/>
                </a:rPr>
                <a:t>r</a:t>
              </a:r>
              <a:endParaRPr sz="2613">
                <a:latin typeface="Arial MT"/>
                <a:cs typeface="Arial MT"/>
              </a:endParaRPr>
            </a:p>
          </p:txBody>
        </p:sp>
        <p:grpSp>
          <p:nvGrpSpPr>
            <p:cNvPr id="8" name="object 8"/>
            <p:cNvGrpSpPr/>
            <p:nvPr/>
          </p:nvGrpSpPr>
          <p:grpSpPr>
            <a:xfrm>
              <a:off x="6435841" y="3854846"/>
              <a:ext cx="157819" cy="631952"/>
              <a:chOff x="6033601" y="2470918"/>
              <a:chExt cx="147955" cy="592455"/>
            </a:xfrm>
          </p:grpSpPr>
          <p:sp>
            <p:nvSpPr>
              <p:cNvPr id="9" name="object 9"/>
              <p:cNvSpPr/>
              <p:nvPr/>
            </p:nvSpPr>
            <p:spPr>
              <a:xfrm>
                <a:off x="6099313" y="2470918"/>
                <a:ext cx="0" cy="493395"/>
              </a:xfrm>
              <a:custGeom>
                <a:avLst/>
                <a:gdLst/>
                <a:ahLst/>
                <a:cxnLst/>
                <a:rect l="l" t="t" r="r" b="b"/>
                <a:pathLst>
                  <a:path h="493394">
                    <a:moveTo>
                      <a:pt x="0" y="0"/>
                    </a:moveTo>
                    <a:lnTo>
                      <a:pt x="0" y="493370"/>
                    </a:lnTo>
                  </a:path>
                </a:pathLst>
              </a:custGeom>
              <a:ln w="15432">
                <a:solidFill>
                  <a:srgbClr val="000000"/>
                </a:solidFill>
              </a:ln>
            </p:spPr>
            <p:txBody>
              <a:bodyPr wrap="square" lIns="0" tIns="0" rIns="0" bIns="0" rtlCol="0"/>
              <a:lstStyle/>
              <a:p>
                <a:endParaRPr sz="1280"/>
              </a:p>
            </p:txBody>
          </p:sp>
          <p:pic>
            <p:nvPicPr>
              <p:cNvPr id="10" name="object 10"/>
              <p:cNvPicPr/>
              <p:nvPr/>
            </p:nvPicPr>
            <p:blipFill>
              <a:blip r:embed="rId2" cstate="print"/>
              <a:stretch>
                <a:fillRect/>
              </a:stretch>
            </p:blipFill>
            <p:spPr>
              <a:xfrm>
                <a:off x="6033601" y="2929311"/>
                <a:ext cx="147853" cy="133570"/>
              </a:xfrm>
              <a:prstGeom prst="rect">
                <a:avLst/>
              </a:prstGeom>
            </p:spPr>
          </p:pic>
        </p:grpSp>
        <p:grpSp>
          <p:nvGrpSpPr>
            <p:cNvPr id="11" name="object 11"/>
            <p:cNvGrpSpPr/>
            <p:nvPr/>
          </p:nvGrpSpPr>
          <p:grpSpPr>
            <a:xfrm>
              <a:off x="6435841" y="6379245"/>
              <a:ext cx="157819" cy="631275"/>
              <a:chOff x="6033601" y="4837542"/>
              <a:chExt cx="147955" cy="591820"/>
            </a:xfrm>
          </p:grpSpPr>
          <p:sp>
            <p:nvSpPr>
              <p:cNvPr id="12" name="object 12"/>
              <p:cNvSpPr/>
              <p:nvPr/>
            </p:nvSpPr>
            <p:spPr>
              <a:xfrm>
                <a:off x="6099313" y="4837542"/>
                <a:ext cx="0" cy="493395"/>
              </a:xfrm>
              <a:custGeom>
                <a:avLst/>
                <a:gdLst/>
                <a:ahLst/>
                <a:cxnLst/>
                <a:rect l="l" t="t" r="r" b="b"/>
                <a:pathLst>
                  <a:path h="493395">
                    <a:moveTo>
                      <a:pt x="0" y="0"/>
                    </a:moveTo>
                    <a:lnTo>
                      <a:pt x="0" y="492859"/>
                    </a:lnTo>
                  </a:path>
                </a:pathLst>
              </a:custGeom>
              <a:ln w="15432">
                <a:solidFill>
                  <a:srgbClr val="000000"/>
                </a:solidFill>
              </a:ln>
            </p:spPr>
            <p:txBody>
              <a:bodyPr wrap="square" lIns="0" tIns="0" rIns="0" bIns="0" rtlCol="0"/>
              <a:lstStyle/>
              <a:p>
                <a:endParaRPr sz="1280"/>
              </a:p>
            </p:txBody>
          </p:sp>
          <p:pic>
            <p:nvPicPr>
              <p:cNvPr id="13" name="object 13"/>
              <p:cNvPicPr/>
              <p:nvPr/>
            </p:nvPicPr>
            <p:blipFill>
              <a:blip r:embed="rId3" cstate="print"/>
              <a:stretch>
                <a:fillRect/>
              </a:stretch>
            </p:blipFill>
            <p:spPr>
              <a:xfrm>
                <a:off x="6033601" y="5294544"/>
                <a:ext cx="147853" cy="134408"/>
              </a:xfrm>
              <a:prstGeom prst="rect">
                <a:avLst/>
              </a:prstGeom>
            </p:spPr>
          </p:pic>
        </p:grpSp>
        <p:grpSp>
          <p:nvGrpSpPr>
            <p:cNvPr id="14" name="object 14"/>
            <p:cNvGrpSpPr/>
            <p:nvPr/>
          </p:nvGrpSpPr>
          <p:grpSpPr>
            <a:xfrm>
              <a:off x="6357857" y="5152173"/>
              <a:ext cx="235711" cy="596053"/>
              <a:chOff x="5960490" y="3687162"/>
              <a:chExt cx="220979" cy="558800"/>
            </a:xfrm>
          </p:grpSpPr>
          <p:sp>
            <p:nvSpPr>
              <p:cNvPr id="15" name="object 15"/>
              <p:cNvSpPr/>
              <p:nvPr/>
            </p:nvSpPr>
            <p:spPr>
              <a:xfrm>
                <a:off x="6099313" y="3687162"/>
                <a:ext cx="0" cy="460375"/>
              </a:xfrm>
              <a:custGeom>
                <a:avLst/>
                <a:gdLst/>
                <a:ahLst/>
                <a:cxnLst/>
                <a:rect l="l" t="t" r="r" b="b"/>
                <a:pathLst>
                  <a:path h="460375">
                    <a:moveTo>
                      <a:pt x="0" y="0"/>
                    </a:moveTo>
                    <a:lnTo>
                      <a:pt x="0" y="459824"/>
                    </a:lnTo>
                  </a:path>
                </a:pathLst>
              </a:custGeom>
              <a:ln w="15432">
                <a:solidFill>
                  <a:srgbClr val="000000"/>
                </a:solidFill>
              </a:ln>
            </p:spPr>
            <p:txBody>
              <a:bodyPr wrap="square" lIns="0" tIns="0" rIns="0" bIns="0" rtlCol="0"/>
              <a:lstStyle/>
              <a:p>
                <a:endParaRPr sz="1280"/>
              </a:p>
            </p:txBody>
          </p:sp>
          <p:pic>
            <p:nvPicPr>
              <p:cNvPr id="16" name="object 16"/>
              <p:cNvPicPr/>
              <p:nvPr/>
            </p:nvPicPr>
            <p:blipFill>
              <a:blip r:embed="rId4" cstate="print"/>
              <a:stretch>
                <a:fillRect/>
              </a:stretch>
            </p:blipFill>
            <p:spPr>
              <a:xfrm>
                <a:off x="6033601" y="4111191"/>
                <a:ext cx="147853" cy="134388"/>
              </a:xfrm>
              <a:prstGeom prst="rect">
                <a:avLst/>
              </a:prstGeom>
            </p:spPr>
          </p:pic>
          <p:sp>
            <p:nvSpPr>
              <p:cNvPr id="17" name="object 17"/>
              <p:cNvSpPr/>
              <p:nvPr/>
            </p:nvSpPr>
            <p:spPr>
              <a:xfrm>
                <a:off x="5966840" y="3926967"/>
                <a:ext cx="55244" cy="55244"/>
              </a:xfrm>
              <a:custGeom>
                <a:avLst/>
                <a:gdLst/>
                <a:ahLst/>
                <a:cxnLst/>
                <a:rect l="l" t="t" r="r" b="b"/>
                <a:pathLst>
                  <a:path w="55245" h="55245">
                    <a:moveTo>
                      <a:pt x="27559" y="0"/>
                    </a:moveTo>
                    <a:lnTo>
                      <a:pt x="16877" y="2162"/>
                    </a:lnTo>
                    <a:lnTo>
                      <a:pt x="8112" y="8064"/>
                    </a:lnTo>
                    <a:lnTo>
                      <a:pt x="2180" y="16823"/>
                    </a:lnTo>
                    <a:lnTo>
                      <a:pt x="0" y="27558"/>
                    </a:lnTo>
                    <a:lnTo>
                      <a:pt x="2180" y="38294"/>
                    </a:lnTo>
                    <a:lnTo>
                      <a:pt x="8112" y="47053"/>
                    </a:lnTo>
                    <a:lnTo>
                      <a:pt x="16877" y="52955"/>
                    </a:lnTo>
                    <a:lnTo>
                      <a:pt x="27559" y="55117"/>
                    </a:lnTo>
                    <a:lnTo>
                      <a:pt x="38294" y="52955"/>
                    </a:lnTo>
                    <a:lnTo>
                      <a:pt x="47053" y="47053"/>
                    </a:lnTo>
                    <a:lnTo>
                      <a:pt x="52955" y="38294"/>
                    </a:lnTo>
                    <a:lnTo>
                      <a:pt x="55118" y="27558"/>
                    </a:lnTo>
                    <a:lnTo>
                      <a:pt x="52955" y="16823"/>
                    </a:lnTo>
                    <a:lnTo>
                      <a:pt x="47053" y="8064"/>
                    </a:lnTo>
                    <a:lnTo>
                      <a:pt x="38294" y="2162"/>
                    </a:lnTo>
                    <a:lnTo>
                      <a:pt x="27559" y="0"/>
                    </a:lnTo>
                    <a:close/>
                  </a:path>
                </a:pathLst>
              </a:custGeom>
              <a:solidFill>
                <a:srgbClr val="FFFFCC"/>
              </a:solidFill>
            </p:spPr>
            <p:txBody>
              <a:bodyPr wrap="square" lIns="0" tIns="0" rIns="0" bIns="0" rtlCol="0"/>
              <a:lstStyle/>
              <a:p>
                <a:endParaRPr sz="1280"/>
              </a:p>
            </p:txBody>
          </p:sp>
          <p:pic>
            <p:nvPicPr>
              <p:cNvPr id="18" name="object 18"/>
              <p:cNvPicPr/>
              <p:nvPr/>
            </p:nvPicPr>
            <p:blipFill>
              <a:blip r:embed="rId5" cstate="print"/>
              <a:stretch>
                <a:fillRect/>
              </a:stretch>
            </p:blipFill>
            <p:spPr>
              <a:xfrm>
                <a:off x="5960490" y="3920617"/>
                <a:ext cx="67818" cy="67818"/>
              </a:xfrm>
              <a:prstGeom prst="rect">
                <a:avLst/>
              </a:prstGeom>
            </p:spPr>
          </p:pic>
        </p:grpSp>
        <p:grpSp>
          <p:nvGrpSpPr>
            <p:cNvPr id="22" name="object 22"/>
            <p:cNvGrpSpPr/>
            <p:nvPr/>
          </p:nvGrpSpPr>
          <p:grpSpPr>
            <a:xfrm>
              <a:off x="8007164" y="3524571"/>
              <a:ext cx="72475" cy="72475"/>
              <a:chOff x="7506716" y="2161285"/>
              <a:chExt cx="67945" cy="67945"/>
            </a:xfrm>
          </p:grpSpPr>
          <p:sp>
            <p:nvSpPr>
              <p:cNvPr id="23" name="object 23"/>
              <p:cNvSpPr/>
              <p:nvPr/>
            </p:nvSpPr>
            <p:spPr>
              <a:xfrm>
                <a:off x="7513066" y="2167635"/>
                <a:ext cx="55244" cy="55244"/>
              </a:xfrm>
              <a:custGeom>
                <a:avLst/>
                <a:gdLst/>
                <a:ahLst/>
                <a:cxnLst/>
                <a:rect l="l" t="t" r="r" b="b"/>
                <a:pathLst>
                  <a:path w="55245" h="55244">
                    <a:moveTo>
                      <a:pt x="27558" y="0"/>
                    </a:moveTo>
                    <a:lnTo>
                      <a:pt x="16823" y="2162"/>
                    </a:lnTo>
                    <a:lnTo>
                      <a:pt x="8064" y="8064"/>
                    </a:lnTo>
                    <a:lnTo>
                      <a:pt x="2162" y="16823"/>
                    </a:lnTo>
                    <a:lnTo>
                      <a:pt x="0" y="27559"/>
                    </a:lnTo>
                    <a:lnTo>
                      <a:pt x="2162" y="38294"/>
                    </a:lnTo>
                    <a:lnTo>
                      <a:pt x="8064" y="47053"/>
                    </a:lnTo>
                    <a:lnTo>
                      <a:pt x="16823" y="52955"/>
                    </a:lnTo>
                    <a:lnTo>
                      <a:pt x="27558" y="55117"/>
                    </a:lnTo>
                    <a:lnTo>
                      <a:pt x="38294" y="52955"/>
                    </a:lnTo>
                    <a:lnTo>
                      <a:pt x="47053" y="47053"/>
                    </a:lnTo>
                    <a:lnTo>
                      <a:pt x="52955" y="38294"/>
                    </a:lnTo>
                    <a:lnTo>
                      <a:pt x="55117" y="27559"/>
                    </a:lnTo>
                    <a:lnTo>
                      <a:pt x="52955" y="16823"/>
                    </a:lnTo>
                    <a:lnTo>
                      <a:pt x="47053" y="8064"/>
                    </a:lnTo>
                    <a:lnTo>
                      <a:pt x="38294" y="2162"/>
                    </a:lnTo>
                    <a:lnTo>
                      <a:pt x="27558" y="0"/>
                    </a:lnTo>
                    <a:close/>
                  </a:path>
                </a:pathLst>
              </a:custGeom>
              <a:solidFill>
                <a:srgbClr val="FFFFCC"/>
              </a:solidFill>
            </p:spPr>
            <p:txBody>
              <a:bodyPr wrap="square" lIns="0" tIns="0" rIns="0" bIns="0" rtlCol="0"/>
              <a:lstStyle/>
              <a:p>
                <a:endParaRPr sz="1280"/>
              </a:p>
            </p:txBody>
          </p:sp>
          <p:pic>
            <p:nvPicPr>
              <p:cNvPr id="24" name="object 24"/>
              <p:cNvPicPr/>
              <p:nvPr/>
            </p:nvPicPr>
            <p:blipFill>
              <a:blip r:embed="rId6" cstate="print"/>
              <a:stretch>
                <a:fillRect/>
              </a:stretch>
            </p:blipFill>
            <p:spPr>
              <a:xfrm>
                <a:off x="7506716" y="2161285"/>
                <a:ext cx="67817" cy="67817"/>
              </a:xfrm>
              <a:prstGeom prst="rect">
                <a:avLst/>
              </a:prstGeom>
            </p:spPr>
          </p:pic>
        </p:grpSp>
        <p:grpSp>
          <p:nvGrpSpPr>
            <p:cNvPr id="25" name="object 25"/>
            <p:cNvGrpSpPr/>
            <p:nvPr/>
          </p:nvGrpSpPr>
          <p:grpSpPr>
            <a:xfrm>
              <a:off x="8211718" y="3471874"/>
              <a:ext cx="131402" cy="131402"/>
              <a:chOff x="7698485" y="2111882"/>
              <a:chExt cx="123189" cy="123189"/>
            </a:xfrm>
          </p:grpSpPr>
          <p:pic>
            <p:nvPicPr>
              <p:cNvPr id="26" name="object 26"/>
              <p:cNvPicPr/>
              <p:nvPr/>
            </p:nvPicPr>
            <p:blipFill>
              <a:blip r:embed="rId7" cstate="print"/>
              <a:stretch>
                <a:fillRect/>
              </a:stretch>
            </p:blipFill>
            <p:spPr>
              <a:xfrm>
                <a:off x="7704835" y="2118232"/>
                <a:ext cx="110236" cy="110236"/>
              </a:xfrm>
              <a:prstGeom prst="rect">
                <a:avLst/>
              </a:prstGeom>
            </p:spPr>
          </p:pic>
          <p:pic>
            <p:nvPicPr>
              <p:cNvPr id="27" name="object 27"/>
              <p:cNvPicPr/>
              <p:nvPr/>
            </p:nvPicPr>
            <p:blipFill>
              <a:blip r:embed="rId8" cstate="print"/>
              <a:stretch>
                <a:fillRect/>
              </a:stretch>
            </p:blipFill>
            <p:spPr>
              <a:xfrm>
                <a:off x="7698485" y="2111882"/>
                <a:ext cx="122936" cy="122936"/>
              </a:xfrm>
              <a:prstGeom prst="rect">
                <a:avLst/>
              </a:prstGeom>
            </p:spPr>
          </p:pic>
        </p:grpSp>
        <p:grpSp>
          <p:nvGrpSpPr>
            <p:cNvPr id="28" name="object 28"/>
            <p:cNvGrpSpPr/>
            <p:nvPr/>
          </p:nvGrpSpPr>
          <p:grpSpPr>
            <a:xfrm>
              <a:off x="8474660" y="3413219"/>
              <a:ext cx="190331" cy="190331"/>
              <a:chOff x="7944993" y="2056892"/>
              <a:chExt cx="178435" cy="178435"/>
            </a:xfrm>
          </p:grpSpPr>
          <p:pic>
            <p:nvPicPr>
              <p:cNvPr id="29" name="object 29"/>
              <p:cNvPicPr/>
              <p:nvPr/>
            </p:nvPicPr>
            <p:blipFill>
              <a:blip r:embed="rId9" cstate="print"/>
              <a:stretch>
                <a:fillRect/>
              </a:stretch>
            </p:blipFill>
            <p:spPr>
              <a:xfrm>
                <a:off x="7951343" y="2063242"/>
                <a:ext cx="165353" cy="165354"/>
              </a:xfrm>
              <a:prstGeom prst="rect">
                <a:avLst/>
              </a:prstGeom>
            </p:spPr>
          </p:pic>
          <p:pic>
            <p:nvPicPr>
              <p:cNvPr id="30" name="object 30"/>
              <p:cNvPicPr/>
              <p:nvPr/>
            </p:nvPicPr>
            <p:blipFill>
              <a:blip r:embed="rId10" cstate="print"/>
              <a:stretch>
                <a:fillRect/>
              </a:stretch>
            </p:blipFill>
            <p:spPr>
              <a:xfrm>
                <a:off x="7944993" y="2056892"/>
                <a:ext cx="178053" cy="178054"/>
              </a:xfrm>
              <a:prstGeom prst="rect">
                <a:avLst/>
              </a:prstGeom>
            </p:spPr>
          </p:pic>
        </p:grpSp>
        <p:grpSp>
          <p:nvGrpSpPr>
            <p:cNvPr id="35" name="object 35"/>
            <p:cNvGrpSpPr/>
            <p:nvPr/>
          </p:nvGrpSpPr>
          <p:grpSpPr>
            <a:xfrm>
              <a:off x="5748798" y="5312461"/>
              <a:ext cx="131402" cy="131402"/>
              <a:chOff x="5389498" y="3837432"/>
              <a:chExt cx="123189" cy="123189"/>
            </a:xfrm>
          </p:grpSpPr>
          <p:pic>
            <p:nvPicPr>
              <p:cNvPr id="36" name="object 36"/>
              <p:cNvPicPr/>
              <p:nvPr/>
            </p:nvPicPr>
            <p:blipFill>
              <a:blip r:embed="rId11" cstate="print"/>
              <a:stretch>
                <a:fillRect/>
              </a:stretch>
            </p:blipFill>
            <p:spPr>
              <a:xfrm>
                <a:off x="5395848" y="3843782"/>
                <a:ext cx="110236" cy="110236"/>
              </a:xfrm>
              <a:prstGeom prst="rect">
                <a:avLst/>
              </a:prstGeom>
            </p:spPr>
          </p:pic>
          <p:pic>
            <p:nvPicPr>
              <p:cNvPr id="37" name="object 37"/>
              <p:cNvPicPr/>
              <p:nvPr/>
            </p:nvPicPr>
            <p:blipFill>
              <a:blip r:embed="rId12" cstate="print"/>
              <a:stretch>
                <a:fillRect/>
              </a:stretch>
            </p:blipFill>
            <p:spPr>
              <a:xfrm>
                <a:off x="5389498" y="3837432"/>
                <a:ext cx="122936" cy="122936"/>
              </a:xfrm>
              <a:prstGeom prst="rect">
                <a:avLst/>
              </a:prstGeom>
            </p:spPr>
          </p:pic>
        </p:grpSp>
        <p:grpSp>
          <p:nvGrpSpPr>
            <p:cNvPr id="38" name="object 38"/>
            <p:cNvGrpSpPr/>
            <p:nvPr/>
          </p:nvGrpSpPr>
          <p:grpSpPr>
            <a:xfrm>
              <a:off x="5081219" y="5217904"/>
              <a:ext cx="190331" cy="190331"/>
              <a:chOff x="4763642" y="3748785"/>
              <a:chExt cx="178435" cy="178435"/>
            </a:xfrm>
          </p:grpSpPr>
          <p:pic>
            <p:nvPicPr>
              <p:cNvPr id="39" name="object 39"/>
              <p:cNvPicPr/>
              <p:nvPr/>
            </p:nvPicPr>
            <p:blipFill>
              <a:blip r:embed="rId13" cstate="print"/>
              <a:stretch>
                <a:fillRect/>
              </a:stretch>
            </p:blipFill>
            <p:spPr>
              <a:xfrm>
                <a:off x="4769992" y="3755135"/>
                <a:ext cx="165354" cy="165353"/>
              </a:xfrm>
              <a:prstGeom prst="rect">
                <a:avLst/>
              </a:prstGeom>
            </p:spPr>
          </p:pic>
          <p:pic>
            <p:nvPicPr>
              <p:cNvPr id="40" name="object 40"/>
              <p:cNvPicPr/>
              <p:nvPr/>
            </p:nvPicPr>
            <p:blipFill>
              <a:blip r:embed="rId14" cstate="print"/>
              <a:stretch>
                <a:fillRect/>
              </a:stretch>
            </p:blipFill>
            <p:spPr>
              <a:xfrm>
                <a:off x="4763642" y="3748785"/>
                <a:ext cx="178054" cy="178053"/>
              </a:xfrm>
              <a:prstGeom prst="rect">
                <a:avLst/>
              </a:prstGeom>
            </p:spPr>
          </p:pic>
        </p:grpSp>
      </p:grpSp>
      <p:sp>
        <p:nvSpPr>
          <p:cNvPr id="41" name="object 41"/>
          <p:cNvSpPr txBox="1"/>
          <p:nvPr/>
        </p:nvSpPr>
        <p:spPr>
          <a:xfrm>
            <a:off x="3045832" y="4928276"/>
            <a:ext cx="1184656" cy="407633"/>
          </a:xfrm>
          <a:prstGeom prst="rect">
            <a:avLst/>
          </a:prstGeom>
        </p:spPr>
        <p:txBody>
          <a:bodyPr vert="horz" wrap="square" lIns="0" tIns="13547" rIns="0" bIns="0" rtlCol="0">
            <a:spAutoFit/>
          </a:bodyPr>
          <a:lstStyle/>
          <a:p>
            <a:pPr marL="13547">
              <a:spcBef>
                <a:spcPts val="107"/>
              </a:spcBef>
            </a:pPr>
            <a:r>
              <a:rPr sz="2560" b="1" dirty="0">
                <a:latin typeface="Verdana"/>
                <a:cs typeface="Verdana"/>
              </a:rPr>
              <a:t>A</a:t>
            </a:r>
            <a:r>
              <a:rPr sz="2560" b="1" spc="-96" dirty="0">
                <a:latin typeface="Verdana"/>
                <a:cs typeface="Verdana"/>
              </a:rPr>
              <a:t> </a:t>
            </a:r>
            <a:r>
              <a:rPr sz="2560" b="1" dirty="0">
                <a:latin typeface="Verdana"/>
                <a:cs typeface="Verdana"/>
              </a:rPr>
              <a:t>Pipe</a:t>
            </a:r>
            <a:endParaRPr sz="256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3001" y="783743"/>
            <a:ext cx="8350195" cy="568361"/>
          </a:xfrm>
          <a:prstGeom prst="rect">
            <a:avLst/>
          </a:prstGeom>
        </p:spPr>
        <p:txBody>
          <a:bodyPr vert="horz" wrap="square" lIns="0" tIns="14224" rIns="0" bIns="0" rtlCol="0">
            <a:spAutoFit/>
          </a:bodyPr>
          <a:lstStyle/>
          <a:p>
            <a:pPr marL="13547">
              <a:spcBef>
                <a:spcPts val="112"/>
              </a:spcBef>
            </a:pPr>
            <a:r>
              <a:rPr sz="3600" spc="-5" dirty="0"/>
              <a:t>Pipe-and-Filter</a:t>
            </a:r>
            <a:r>
              <a:rPr sz="3600" spc="-48" dirty="0"/>
              <a:t> </a:t>
            </a:r>
            <a:r>
              <a:rPr sz="3600" dirty="0"/>
              <a:t>–</a:t>
            </a:r>
            <a:r>
              <a:rPr sz="3600" spc="-11" dirty="0"/>
              <a:t> </a:t>
            </a:r>
            <a:r>
              <a:rPr sz="3600" spc="-5" dirty="0"/>
              <a:t>Example</a:t>
            </a:r>
            <a:r>
              <a:rPr sz="3600" spc="-32" dirty="0"/>
              <a:t> </a:t>
            </a:r>
            <a:r>
              <a:rPr sz="3600" spc="-5" dirty="0"/>
              <a:t>(2)</a:t>
            </a:r>
          </a:p>
        </p:txBody>
      </p:sp>
      <p:sp>
        <p:nvSpPr>
          <p:cNvPr id="3" name="object 3"/>
          <p:cNvSpPr txBox="1"/>
          <p:nvPr/>
        </p:nvSpPr>
        <p:spPr>
          <a:xfrm>
            <a:off x="757646" y="2357092"/>
            <a:ext cx="11240907" cy="1443857"/>
          </a:xfrm>
          <a:prstGeom prst="rect">
            <a:avLst/>
          </a:prstGeom>
        </p:spPr>
        <p:txBody>
          <a:bodyPr vert="horz" wrap="square" lIns="0" tIns="199136" rIns="0" bIns="0" rtlCol="0">
            <a:spAutoFit/>
          </a:bodyPr>
          <a:lstStyle/>
          <a:p>
            <a:pPr marL="379319" indent="-365771" algn="l">
              <a:spcBef>
                <a:spcPts val="1568"/>
              </a:spcBef>
              <a:buChar char="•"/>
              <a:tabLst>
                <a:tab pos="378641" algn="l"/>
                <a:tab pos="379319" algn="l"/>
              </a:tabLst>
            </a:pPr>
            <a:r>
              <a:rPr sz="3413" dirty="0">
                <a:solidFill>
                  <a:srgbClr val="333399"/>
                </a:solidFill>
                <a:latin typeface="Arial MT"/>
                <a:cs typeface="Arial MT"/>
              </a:rPr>
              <a:t>Example</a:t>
            </a:r>
            <a:r>
              <a:rPr sz="3413" spc="-21" dirty="0">
                <a:solidFill>
                  <a:srgbClr val="333399"/>
                </a:solidFill>
                <a:latin typeface="Arial MT"/>
                <a:cs typeface="Arial MT"/>
              </a:rPr>
              <a:t> </a:t>
            </a:r>
            <a:r>
              <a:rPr sz="3413" dirty="0">
                <a:solidFill>
                  <a:srgbClr val="333399"/>
                </a:solidFill>
                <a:latin typeface="Arial MT"/>
                <a:cs typeface="Arial MT"/>
              </a:rPr>
              <a:t>of</a:t>
            </a:r>
            <a:r>
              <a:rPr sz="3413" spc="-5" dirty="0">
                <a:solidFill>
                  <a:srgbClr val="333399"/>
                </a:solidFill>
                <a:latin typeface="Arial MT"/>
                <a:cs typeface="Arial MT"/>
              </a:rPr>
              <a:t> </a:t>
            </a:r>
            <a:r>
              <a:rPr sz="3413" dirty="0">
                <a:solidFill>
                  <a:srgbClr val="333399"/>
                </a:solidFill>
                <a:latin typeface="Arial MT"/>
                <a:cs typeface="Arial MT"/>
              </a:rPr>
              <a:t>a</a:t>
            </a:r>
            <a:r>
              <a:rPr sz="3413" spc="5" dirty="0">
                <a:solidFill>
                  <a:srgbClr val="333399"/>
                </a:solidFill>
                <a:latin typeface="Arial MT"/>
                <a:cs typeface="Arial MT"/>
              </a:rPr>
              <a:t> </a:t>
            </a:r>
            <a:r>
              <a:rPr sz="3413" spc="-5" dirty="0">
                <a:solidFill>
                  <a:srgbClr val="333399"/>
                </a:solidFill>
                <a:latin typeface="Arial MT"/>
                <a:cs typeface="Arial MT"/>
              </a:rPr>
              <a:t>Pipes-and-Filters</a:t>
            </a:r>
            <a:r>
              <a:rPr sz="3413" spc="-21" dirty="0">
                <a:solidFill>
                  <a:srgbClr val="333399"/>
                </a:solidFill>
                <a:latin typeface="Arial MT"/>
                <a:cs typeface="Arial MT"/>
              </a:rPr>
              <a:t> </a:t>
            </a:r>
            <a:r>
              <a:rPr sz="3413" spc="-5" dirty="0">
                <a:solidFill>
                  <a:srgbClr val="333399"/>
                </a:solidFill>
                <a:latin typeface="Arial MT"/>
                <a:cs typeface="Arial MT"/>
              </a:rPr>
              <a:t>architecture:</a:t>
            </a:r>
            <a:r>
              <a:rPr sz="3413" spc="-37" dirty="0">
                <a:solidFill>
                  <a:srgbClr val="333399"/>
                </a:solidFill>
                <a:latin typeface="Arial MT"/>
                <a:cs typeface="Arial MT"/>
              </a:rPr>
              <a:t> </a:t>
            </a:r>
            <a:r>
              <a:rPr sz="3413" dirty="0">
                <a:solidFill>
                  <a:srgbClr val="333399"/>
                </a:solidFill>
                <a:latin typeface="Arial MT"/>
                <a:cs typeface="Arial MT"/>
              </a:rPr>
              <a:t>Unix</a:t>
            </a:r>
            <a:endParaRPr sz="3413" dirty="0">
              <a:latin typeface="Arial MT"/>
              <a:cs typeface="Arial MT"/>
            </a:endParaRPr>
          </a:p>
          <a:p>
            <a:pPr marL="806729" lvl="1" indent="-306164">
              <a:spcBef>
                <a:spcPts val="1461"/>
              </a:spcBef>
              <a:buFont typeface="Arial MT"/>
              <a:buChar char="•"/>
              <a:tabLst>
                <a:tab pos="807407" algn="l"/>
              </a:tabLst>
            </a:pPr>
            <a:r>
              <a:rPr sz="3413" dirty="0">
                <a:solidFill>
                  <a:srgbClr val="333399"/>
                </a:solidFill>
                <a:latin typeface="Tahoma"/>
                <a:cs typeface="Tahoma"/>
              </a:rPr>
              <a:t>Unix</a:t>
            </a:r>
            <a:r>
              <a:rPr sz="3413" spc="-5" dirty="0">
                <a:solidFill>
                  <a:srgbClr val="333399"/>
                </a:solidFill>
                <a:latin typeface="Tahoma"/>
                <a:cs typeface="Tahoma"/>
              </a:rPr>
              <a:t> shell command:</a:t>
            </a:r>
            <a:r>
              <a:rPr sz="3413" spc="21" dirty="0">
                <a:solidFill>
                  <a:srgbClr val="333399"/>
                </a:solidFill>
                <a:latin typeface="Tahoma"/>
                <a:cs typeface="Tahoma"/>
              </a:rPr>
              <a:t> </a:t>
            </a:r>
            <a:r>
              <a:rPr sz="3413" b="1" spc="501" dirty="0">
                <a:solidFill>
                  <a:srgbClr val="333399"/>
                </a:solidFill>
                <a:latin typeface="Trebuchet MS"/>
                <a:cs typeface="Trebuchet MS"/>
              </a:rPr>
              <a:t>ls</a:t>
            </a:r>
            <a:r>
              <a:rPr sz="3413" b="1" spc="-181" dirty="0">
                <a:solidFill>
                  <a:srgbClr val="333399"/>
                </a:solidFill>
                <a:latin typeface="Trebuchet MS"/>
                <a:cs typeface="Trebuchet MS"/>
              </a:rPr>
              <a:t> </a:t>
            </a:r>
            <a:r>
              <a:rPr sz="3413" b="1" spc="507" dirty="0">
                <a:solidFill>
                  <a:srgbClr val="333399"/>
                </a:solidFill>
                <a:latin typeface="Trebuchet MS"/>
                <a:cs typeface="Trebuchet MS"/>
              </a:rPr>
              <a:t>-a</a:t>
            </a:r>
            <a:r>
              <a:rPr sz="3413" b="1" spc="37" dirty="0">
                <a:solidFill>
                  <a:srgbClr val="333399"/>
                </a:solidFill>
                <a:latin typeface="Trebuchet MS"/>
                <a:cs typeface="Trebuchet MS"/>
              </a:rPr>
              <a:t> </a:t>
            </a:r>
            <a:r>
              <a:rPr sz="3413" dirty="0">
                <a:solidFill>
                  <a:srgbClr val="333399"/>
                </a:solidFill>
                <a:latin typeface="Tahoma"/>
                <a:cs typeface="Tahoma"/>
              </a:rPr>
              <a:t>l</a:t>
            </a:r>
            <a:r>
              <a:rPr sz="3413" spc="-11" dirty="0">
                <a:solidFill>
                  <a:srgbClr val="333399"/>
                </a:solidFill>
                <a:latin typeface="Tahoma"/>
                <a:cs typeface="Tahoma"/>
              </a:rPr>
              <a:t> </a:t>
            </a:r>
            <a:r>
              <a:rPr sz="3413" b="1" spc="516" dirty="0">
                <a:solidFill>
                  <a:srgbClr val="333399"/>
                </a:solidFill>
                <a:latin typeface="Trebuchet MS"/>
                <a:cs typeface="Trebuchet MS"/>
              </a:rPr>
              <a:t>cat</a:t>
            </a:r>
            <a:endParaRPr sz="3413" dirty="0">
              <a:latin typeface="Trebuchet MS"/>
              <a:cs typeface="Trebuchet MS"/>
            </a:endParaRPr>
          </a:p>
        </p:txBody>
      </p:sp>
      <p:grpSp>
        <p:nvGrpSpPr>
          <p:cNvPr id="4" name="object 4"/>
          <p:cNvGrpSpPr/>
          <p:nvPr/>
        </p:nvGrpSpPr>
        <p:grpSpPr>
          <a:xfrm>
            <a:off x="5255700" y="3731971"/>
            <a:ext cx="3716528" cy="2781808"/>
            <a:chOff x="4413250" y="2362073"/>
            <a:chExt cx="3484245" cy="2607945"/>
          </a:xfrm>
        </p:grpSpPr>
        <p:sp>
          <p:nvSpPr>
            <p:cNvPr id="5" name="object 5"/>
            <p:cNvSpPr/>
            <p:nvPr/>
          </p:nvSpPr>
          <p:spPr>
            <a:xfrm>
              <a:off x="4419600" y="2368423"/>
              <a:ext cx="3471545" cy="2595245"/>
            </a:xfrm>
            <a:custGeom>
              <a:avLst/>
              <a:gdLst/>
              <a:ahLst/>
              <a:cxnLst/>
              <a:rect l="l" t="t" r="r" b="b"/>
              <a:pathLst>
                <a:path w="3471545" h="2595245">
                  <a:moveTo>
                    <a:pt x="3471418" y="0"/>
                  </a:moveTo>
                  <a:lnTo>
                    <a:pt x="1322832" y="1746377"/>
                  </a:lnTo>
                  <a:lnTo>
                    <a:pt x="0" y="1746377"/>
                  </a:lnTo>
                  <a:lnTo>
                    <a:pt x="0" y="2595245"/>
                  </a:lnTo>
                  <a:lnTo>
                    <a:pt x="2267711" y="2595245"/>
                  </a:lnTo>
                  <a:lnTo>
                    <a:pt x="2267711" y="1746377"/>
                  </a:lnTo>
                  <a:lnTo>
                    <a:pt x="1889760" y="1746377"/>
                  </a:lnTo>
                  <a:lnTo>
                    <a:pt x="3471418" y="0"/>
                  </a:lnTo>
                  <a:close/>
                </a:path>
              </a:pathLst>
            </a:custGeom>
            <a:solidFill>
              <a:srgbClr val="FFFFFF"/>
            </a:solidFill>
          </p:spPr>
          <p:txBody>
            <a:bodyPr wrap="square" lIns="0" tIns="0" rIns="0" bIns="0" rtlCol="0"/>
            <a:lstStyle/>
            <a:p>
              <a:endParaRPr sz="1280"/>
            </a:p>
          </p:txBody>
        </p:sp>
        <p:sp>
          <p:nvSpPr>
            <p:cNvPr id="6" name="object 6"/>
            <p:cNvSpPr/>
            <p:nvPr/>
          </p:nvSpPr>
          <p:spPr>
            <a:xfrm>
              <a:off x="4419600" y="2368423"/>
              <a:ext cx="3471545" cy="2595245"/>
            </a:xfrm>
            <a:custGeom>
              <a:avLst/>
              <a:gdLst/>
              <a:ahLst/>
              <a:cxnLst/>
              <a:rect l="l" t="t" r="r" b="b"/>
              <a:pathLst>
                <a:path w="3471545" h="2595245">
                  <a:moveTo>
                    <a:pt x="0" y="1746377"/>
                  </a:moveTo>
                  <a:lnTo>
                    <a:pt x="1322832" y="1746377"/>
                  </a:lnTo>
                  <a:lnTo>
                    <a:pt x="3471418" y="0"/>
                  </a:lnTo>
                  <a:lnTo>
                    <a:pt x="1889760" y="1746377"/>
                  </a:lnTo>
                  <a:lnTo>
                    <a:pt x="2267711" y="1746377"/>
                  </a:lnTo>
                  <a:lnTo>
                    <a:pt x="2267711" y="1887854"/>
                  </a:lnTo>
                  <a:lnTo>
                    <a:pt x="2267711" y="2100072"/>
                  </a:lnTo>
                  <a:lnTo>
                    <a:pt x="2267711" y="2595245"/>
                  </a:lnTo>
                  <a:lnTo>
                    <a:pt x="1889760" y="2595245"/>
                  </a:lnTo>
                  <a:lnTo>
                    <a:pt x="1322832" y="2595245"/>
                  </a:lnTo>
                  <a:lnTo>
                    <a:pt x="0" y="2595245"/>
                  </a:lnTo>
                  <a:lnTo>
                    <a:pt x="0" y="2100072"/>
                  </a:lnTo>
                  <a:lnTo>
                    <a:pt x="0" y="1887854"/>
                  </a:lnTo>
                  <a:lnTo>
                    <a:pt x="0" y="1746377"/>
                  </a:lnTo>
                  <a:close/>
                </a:path>
              </a:pathLst>
            </a:custGeom>
            <a:ln w="12700">
              <a:solidFill>
                <a:srgbClr val="000000"/>
              </a:solidFill>
            </a:ln>
          </p:spPr>
          <p:txBody>
            <a:bodyPr wrap="square" lIns="0" tIns="0" rIns="0" bIns="0" rtlCol="0"/>
            <a:lstStyle/>
            <a:p>
              <a:endParaRPr sz="1280"/>
            </a:p>
          </p:txBody>
        </p:sp>
      </p:grpSp>
      <p:sp>
        <p:nvSpPr>
          <p:cNvPr id="7" name="object 7"/>
          <p:cNvSpPr txBox="1"/>
          <p:nvPr/>
        </p:nvSpPr>
        <p:spPr>
          <a:xfrm>
            <a:off x="5837586" y="5810925"/>
            <a:ext cx="1081024" cy="472672"/>
          </a:xfrm>
          <a:prstGeom prst="rect">
            <a:avLst/>
          </a:prstGeom>
        </p:spPr>
        <p:txBody>
          <a:bodyPr vert="horz" wrap="square" lIns="0" tIns="12869" rIns="0" bIns="0" rtlCol="0">
            <a:spAutoFit/>
          </a:bodyPr>
          <a:lstStyle/>
          <a:p>
            <a:pPr marL="13547">
              <a:spcBef>
                <a:spcPts val="101"/>
              </a:spcBef>
            </a:pPr>
            <a:r>
              <a:rPr sz="2987" spc="-5" dirty="0">
                <a:latin typeface="Arial MT"/>
                <a:cs typeface="Arial MT"/>
              </a:rPr>
              <a:t>A</a:t>
            </a:r>
            <a:r>
              <a:rPr sz="2987" spc="-176" dirty="0">
                <a:latin typeface="Arial MT"/>
                <a:cs typeface="Arial MT"/>
              </a:rPr>
              <a:t> </a:t>
            </a:r>
            <a:r>
              <a:rPr sz="2987" spc="-5" dirty="0">
                <a:latin typeface="Arial MT"/>
                <a:cs typeface="Arial MT"/>
              </a:rPr>
              <a:t>p</a:t>
            </a:r>
            <a:r>
              <a:rPr sz="2987" dirty="0">
                <a:latin typeface="Arial MT"/>
                <a:cs typeface="Arial MT"/>
              </a:rPr>
              <a:t>i</a:t>
            </a:r>
            <a:r>
              <a:rPr sz="2987" spc="-5" dirty="0">
                <a:latin typeface="Arial MT"/>
                <a:cs typeface="Arial MT"/>
              </a:rPr>
              <a:t>pe</a:t>
            </a:r>
            <a:endParaRPr sz="2987" dirty="0">
              <a:latin typeface="Arial MT"/>
              <a:cs typeface="Arial MT"/>
            </a:endParaRPr>
          </a:p>
        </p:txBody>
      </p:sp>
      <p:grpSp>
        <p:nvGrpSpPr>
          <p:cNvPr id="8" name="object 8"/>
          <p:cNvGrpSpPr/>
          <p:nvPr/>
        </p:nvGrpSpPr>
        <p:grpSpPr>
          <a:xfrm>
            <a:off x="8996340" y="3794069"/>
            <a:ext cx="3671147" cy="3670469"/>
            <a:chOff x="7918450" y="2432685"/>
            <a:chExt cx="3441700" cy="3441065"/>
          </a:xfrm>
        </p:grpSpPr>
        <p:sp>
          <p:nvSpPr>
            <p:cNvPr id="9" name="object 9"/>
            <p:cNvSpPr/>
            <p:nvPr/>
          </p:nvSpPr>
          <p:spPr>
            <a:xfrm>
              <a:off x="7924800" y="2439035"/>
              <a:ext cx="3429000" cy="3428365"/>
            </a:xfrm>
            <a:custGeom>
              <a:avLst/>
              <a:gdLst/>
              <a:ahLst/>
              <a:cxnLst/>
              <a:rect l="l" t="t" r="r" b="b"/>
              <a:pathLst>
                <a:path w="3429000" h="3428365">
                  <a:moveTo>
                    <a:pt x="482346" y="0"/>
                  </a:moveTo>
                  <a:lnTo>
                    <a:pt x="571500" y="1904364"/>
                  </a:lnTo>
                  <a:lnTo>
                    <a:pt x="0" y="1904364"/>
                  </a:lnTo>
                  <a:lnTo>
                    <a:pt x="0" y="3428365"/>
                  </a:lnTo>
                  <a:lnTo>
                    <a:pt x="3429000" y="3428365"/>
                  </a:lnTo>
                  <a:lnTo>
                    <a:pt x="3429000" y="1904364"/>
                  </a:lnTo>
                  <a:lnTo>
                    <a:pt x="1428750" y="1904364"/>
                  </a:lnTo>
                  <a:lnTo>
                    <a:pt x="482346" y="0"/>
                  </a:lnTo>
                  <a:close/>
                </a:path>
              </a:pathLst>
            </a:custGeom>
            <a:solidFill>
              <a:srgbClr val="FFFFFF"/>
            </a:solidFill>
          </p:spPr>
          <p:txBody>
            <a:bodyPr wrap="square" lIns="0" tIns="0" rIns="0" bIns="0" rtlCol="0"/>
            <a:lstStyle/>
            <a:p>
              <a:endParaRPr sz="1280"/>
            </a:p>
          </p:txBody>
        </p:sp>
        <p:sp>
          <p:nvSpPr>
            <p:cNvPr id="10" name="object 10"/>
            <p:cNvSpPr/>
            <p:nvPr/>
          </p:nvSpPr>
          <p:spPr>
            <a:xfrm>
              <a:off x="7924800" y="2439035"/>
              <a:ext cx="3429000" cy="3428365"/>
            </a:xfrm>
            <a:custGeom>
              <a:avLst/>
              <a:gdLst/>
              <a:ahLst/>
              <a:cxnLst/>
              <a:rect l="l" t="t" r="r" b="b"/>
              <a:pathLst>
                <a:path w="3429000" h="3428365">
                  <a:moveTo>
                    <a:pt x="0" y="1904364"/>
                  </a:moveTo>
                  <a:lnTo>
                    <a:pt x="571500" y="1904364"/>
                  </a:lnTo>
                  <a:lnTo>
                    <a:pt x="482346" y="0"/>
                  </a:lnTo>
                  <a:lnTo>
                    <a:pt x="1428750" y="1904364"/>
                  </a:lnTo>
                  <a:lnTo>
                    <a:pt x="3429000" y="1904364"/>
                  </a:lnTo>
                  <a:lnTo>
                    <a:pt x="3429000" y="2158365"/>
                  </a:lnTo>
                  <a:lnTo>
                    <a:pt x="3429000" y="2539365"/>
                  </a:lnTo>
                  <a:lnTo>
                    <a:pt x="3429000" y="3428365"/>
                  </a:lnTo>
                  <a:lnTo>
                    <a:pt x="1428750" y="3428365"/>
                  </a:lnTo>
                  <a:lnTo>
                    <a:pt x="571500" y="3428365"/>
                  </a:lnTo>
                  <a:lnTo>
                    <a:pt x="0" y="3428365"/>
                  </a:lnTo>
                  <a:lnTo>
                    <a:pt x="0" y="2539365"/>
                  </a:lnTo>
                  <a:lnTo>
                    <a:pt x="0" y="2158365"/>
                  </a:lnTo>
                  <a:lnTo>
                    <a:pt x="0" y="1904364"/>
                  </a:lnTo>
                  <a:close/>
                </a:path>
              </a:pathLst>
            </a:custGeom>
            <a:ln w="12699">
              <a:solidFill>
                <a:srgbClr val="000000"/>
              </a:solidFill>
            </a:ln>
          </p:spPr>
          <p:txBody>
            <a:bodyPr wrap="square" lIns="0" tIns="0" rIns="0" bIns="0" rtlCol="0"/>
            <a:lstStyle/>
            <a:p>
              <a:endParaRPr sz="1280"/>
            </a:p>
          </p:txBody>
        </p:sp>
      </p:grpSp>
      <p:sp>
        <p:nvSpPr>
          <p:cNvPr id="11" name="object 11"/>
          <p:cNvSpPr txBox="1"/>
          <p:nvPr/>
        </p:nvSpPr>
        <p:spPr>
          <a:xfrm>
            <a:off x="9379169" y="6004481"/>
            <a:ext cx="2874603" cy="1392027"/>
          </a:xfrm>
          <a:prstGeom prst="rect">
            <a:avLst/>
          </a:prstGeom>
        </p:spPr>
        <p:txBody>
          <a:bodyPr vert="horz" wrap="square" lIns="0" tIns="12869" rIns="0" bIns="0" rtlCol="0">
            <a:spAutoFit/>
          </a:bodyPr>
          <a:lstStyle/>
          <a:p>
            <a:pPr marL="12870" marR="5419" indent="-107699">
              <a:spcBef>
                <a:spcPts val="101"/>
              </a:spcBef>
            </a:pPr>
            <a:r>
              <a:rPr sz="2987" spc="-5" dirty="0">
                <a:latin typeface="Arial MT"/>
                <a:cs typeface="Arial MT"/>
              </a:rPr>
              <a:t>The Unix </a:t>
            </a:r>
            <a:r>
              <a:rPr sz="2987" dirty="0">
                <a:latin typeface="Arial MT"/>
                <a:cs typeface="Arial MT"/>
              </a:rPr>
              <a:t>shell </a:t>
            </a:r>
            <a:r>
              <a:rPr sz="2987" spc="5" dirty="0">
                <a:latin typeface="Arial MT"/>
                <a:cs typeface="Arial MT"/>
              </a:rPr>
              <a:t> </a:t>
            </a:r>
            <a:r>
              <a:rPr sz="2987" spc="-5" dirty="0">
                <a:latin typeface="Arial MT"/>
                <a:cs typeface="Arial MT"/>
              </a:rPr>
              <a:t>commands</a:t>
            </a:r>
            <a:r>
              <a:rPr sz="2987" spc="21" dirty="0">
                <a:latin typeface="Arial MT"/>
                <a:cs typeface="Arial MT"/>
              </a:rPr>
              <a:t> </a:t>
            </a:r>
            <a:r>
              <a:rPr sz="2987" spc="-5" dirty="0">
                <a:latin typeface="Arial MT"/>
                <a:cs typeface="Arial MT"/>
              </a:rPr>
              <a:t>ls </a:t>
            </a:r>
            <a:r>
              <a:rPr sz="2987" dirty="0">
                <a:latin typeface="Arial MT"/>
                <a:cs typeface="Arial MT"/>
              </a:rPr>
              <a:t> and</a:t>
            </a:r>
            <a:r>
              <a:rPr sz="2987" spc="-11" dirty="0">
                <a:latin typeface="Arial MT"/>
                <a:cs typeface="Arial MT"/>
              </a:rPr>
              <a:t> </a:t>
            </a:r>
            <a:r>
              <a:rPr sz="2987" spc="-5" dirty="0">
                <a:latin typeface="Arial MT"/>
                <a:cs typeface="Arial MT"/>
              </a:rPr>
              <a:t>cat</a:t>
            </a:r>
            <a:r>
              <a:rPr sz="2987" spc="-21" dirty="0">
                <a:latin typeface="Arial MT"/>
                <a:cs typeface="Arial MT"/>
              </a:rPr>
              <a:t> </a:t>
            </a:r>
            <a:r>
              <a:rPr sz="2987" spc="-5" dirty="0">
                <a:latin typeface="Arial MT"/>
                <a:cs typeface="Arial MT"/>
              </a:rPr>
              <a:t>are</a:t>
            </a:r>
            <a:r>
              <a:rPr sz="2987" spc="-21" dirty="0">
                <a:latin typeface="Arial MT"/>
                <a:cs typeface="Arial MT"/>
              </a:rPr>
              <a:t> </a:t>
            </a:r>
            <a:r>
              <a:rPr sz="2987" spc="-5" dirty="0">
                <a:latin typeface="Arial MT"/>
                <a:cs typeface="Arial MT"/>
              </a:rPr>
              <a:t>Filter</a:t>
            </a:r>
            <a:endParaRPr sz="2987" dirty="0">
              <a:latin typeface="Arial MT"/>
              <a:cs typeface="Arial MT"/>
            </a:endParaRPr>
          </a:p>
        </p:txBody>
      </p:sp>
      <p:sp>
        <p:nvSpPr>
          <p:cNvPr id="12" name="object 12"/>
          <p:cNvSpPr txBox="1">
            <a:spLocks noGrp="1"/>
          </p:cNvSpPr>
          <p:nvPr>
            <p:ph type="ftr" sz="quarter" idx="4294967295"/>
          </p:nvPr>
        </p:nvSpPr>
        <p:spPr>
          <a:xfrm>
            <a:off x="5032044" y="8148264"/>
            <a:ext cx="3183467" cy="227435"/>
          </a:xfrm>
          <a:prstGeom prst="rect">
            <a:avLst/>
          </a:prstGeom>
        </p:spPr>
        <p:txBody>
          <a:bodyPr vert="horz" wrap="square" lIns="0" tIns="0" rIns="0" bIns="0" rtlCol="0">
            <a:spAutoFit/>
          </a:bodyPr>
          <a:lstStyle/>
          <a:p>
            <a:pPr marL="13547">
              <a:lnSpc>
                <a:spcPts val="1988"/>
              </a:lnSpc>
            </a:pPr>
            <a:r>
              <a:rPr spc="-5" dirty="0"/>
              <a:t>Unit</a:t>
            </a:r>
            <a:r>
              <a:rPr spc="-16" dirty="0"/>
              <a:t> </a:t>
            </a:r>
            <a:r>
              <a:rPr spc="-5" dirty="0"/>
              <a:t>4 -</a:t>
            </a:r>
            <a:r>
              <a:rPr spc="11" dirty="0"/>
              <a:t> </a:t>
            </a:r>
            <a:r>
              <a:rPr spc="-5" dirty="0"/>
              <a:t>System</a:t>
            </a:r>
            <a:r>
              <a:rPr spc="16" dirty="0"/>
              <a:t> </a:t>
            </a:r>
            <a:r>
              <a:rPr spc="-5" dirty="0"/>
              <a:t>Design</a:t>
            </a:r>
            <a:r>
              <a:rPr spc="-21" dirty="0"/>
              <a:t> </a:t>
            </a:r>
            <a:r>
              <a:rPr spc="-5" dirty="0"/>
              <a:t>Modeling</a:t>
            </a:r>
          </a:p>
        </p:txBody>
      </p:sp>
      <p:sp>
        <p:nvSpPr>
          <p:cNvPr id="13" name="object 13"/>
          <p:cNvSpPr txBox="1">
            <a:spLocks noGrp="1"/>
          </p:cNvSpPr>
          <p:nvPr>
            <p:ph type="sldNum" sz="quarter" idx="4294967295"/>
          </p:nvPr>
        </p:nvSpPr>
        <p:spPr>
          <a:xfrm>
            <a:off x="12253772" y="8174376"/>
            <a:ext cx="230970" cy="184666"/>
          </a:xfrm>
          <a:prstGeom prst="rect">
            <a:avLst/>
          </a:prstGeom>
        </p:spPr>
        <p:txBody>
          <a:bodyPr vert="horz" wrap="square" lIns="0" tIns="0" rIns="0" bIns="0" rtlCol="0">
            <a:spAutoFit/>
          </a:bodyPr>
          <a:lstStyle/>
          <a:p>
            <a:pPr marL="40641"/>
            <a:r>
              <a:rPr spc="-5" dirty="0"/>
              <a:t>69</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846667" y="994361"/>
            <a:ext cx="11311467" cy="6762364"/>
          </a:xfrm>
          <a:prstGeom prst="rect">
            <a:avLst/>
          </a:prstGeom>
        </p:spPr>
        <p:txBody>
          <a:bodyPr vert="horz" wrap="square" lIns="0" tIns="14224" rIns="0" bIns="0" rtlCol="0">
            <a:spAutoFit/>
          </a:bodyPr>
          <a:lstStyle/>
          <a:p>
            <a:pPr marL="220818">
              <a:spcBef>
                <a:spcPts val="112"/>
              </a:spcBef>
            </a:pPr>
            <a:r>
              <a:rPr sz="4000" b="1" spc="-5" dirty="0">
                <a:latin typeface="Tahoma"/>
                <a:cs typeface="Tahoma"/>
              </a:rPr>
              <a:t>Pipe-and-Filter</a:t>
            </a:r>
            <a:r>
              <a:rPr sz="4000" b="1" spc="-64" dirty="0">
                <a:latin typeface="Tahoma"/>
                <a:cs typeface="Tahoma"/>
              </a:rPr>
              <a:t> </a:t>
            </a:r>
            <a:r>
              <a:rPr sz="4000" b="1" spc="-5" dirty="0">
                <a:latin typeface="Tahoma"/>
                <a:cs typeface="Tahoma"/>
              </a:rPr>
              <a:t>Characteristics</a:t>
            </a:r>
            <a:endParaRPr sz="4000" dirty="0">
              <a:latin typeface="Tahoma"/>
              <a:cs typeface="Tahoma"/>
            </a:endParaRPr>
          </a:p>
          <a:p>
            <a:pPr>
              <a:spcBef>
                <a:spcPts val="48"/>
              </a:spcBef>
            </a:pPr>
            <a:endParaRPr lang="en-US" sz="4000" dirty="0">
              <a:latin typeface="Tahoma"/>
              <a:cs typeface="Tahoma"/>
            </a:endParaRPr>
          </a:p>
          <a:p>
            <a:pPr>
              <a:spcBef>
                <a:spcPts val="48"/>
              </a:spcBef>
            </a:pPr>
            <a:endParaRPr sz="4000" dirty="0">
              <a:latin typeface="Tahoma"/>
              <a:cs typeface="Tahoma"/>
            </a:endParaRPr>
          </a:p>
          <a:p>
            <a:pPr marL="379319" marR="5419" indent="-365771" algn="l">
              <a:buFont typeface="Arial MT"/>
              <a:buChar char="•"/>
              <a:tabLst>
                <a:tab pos="378641" algn="l"/>
                <a:tab pos="379319" algn="l"/>
              </a:tabLst>
            </a:pPr>
            <a:r>
              <a:rPr sz="3200" dirty="0">
                <a:solidFill>
                  <a:srgbClr val="333399"/>
                </a:solidFill>
                <a:latin typeface="Tahoma"/>
                <a:cs typeface="Tahoma"/>
              </a:rPr>
              <a:t>Pipes are</a:t>
            </a:r>
            <a:r>
              <a:rPr sz="3200" spc="5" dirty="0">
                <a:solidFill>
                  <a:srgbClr val="333399"/>
                </a:solidFill>
                <a:latin typeface="Tahoma"/>
                <a:cs typeface="Tahoma"/>
              </a:rPr>
              <a:t> </a:t>
            </a:r>
            <a:r>
              <a:rPr sz="3200" dirty="0">
                <a:solidFill>
                  <a:srgbClr val="333399"/>
                </a:solidFill>
                <a:latin typeface="Tahoma"/>
                <a:cs typeface="Tahoma"/>
              </a:rPr>
              <a:t>isolated</a:t>
            </a:r>
            <a:r>
              <a:rPr sz="3200" spc="16" dirty="0">
                <a:solidFill>
                  <a:srgbClr val="333399"/>
                </a:solidFill>
                <a:latin typeface="Tahoma"/>
                <a:cs typeface="Tahoma"/>
              </a:rPr>
              <a:t> </a:t>
            </a:r>
            <a:r>
              <a:rPr sz="3200" dirty="0">
                <a:solidFill>
                  <a:srgbClr val="333399"/>
                </a:solidFill>
                <a:latin typeface="Tahoma"/>
                <a:cs typeface="Tahoma"/>
              </a:rPr>
              <a:t>and</a:t>
            </a:r>
            <a:r>
              <a:rPr sz="3200" spc="5" dirty="0">
                <a:solidFill>
                  <a:srgbClr val="333399"/>
                </a:solidFill>
                <a:latin typeface="Tahoma"/>
                <a:cs typeface="Tahoma"/>
              </a:rPr>
              <a:t> </a:t>
            </a:r>
            <a:r>
              <a:rPr sz="3200" dirty="0">
                <a:solidFill>
                  <a:srgbClr val="333399"/>
                </a:solidFill>
                <a:latin typeface="Tahoma"/>
                <a:cs typeface="Tahoma"/>
              </a:rPr>
              <a:t>usually</a:t>
            </a:r>
            <a:r>
              <a:rPr sz="3200" spc="11" dirty="0">
                <a:solidFill>
                  <a:srgbClr val="333399"/>
                </a:solidFill>
                <a:latin typeface="Tahoma"/>
                <a:cs typeface="Tahoma"/>
              </a:rPr>
              <a:t> </a:t>
            </a:r>
            <a:r>
              <a:rPr sz="3200" dirty="0">
                <a:solidFill>
                  <a:srgbClr val="333399"/>
                </a:solidFill>
                <a:latin typeface="Tahoma"/>
                <a:cs typeface="Tahoma"/>
              </a:rPr>
              <a:t>only</a:t>
            </a:r>
            <a:r>
              <a:rPr sz="3200" spc="21" dirty="0">
                <a:solidFill>
                  <a:srgbClr val="333399"/>
                </a:solidFill>
                <a:latin typeface="Tahoma"/>
                <a:cs typeface="Tahoma"/>
              </a:rPr>
              <a:t> </a:t>
            </a:r>
            <a:r>
              <a:rPr sz="3200" spc="-5" dirty="0">
                <a:solidFill>
                  <a:srgbClr val="333399"/>
                </a:solidFill>
                <a:latin typeface="Tahoma"/>
                <a:cs typeface="Tahoma"/>
              </a:rPr>
              <a:t>communicate</a:t>
            </a:r>
            <a:r>
              <a:rPr sz="3200" spc="5" dirty="0">
                <a:solidFill>
                  <a:srgbClr val="333399"/>
                </a:solidFill>
                <a:latin typeface="Tahoma"/>
                <a:cs typeface="Tahoma"/>
              </a:rPr>
              <a:t> </a:t>
            </a:r>
            <a:r>
              <a:rPr sz="3200" spc="-5" dirty="0">
                <a:solidFill>
                  <a:srgbClr val="333399"/>
                </a:solidFill>
                <a:latin typeface="Tahoma"/>
                <a:cs typeface="Tahoma"/>
              </a:rPr>
              <a:t>through </a:t>
            </a:r>
            <a:r>
              <a:rPr sz="3200" spc="-1051" dirty="0">
                <a:solidFill>
                  <a:srgbClr val="333399"/>
                </a:solidFill>
                <a:latin typeface="Tahoma"/>
                <a:cs typeface="Tahoma"/>
              </a:rPr>
              <a:t> </a:t>
            </a:r>
            <a:r>
              <a:rPr sz="3200" dirty="0">
                <a:solidFill>
                  <a:srgbClr val="333399"/>
                </a:solidFill>
                <a:latin typeface="Tahoma"/>
                <a:cs typeface="Tahoma"/>
              </a:rPr>
              <a:t>data streams, </a:t>
            </a:r>
            <a:r>
              <a:rPr sz="3200" spc="-5" dirty="0">
                <a:solidFill>
                  <a:srgbClr val="333399"/>
                </a:solidFill>
                <a:latin typeface="Tahoma"/>
                <a:cs typeface="Tahoma"/>
              </a:rPr>
              <a:t>so</a:t>
            </a:r>
            <a:r>
              <a:rPr lang="en-US" sz="3200" spc="-5" dirty="0">
                <a:solidFill>
                  <a:srgbClr val="333399"/>
                </a:solidFill>
                <a:latin typeface="Tahoma"/>
                <a:cs typeface="Tahoma"/>
              </a:rPr>
              <a:t>,</a:t>
            </a:r>
            <a:r>
              <a:rPr sz="3200" spc="5" dirty="0">
                <a:solidFill>
                  <a:srgbClr val="333399"/>
                </a:solidFill>
                <a:latin typeface="Tahoma"/>
                <a:cs typeface="Tahoma"/>
              </a:rPr>
              <a:t> </a:t>
            </a:r>
            <a:r>
              <a:rPr sz="3200" dirty="0">
                <a:solidFill>
                  <a:srgbClr val="333399"/>
                </a:solidFill>
                <a:latin typeface="Tahoma"/>
                <a:cs typeface="Tahoma"/>
              </a:rPr>
              <a:t>they are</a:t>
            </a:r>
            <a:r>
              <a:rPr sz="3200" spc="5" dirty="0">
                <a:solidFill>
                  <a:srgbClr val="333399"/>
                </a:solidFill>
                <a:latin typeface="Tahoma"/>
                <a:cs typeface="Tahoma"/>
              </a:rPr>
              <a:t> </a:t>
            </a:r>
            <a:r>
              <a:rPr sz="3200" dirty="0">
                <a:solidFill>
                  <a:srgbClr val="333399"/>
                </a:solidFill>
                <a:latin typeface="Tahoma"/>
                <a:cs typeface="Tahoma"/>
              </a:rPr>
              <a:t>easy</a:t>
            </a:r>
            <a:r>
              <a:rPr sz="3200" spc="-11" dirty="0">
                <a:solidFill>
                  <a:srgbClr val="333399"/>
                </a:solidFill>
                <a:latin typeface="Tahoma"/>
                <a:cs typeface="Tahoma"/>
              </a:rPr>
              <a:t> </a:t>
            </a:r>
            <a:r>
              <a:rPr sz="3200" spc="-5" dirty="0">
                <a:solidFill>
                  <a:srgbClr val="333399"/>
                </a:solidFill>
                <a:latin typeface="Tahoma"/>
                <a:cs typeface="Tahoma"/>
              </a:rPr>
              <a:t>to</a:t>
            </a:r>
            <a:r>
              <a:rPr sz="3200" spc="11" dirty="0">
                <a:solidFill>
                  <a:srgbClr val="333399"/>
                </a:solidFill>
                <a:latin typeface="Tahoma"/>
                <a:cs typeface="Tahoma"/>
              </a:rPr>
              <a:t> </a:t>
            </a:r>
            <a:r>
              <a:rPr sz="3200" spc="-5" dirty="0">
                <a:solidFill>
                  <a:srgbClr val="333399"/>
                </a:solidFill>
                <a:latin typeface="Tahoma"/>
                <a:cs typeface="Tahoma"/>
              </a:rPr>
              <a:t>write,</a:t>
            </a:r>
            <a:r>
              <a:rPr sz="3200" spc="11" dirty="0">
                <a:solidFill>
                  <a:srgbClr val="333399"/>
                </a:solidFill>
                <a:latin typeface="Tahoma"/>
                <a:cs typeface="Tahoma"/>
              </a:rPr>
              <a:t> </a:t>
            </a:r>
            <a:r>
              <a:rPr sz="3200" spc="-5" dirty="0">
                <a:solidFill>
                  <a:srgbClr val="333399"/>
                </a:solidFill>
                <a:latin typeface="Tahoma"/>
                <a:cs typeface="Tahoma"/>
              </a:rPr>
              <a:t>test,</a:t>
            </a:r>
            <a:r>
              <a:rPr sz="3200" spc="11" dirty="0">
                <a:solidFill>
                  <a:srgbClr val="333399"/>
                </a:solidFill>
                <a:latin typeface="Tahoma"/>
                <a:cs typeface="Tahoma"/>
              </a:rPr>
              <a:t> </a:t>
            </a:r>
            <a:r>
              <a:rPr sz="3200" dirty="0">
                <a:solidFill>
                  <a:srgbClr val="333399"/>
                </a:solidFill>
                <a:latin typeface="Tahoma"/>
                <a:cs typeface="Tahoma"/>
              </a:rPr>
              <a:t>reuse, and replace.</a:t>
            </a:r>
            <a:endParaRPr sz="3200" dirty="0">
              <a:latin typeface="Tahoma"/>
              <a:cs typeface="Tahoma"/>
            </a:endParaRPr>
          </a:p>
          <a:p>
            <a:pPr marL="379319" indent="-365771" algn="l">
              <a:spcBef>
                <a:spcPts val="1461"/>
              </a:spcBef>
              <a:buFont typeface="Arial MT"/>
              <a:buChar char="•"/>
              <a:tabLst>
                <a:tab pos="378641" algn="l"/>
                <a:tab pos="379319" algn="l"/>
              </a:tabLst>
            </a:pPr>
            <a:endParaRPr lang="en-US" sz="3200" spc="-5" dirty="0">
              <a:solidFill>
                <a:srgbClr val="333399"/>
              </a:solidFill>
              <a:latin typeface="Tahoma"/>
              <a:cs typeface="Tahoma"/>
            </a:endParaRPr>
          </a:p>
          <a:p>
            <a:pPr marL="379319" indent="-365771" algn="l">
              <a:spcBef>
                <a:spcPts val="1461"/>
              </a:spcBef>
              <a:buFont typeface="Arial MT"/>
              <a:buChar char="•"/>
              <a:tabLst>
                <a:tab pos="378641" algn="l"/>
                <a:tab pos="379319" algn="l"/>
              </a:tabLst>
            </a:pPr>
            <a:r>
              <a:rPr sz="3200" spc="-5" dirty="0">
                <a:solidFill>
                  <a:srgbClr val="333399"/>
                </a:solidFill>
                <a:latin typeface="Tahoma"/>
                <a:cs typeface="Tahoma"/>
              </a:rPr>
              <a:t>Filters</a:t>
            </a:r>
            <a:r>
              <a:rPr sz="3200" spc="21" dirty="0">
                <a:solidFill>
                  <a:srgbClr val="333399"/>
                </a:solidFill>
                <a:latin typeface="Tahoma"/>
                <a:cs typeface="Tahoma"/>
              </a:rPr>
              <a:t> </a:t>
            </a:r>
            <a:r>
              <a:rPr sz="3200" dirty="0">
                <a:solidFill>
                  <a:srgbClr val="333399"/>
                </a:solidFill>
                <a:latin typeface="Tahoma"/>
                <a:cs typeface="Tahoma"/>
              </a:rPr>
              <a:t>may</a:t>
            </a:r>
            <a:r>
              <a:rPr sz="3200" spc="5" dirty="0">
                <a:solidFill>
                  <a:srgbClr val="333399"/>
                </a:solidFill>
                <a:latin typeface="Tahoma"/>
                <a:cs typeface="Tahoma"/>
              </a:rPr>
              <a:t> </a:t>
            </a:r>
            <a:r>
              <a:rPr sz="3200" spc="-5" dirty="0">
                <a:solidFill>
                  <a:srgbClr val="333399"/>
                </a:solidFill>
                <a:latin typeface="Tahoma"/>
                <a:cs typeface="Tahoma"/>
              </a:rPr>
              <a:t>execute</a:t>
            </a:r>
            <a:r>
              <a:rPr sz="3200" spc="21" dirty="0">
                <a:solidFill>
                  <a:srgbClr val="333399"/>
                </a:solidFill>
                <a:latin typeface="Tahoma"/>
                <a:cs typeface="Tahoma"/>
              </a:rPr>
              <a:t> </a:t>
            </a:r>
            <a:r>
              <a:rPr sz="3200" spc="-5" dirty="0">
                <a:solidFill>
                  <a:srgbClr val="333399"/>
                </a:solidFill>
                <a:latin typeface="Tahoma"/>
                <a:cs typeface="Tahoma"/>
              </a:rPr>
              <a:t>concurrently.</a:t>
            </a:r>
            <a:endParaRPr sz="3200" dirty="0">
              <a:latin typeface="Tahoma"/>
              <a:cs typeface="Tahoma"/>
            </a:endParaRPr>
          </a:p>
          <a:p>
            <a:pPr marL="806729" lvl="1" indent="-306164" algn="l">
              <a:spcBef>
                <a:spcPts val="1456"/>
              </a:spcBef>
              <a:buFont typeface="Arial MT"/>
              <a:buChar char="•"/>
              <a:tabLst>
                <a:tab pos="807407" algn="l"/>
              </a:tabLst>
            </a:pPr>
            <a:r>
              <a:rPr sz="3200" dirty="0">
                <a:solidFill>
                  <a:srgbClr val="333399"/>
                </a:solidFill>
                <a:latin typeface="Tahoma"/>
                <a:cs typeface="Tahoma"/>
              </a:rPr>
              <a:t>Requires</a:t>
            </a:r>
            <a:r>
              <a:rPr sz="3200" spc="-21" dirty="0">
                <a:solidFill>
                  <a:srgbClr val="333399"/>
                </a:solidFill>
                <a:latin typeface="Tahoma"/>
                <a:cs typeface="Tahoma"/>
              </a:rPr>
              <a:t> </a:t>
            </a:r>
            <a:r>
              <a:rPr sz="3200" dirty="0">
                <a:solidFill>
                  <a:srgbClr val="333399"/>
                </a:solidFill>
                <a:latin typeface="Tahoma"/>
                <a:cs typeface="Tahoma"/>
              </a:rPr>
              <a:t>pipes</a:t>
            </a:r>
            <a:r>
              <a:rPr sz="3200" spc="-5" dirty="0">
                <a:solidFill>
                  <a:srgbClr val="333399"/>
                </a:solidFill>
                <a:latin typeface="Tahoma"/>
                <a:cs typeface="Tahoma"/>
              </a:rPr>
              <a:t> </a:t>
            </a:r>
            <a:r>
              <a:rPr sz="3200" spc="-11" dirty="0">
                <a:solidFill>
                  <a:srgbClr val="333399"/>
                </a:solidFill>
                <a:latin typeface="Tahoma"/>
                <a:cs typeface="Tahoma"/>
              </a:rPr>
              <a:t>to</a:t>
            </a:r>
            <a:r>
              <a:rPr sz="3200" spc="-5" dirty="0">
                <a:solidFill>
                  <a:srgbClr val="333399"/>
                </a:solidFill>
                <a:latin typeface="Tahoma"/>
                <a:cs typeface="Tahoma"/>
              </a:rPr>
              <a:t> synchronize</a:t>
            </a:r>
            <a:r>
              <a:rPr sz="3200" spc="5" dirty="0">
                <a:solidFill>
                  <a:srgbClr val="333399"/>
                </a:solidFill>
                <a:latin typeface="Tahoma"/>
                <a:cs typeface="Tahoma"/>
              </a:rPr>
              <a:t> </a:t>
            </a:r>
            <a:r>
              <a:rPr sz="3200" spc="-5" dirty="0">
                <a:solidFill>
                  <a:srgbClr val="333399"/>
                </a:solidFill>
                <a:latin typeface="Tahoma"/>
                <a:cs typeface="Tahoma"/>
              </a:rPr>
              <a:t>filters</a:t>
            </a:r>
            <a:endParaRPr sz="3200" dirty="0">
              <a:latin typeface="Tahoma"/>
              <a:cs typeface="Tahoma"/>
            </a:endParaRPr>
          </a:p>
          <a:p>
            <a:pPr marL="379319" indent="-365771" algn="l">
              <a:spcBef>
                <a:spcPts val="1461"/>
              </a:spcBef>
              <a:buFont typeface="Arial MT"/>
              <a:buChar char="•"/>
              <a:tabLst>
                <a:tab pos="378641" algn="l"/>
                <a:tab pos="379319" algn="l"/>
              </a:tabLst>
            </a:pPr>
            <a:endParaRPr lang="en-US" sz="3200" spc="-5" dirty="0">
              <a:solidFill>
                <a:srgbClr val="333399"/>
              </a:solidFill>
              <a:latin typeface="Tahoma"/>
              <a:cs typeface="Tahoma"/>
            </a:endParaRPr>
          </a:p>
          <a:p>
            <a:pPr marL="379319" indent="-365771" algn="l">
              <a:spcBef>
                <a:spcPts val="1461"/>
              </a:spcBef>
              <a:buFont typeface="Arial MT"/>
              <a:buChar char="•"/>
              <a:tabLst>
                <a:tab pos="378641" algn="l"/>
                <a:tab pos="379319" algn="l"/>
              </a:tabLst>
            </a:pPr>
            <a:r>
              <a:rPr sz="3200" spc="-5" dirty="0">
                <a:solidFill>
                  <a:srgbClr val="333399"/>
                </a:solidFill>
                <a:latin typeface="Tahoma"/>
                <a:cs typeface="Tahoma"/>
              </a:rPr>
              <a:t>Pipe-and-filter</a:t>
            </a:r>
            <a:r>
              <a:rPr sz="3200" spc="5" dirty="0">
                <a:solidFill>
                  <a:srgbClr val="333399"/>
                </a:solidFill>
                <a:latin typeface="Tahoma"/>
                <a:cs typeface="Tahoma"/>
              </a:rPr>
              <a:t> </a:t>
            </a:r>
            <a:r>
              <a:rPr sz="3200" spc="-5" dirty="0">
                <a:solidFill>
                  <a:srgbClr val="333399"/>
                </a:solidFill>
                <a:latin typeface="Tahoma"/>
                <a:cs typeface="Tahoma"/>
              </a:rPr>
              <a:t>topologies</a:t>
            </a:r>
            <a:r>
              <a:rPr sz="3200" spc="11" dirty="0">
                <a:solidFill>
                  <a:srgbClr val="333399"/>
                </a:solidFill>
                <a:latin typeface="Tahoma"/>
                <a:cs typeface="Tahoma"/>
              </a:rPr>
              <a:t> </a:t>
            </a:r>
            <a:r>
              <a:rPr sz="3200" spc="-5" dirty="0">
                <a:solidFill>
                  <a:srgbClr val="333399"/>
                </a:solidFill>
                <a:latin typeface="Tahoma"/>
                <a:cs typeface="Tahoma"/>
              </a:rPr>
              <a:t>should</a:t>
            </a:r>
            <a:r>
              <a:rPr sz="3200" spc="11" dirty="0">
                <a:solidFill>
                  <a:srgbClr val="333399"/>
                </a:solidFill>
                <a:latin typeface="Tahoma"/>
                <a:cs typeface="Tahoma"/>
              </a:rPr>
              <a:t> </a:t>
            </a:r>
            <a:r>
              <a:rPr sz="3200" dirty="0">
                <a:solidFill>
                  <a:srgbClr val="333399"/>
                </a:solidFill>
                <a:latin typeface="Tahoma"/>
                <a:cs typeface="Tahoma"/>
              </a:rPr>
              <a:t>be</a:t>
            </a:r>
            <a:r>
              <a:rPr sz="3200" spc="5" dirty="0">
                <a:solidFill>
                  <a:srgbClr val="333399"/>
                </a:solidFill>
                <a:latin typeface="Tahoma"/>
                <a:cs typeface="Tahoma"/>
              </a:rPr>
              <a:t> </a:t>
            </a:r>
            <a:r>
              <a:rPr sz="3200" dirty="0">
                <a:solidFill>
                  <a:srgbClr val="333399"/>
                </a:solidFill>
                <a:latin typeface="Tahoma"/>
                <a:cs typeface="Tahoma"/>
              </a:rPr>
              <a:t>acyclic</a:t>
            </a:r>
            <a:r>
              <a:rPr sz="3200" spc="11" dirty="0">
                <a:solidFill>
                  <a:srgbClr val="333399"/>
                </a:solidFill>
                <a:latin typeface="Tahoma"/>
                <a:cs typeface="Tahoma"/>
              </a:rPr>
              <a:t> </a:t>
            </a:r>
            <a:r>
              <a:rPr sz="3200" dirty="0">
                <a:solidFill>
                  <a:srgbClr val="333399"/>
                </a:solidFill>
                <a:latin typeface="Tahoma"/>
                <a:cs typeface="Tahoma"/>
              </a:rPr>
              <a:t>graphs.</a:t>
            </a:r>
            <a:endParaRPr sz="32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Effect transition="in" filter="fade">
                                      <p:cBhvr>
                                        <p:cTn id="1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2941" y="1218619"/>
            <a:ext cx="11318917" cy="6762364"/>
          </a:xfrm>
          <a:prstGeom prst="rect">
            <a:avLst/>
          </a:prstGeom>
        </p:spPr>
        <p:txBody>
          <a:bodyPr vert="horz" wrap="square" lIns="0" tIns="14224" rIns="0" bIns="0" rtlCol="0">
            <a:spAutoFit/>
          </a:bodyPr>
          <a:lstStyle/>
          <a:p>
            <a:pPr marL="220140">
              <a:spcBef>
                <a:spcPts val="112"/>
              </a:spcBef>
            </a:pPr>
            <a:r>
              <a:rPr sz="4400" b="1" spc="-5" dirty="0">
                <a:latin typeface="Tahoma"/>
                <a:cs typeface="Tahoma"/>
              </a:rPr>
              <a:t>Pipe-and-Filter</a:t>
            </a:r>
            <a:r>
              <a:rPr sz="4400" b="1" spc="-64" dirty="0">
                <a:latin typeface="Tahoma"/>
                <a:cs typeface="Tahoma"/>
              </a:rPr>
              <a:t> </a:t>
            </a:r>
            <a:r>
              <a:rPr sz="4400" b="1" dirty="0">
                <a:latin typeface="Tahoma"/>
                <a:cs typeface="Tahoma"/>
              </a:rPr>
              <a:t>Advantages</a:t>
            </a:r>
            <a:endParaRPr sz="4400" dirty="0">
              <a:latin typeface="Tahoma"/>
              <a:cs typeface="Tahoma"/>
            </a:endParaRPr>
          </a:p>
          <a:p>
            <a:pPr>
              <a:spcBef>
                <a:spcPts val="11"/>
              </a:spcBef>
            </a:pPr>
            <a:endParaRPr sz="4400" dirty="0">
              <a:latin typeface="Tahoma"/>
              <a:cs typeface="Tahoma"/>
            </a:endParaRPr>
          </a:p>
          <a:p>
            <a:pPr marL="379319" indent="-365771" algn="l">
              <a:buFont typeface="Arial MT"/>
              <a:buChar char="•"/>
              <a:tabLst>
                <a:tab pos="378641" algn="l"/>
                <a:tab pos="379319" algn="l"/>
              </a:tabLst>
            </a:pPr>
            <a:r>
              <a:rPr sz="3600" spc="-5" dirty="0">
                <a:solidFill>
                  <a:srgbClr val="333399"/>
                </a:solidFill>
                <a:latin typeface="Tahoma"/>
                <a:cs typeface="Tahoma"/>
              </a:rPr>
              <a:t>Filters</a:t>
            </a:r>
            <a:r>
              <a:rPr sz="3600" spc="16" dirty="0">
                <a:solidFill>
                  <a:srgbClr val="333399"/>
                </a:solidFill>
                <a:latin typeface="Tahoma"/>
                <a:cs typeface="Tahoma"/>
              </a:rPr>
              <a:t> </a:t>
            </a:r>
            <a:r>
              <a:rPr sz="3600" spc="-5" dirty="0">
                <a:solidFill>
                  <a:srgbClr val="333399"/>
                </a:solidFill>
                <a:latin typeface="Tahoma"/>
                <a:cs typeface="Tahoma"/>
              </a:rPr>
              <a:t>can</a:t>
            </a:r>
            <a:r>
              <a:rPr sz="3600" spc="-11" dirty="0">
                <a:solidFill>
                  <a:srgbClr val="333399"/>
                </a:solidFill>
                <a:latin typeface="Tahoma"/>
                <a:cs typeface="Tahoma"/>
              </a:rPr>
              <a:t> </a:t>
            </a:r>
            <a:r>
              <a:rPr sz="3600" dirty="0">
                <a:solidFill>
                  <a:srgbClr val="333399"/>
                </a:solidFill>
                <a:latin typeface="Tahoma"/>
                <a:cs typeface="Tahoma"/>
              </a:rPr>
              <a:t>be</a:t>
            </a:r>
            <a:r>
              <a:rPr sz="3600" spc="16" dirty="0">
                <a:solidFill>
                  <a:srgbClr val="333399"/>
                </a:solidFill>
                <a:latin typeface="Tahoma"/>
                <a:cs typeface="Tahoma"/>
              </a:rPr>
              <a:t> </a:t>
            </a:r>
            <a:r>
              <a:rPr sz="3600" dirty="0">
                <a:solidFill>
                  <a:srgbClr val="333399"/>
                </a:solidFill>
                <a:latin typeface="Tahoma"/>
                <a:cs typeface="Tahoma"/>
              </a:rPr>
              <a:t>modified</a:t>
            </a:r>
            <a:r>
              <a:rPr sz="3600" spc="16" dirty="0">
                <a:solidFill>
                  <a:srgbClr val="333399"/>
                </a:solidFill>
                <a:latin typeface="Tahoma"/>
                <a:cs typeface="Tahoma"/>
              </a:rPr>
              <a:t> </a:t>
            </a:r>
            <a:r>
              <a:rPr sz="3600" dirty="0">
                <a:solidFill>
                  <a:srgbClr val="333399"/>
                </a:solidFill>
                <a:latin typeface="Tahoma"/>
                <a:cs typeface="Tahoma"/>
              </a:rPr>
              <a:t>and replaced</a:t>
            </a:r>
            <a:r>
              <a:rPr sz="3600" spc="-5" dirty="0">
                <a:solidFill>
                  <a:srgbClr val="333399"/>
                </a:solidFill>
                <a:latin typeface="Tahoma"/>
                <a:cs typeface="Tahoma"/>
              </a:rPr>
              <a:t> </a:t>
            </a:r>
            <a:r>
              <a:rPr sz="3600" dirty="0">
                <a:solidFill>
                  <a:srgbClr val="333399"/>
                </a:solidFill>
                <a:latin typeface="Tahoma"/>
                <a:cs typeface="Tahoma"/>
              </a:rPr>
              <a:t>easily.</a:t>
            </a:r>
            <a:endParaRPr lang="en-US" sz="3600" dirty="0">
              <a:solidFill>
                <a:srgbClr val="333399"/>
              </a:solidFill>
              <a:latin typeface="Tahoma"/>
              <a:cs typeface="Tahoma"/>
            </a:endParaRPr>
          </a:p>
          <a:p>
            <a:pPr marL="379319" indent="-365771" algn="l">
              <a:buFont typeface="Arial MT"/>
              <a:buChar char="•"/>
              <a:tabLst>
                <a:tab pos="378641" algn="l"/>
                <a:tab pos="379319" algn="l"/>
              </a:tabLst>
            </a:pPr>
            <a:endParaRPr sz="3600" dirty="0">
              <a:latin typeface="Tahoma"/>
              <a:cs typeface="Tahoma"/>
            </a:endParaRPr>
          </a:p>
          <a:p>
            <a:pPr marL="379319" marR="5419" indent="-365771" algn="l">
              <a:spcBef>
                <a:spcPts val="1461"/>
              </a:spcBef>
              <a:buFont typeface="Arial MT"/>
              <a:buChar char="•"/>
              <a:tabLst>
                <a:tab pos="378641" algn="l"/>
                <a:tab pos="379319" algn="l"/>
              </a:tabLst>
            </a:pPr>
            <a:r>
              <a:rPr sz="3600" spc="-5" dirty="0">
                <a:solidFill>
                  <a:srgbClr val="333399"/>
                </a:solidFill>
                <a:latin typeface="Tahoma"/>
                <a:cs typeface="Tahoma"/>
              </a:rPr>
              <a:t>Filters</a:t>
            </a:r>
            <a:r>
              <a:rPr sz="3600" spc="16" dirty="0">
                <a:solidFill>
                  <a:srgbClr val="333399"/>
                </a:solidFill>
                <a:latin typeface="Tahoma"/>
                <a:cs typeface="Tahoma"/>
              </a:rPr>
              <a:t> </a:t>
            </a:r>
            <a:r>
              <a:rPr sz="3600" spc="-5" dirty="0">
                <a:solidFill>
                  <a:srgbClr val="333399"/>
                </a:solidFill>
                <a:latin typeface="Tahoma"/>
                <a:cs typeface="Tahoma"/>
              </a:rPr>
              <a:t>can</a:t>
            </a:r>
            <a:r>
              <a:rPr sz="3600" spc="-16" dirty="0">
                <a:solidFill>
                  <a:srgbClr val="333399"/>
                </a:solidFill>
                <a:latin typeface="Tahoma"/>
                <a:cs typeface="Tahoma"/>
              </a:rPr>
              <a:t> </a:t>
            </a:r>
            <a:r>
              <a:rPr sz="3600" dirty="0">
                <a:solidFill>
                  <a:srgbClr val="333399"/>
                </a:solidFill>
                <a:latin typeface="Tahoma"/>
                <a:cs typeface="Tahoma"/>
              </a:rPr>
              <a:t>be</a:t>
            </a:r>
            <a:r>
              <a:rPr sz="3600" spc="16" dirty="0">
                <a:solidFill>
                  <a:srgbClr val="333399"/>
                </a:solidFill>
                <a:latin typeface="Tahoma"/>
                <a:cs typeface="Tahoma"/>
              </a:rPr>
              <a:t> </a:t>
            </a:r>
            <a:r>
              <a:rPr sz="3600" dirty="0">
                <a:solidFill>
                  <a:srgbClr val="333399"/>
                </a:solidFill>
                <a:latin typeface="Tahoma"/>
                <a:cs typeface="Tahoma"/>
              </a:rPr>
              <a:t>rearranged</a:t>
            </a:r>
            <a:r>
              <a:rPr sz="3600" spc="-16" dirty="0">
                <a:solidFill>
                  <a:srgbClr val="333399"/>
                </a:solidFill>
                <a:latin typeface="Tahoma"/>
                <a:cs typeface="Tahoma"/>
              </a:rPr>
              <a:t> </a:t>
            </a:r>
            <a:r>
              <a:rPr sz="3600" spc="-5" dirty="0">
                <a:solidFill>
                  <a:srgbClr val="333399"/>
                </a:solidFill>
                <a:latin typeface="Tahoma"/>
                <a:cs typeface="Tahoma"/>
              </a:rPr>
              <a:t>with</a:t>
            </a:r>
            <a:r>
              <a:rPr sz="3600" spc="21" dirty="0">
                <a:solidFill>
                  <a:srgbClr val="333399"/>
                </a:solidFill>
                <a:latin typeface="Tahoma"/>
                <a:cs typeface="Tahoma"/>
              </a:rPr>
              <a:t> </a:t>
            </a:r>
            <a:r>
              <a:rPr sz="3600" dirty="0">
                <a:solidFill>
                  <a:srgbClr val="333399"/>
                </a:solidFill>
                <a:latin typeface="Tahoma"/>
                <a:cs typeface="Tahoma"/>
              </a:rPr>
              <a:t>little</a:t>
            </a:r>
            <a:r>
              <a:rPr sz="3600" spc="32" dirty="0">
                <a:solidFill>
                  <a:srgbClr val="333399"/>
                </a:solidFill>
                <a:latin typeface="Tahoma"/>
                <a:cs typeface="Tahoma"/>
              </a:rPr>
              <a:t> </a:t>
            </a:r>
            <a:r>
              <a:rPr sz="3600" spc="-5" dirty="0">
                <a:solidFill>
                  <a:srgbClr val="333399"/>
                </a:solidFill>
                <a:latin typeface="Tahoma"/>
                <a:cs typeface="Tahoma"/>
              </a:rPr>
              <a:t>effort,</a:t>
            </a:r>
            <a:r>
              <a:rPr sz="3600" spc="11" dirty="0">
                <a:solidFill>
                  <a:srgbClr val="333399"/>
                </a:solidFill>
                <a:latin typeface="Tahoma"/>
                <a:cs typeface="Tahoma"/>
              </a:rPr>
              <a:t> </a:t>
            </a:r>
            <a:r>
              <a:rPr sz="3600" dirty="0">
                <a:solidFill>
                  <a:srgbClr val="333399"/>
                </a:solidFill>
                <a:latin typeface="Tahoma"/>
                <a:cs typeface="Tahoma"/>
              </a:rPr>
              <a:t>making</a:t>
            </a:r>
            <a:r>
              <a:rPr sz="3600" spc="11" dirty="0">
                <a:solidFill>
                  <a:srgbClr val="333399"/>
                </a:solidFill>
                <a:latin typeface="Tahoma"/>
                <a:cs typeface="Tahoma"/>
              </a:rPr>
              <a:t> </a:t>
            </a:r>
            <a:r>
              <a:rPr sz="3600" dirty="0">
                <a:solidFill>
                  <a:srgbClr val="333399"/>
                </a:solidFill>
                <a:latin typeface="Tahoma"/>
                <a:cs typeface="Tahoma"/>
              </a:rPr>
              <a:t>it</a:t>
            </a:r>
            <a:r>
              <a:rPr sz="3600" spc="16" dirty="0">
                <a:solidFill>
                  <a:srgbClr val="333399"/>
                </a:solidFill>
                <a:latin typeface="Tahoma"/>
                <a:cs typeface="Tahoma"/>
              </a:rPr>
              <a:t> </a:t>
            </a:r>
            <a:r>
              <a:rPr sz="3600" dirty="0">
                <a:solidFill>
                  <a:srgbClr val="333399"/>
                </a:solidFill>
                <a:latin typeface="Tahoma"/>
                <a:cs typeface="Tahoma"/>
              </a:rPr>
              <a:t>easy </a:t>
            </a:r>
            <a:r>
              <a:rPr sz="3600" spc="-1051" dirty="0">
                <a:solidFill>
                  <a:srgbClr val="333399"/>
                </a:solidFill>
                <a:latin typeface="Tahoma"/>
                <a:cs typeface="Tahoma"/>
              </a:rPr>
              <a:t> </a:t>
            </a:r>
            <a:r>
              <a:rPr sz="3600" spc="-5" dirty="0">
                <a:solidFill>
                  <a:srgbClr val="333399"/>
                </a:solidFill>
                <a:latin typeface="Tahoma"/>
                <a:cs typeface="Tahoma"/>
              </a:rPr>
              <a:t>to</a:t>
            </a:r>
            <a:r>
              <a:rPr sz="3600" dirty="0">
                <a:solidFill>
                  <a:srgbClr val="333399"/>
                </a:solidFill>
                <a:latin typeface="Tahoma"/>
                <a:cs typeface="Tahoma"/>
              </a:rPr>
              <a:t> develop</a:t>
            </a:r>
            <a:r>
              <a:rPr sz="3600" spc="11" dirty="0">
                <a:solidFill>
                  <a:srgbClr val="333399"/>
                </a:solidFill>
                <a:latin typeface="Tahoma"/>
                <a:cs typeface="Tahoma"/>
              </a:rPr>
              <a:t> </a:t>
            </a:r>
            <a:r>
              <a:rPr sz="3600" spc="-5" dirty="0">
                <a:solidFill>
                  <a:srgbClr val="333399"/>
                </a:solidFill>
                <a:latin typeface="Tahoma"/>
                <a:cs typeface="Tahoma"/>
              </a:rPr>
              <a:t>similar</a:t>
            </a:r>
            <a:r>
              <a:rPr sz="3600" dirty="0">
                <a:solidFill>
                  <a:srgbClr val="333399"/>
                </a:solidFill>
                <a:latin typeface="Tahoma"/>
                <a:cs typeface="Tahoma"/>
              </a:rPr>
              <a:t> </a:t>
            </a:r>
            <a:r>
              <a:rPr sz="3600" spc="-5" dirty="0">
                <a:solidFill>
                  <a:srgbClr val="333399"/>
                </a:solidFill>
                <a:latin typeface="Tahoma"/>
                <a:cs typeface="Tahoma"/>
              </a:rPr>
              <a:t>programs.</a:t>
            </a:r>
            <a:endParaRPr lang="en-US" sz="3600" spc="-5" dirty="0">
              <a:solidFill>
                <a:srgbClr val="333399"/>
              </a:solidFill>
              <a:latin typeface="Tahoma"/>
              <a:cs typeface="Tahoma"/>
            </a:endParaRPr>
          </a:p>
          <a:p>
            <a:pPr marL="379319" marR="5419" indent="-365771" algn="l">
              <a:spcBef>
                <a:spcPts val="1461"/>
              </a:spcBef>
              <a:buFont typeface="Arial MT"/>
              <a:buChar char="•"/>
              <a:tabLst>
                <a:tab pos="378641" algn="l"/>
                <a:tab pos="379319" algn="l"/>
              </a:tabLst>
            </a:pPr>
            <a:endParaRPr sz="3600" dirty="0">
              <a:latin typeface="Tahoma"/>
              <a:cs typeface="Tahoma"/>
            </a:endParaRPr>
          </a:p>
          <a:p>
            <a:pPr marL="379319" indent="-365771" algn="l">
              <a:spcBef>
                <a:spcPts val="1461"/>
              </a:spcBef>
              <a:buFont typeface="Arial MT"/>
              <a:buChar char="•"/>
              <a:tabLst>
                <a:tab pos="378641" algn="l"/>
                <a:tab pos="379319" algn="l"/>
              </a:tabLst>
            </a:pPr>
            <a:r>
              <a:rPr sz="3600" spc="-5" dirty="0">
                <a:solidFill>
                  <a:srgbClr val="333399"/>
                </a:solidFill>
                <a:latin typeface="Tahoma"/>
                <a:cs typeface="Tahoma"/>
              </a:rPr>
              <a:t>Filters</a:t>
            </a:r>
            <a:r>
              <a:rPr sz="3600" spc="5" dirty="0">
                <a:solidFill>
                  <a:srgbClr val="333399"/>
                </a:solidFill>
                <a:latin typeface="Tahoma"/>
                <a:cs typeface="Tahoma"/>
              </a:rPr>
              <a:t> </a:t>
            </a:r>
            <a:r>
              <a:rPr sz="3600" dirty="0">
                <a:solidFill>
                  <a:srgbClr val="333399"/>
                </a:solidFill>
                <a:latin typeface="Tahoma"/>
                <a:cs typeface="Tahoma"/>
              </a:rPr>
              <a:t>are</a:t>
            </a:r>
            <a:r>
              <a:rPr sz="3600" spc="-21" dirty="0">
                <a:solidFill>
                  <a:srgbClr val="333399"/>
                </a:solidFill>
                <a:latin typeface="Tahoma"/>
                <a:cs typeface="Tahoma"/>
              </a:rPr>
              <a:t> </a:t>
            </a:r>
            <a:r>
              <a:rPr sz="3600" dirty="0">
                <a:solidFill>
                  <a:srgbClr val="333399"/>
                </a:solidFill>
                <a:latin typeface="Tahoma"/>
                <a:cs typeface="Tahoma"/>
              </a:rPr>
              <a:t>highly</a:t>
            </a:r>
            <a:r>
              <a:rPr sz="3600" spc="5" dirty="0">
                <a:solidFill>
                  <a:srgbClr val="333399"/>
                </a:solidFill>
                <a:latin typeface="Tahoma"/>
                <a:cs typeface="Tahoma"/>
              </a:rPr>
              <a:t> </a:t>
            </a:r>
            <a:r>
              <a:rPr sz="3600" dirty="0">
                <a:solidFill>
                  <a:srgbClr val="333399"/>
                </a:solidFill>
                <a:latin typeface="Tahoma"/>
                <a:cs typeface="Tahoma"/>
              </a:rPr>
              <a:t>reusable.</a:t>
            </a:r>
            <a:endParaRPr lang="en-US" sz="3600" dirty="0">
              <a:solidFill>
                <a:srgbClr val="333399"/>
              </a:solidFill>
              <a:latin typeface="Tahoma"/>
              <a:cs typeface="Tahoma"/>
            </a:endParaRPr>
          </a:p>
          <a:p>
            <a:pPr marL="379319" indent="-365771" algn="l">
              <a:spcBef>
                <a:spcPts val="1461"/>
              </a:spcBef>
              <a:buFont typeface="Arial MT"/>
              <a:buChar char="•"/>
              <a:tabLst>
                <a:tab pos="378641" algn="l"/>
                <a:tab pos="379319" algn="l"/>
              </a:tabLst>
            </a:pPr>
            <a:endParaRPr sz="3600" dirty="0">
              <a:latin typeface="Tahoma"/>
              <a:cs typeface="Tahoma"/>
            </a:endParaRPr>
          </a:p>
          <a:p>
            <a:pPr marL="379319" marR="1406188" indent="-365771" algn="l">
              <a:spcBef>
                <a:spcPts val="1461"/>
              </a:spcBef>
              <a:buFont typeface="Arial MT"/>
              <a:buChar char="•"/>
              <a:tabLst>
                <a:tab pos="378641" algn="l"/>
                <a:tab pos="379319" algn="l"/>
              </a:tabLst>
            </a:pPr>
            <a:r>
              <a:rPr lang="en-US" sz="3600" dirty="0">
                <a:solidFill>
                  <a:srgbClr val="333399"/>
                </a:solidFill>
                <a:latin typeface="Tahoma"/>
                <a:cs typeface="Tahoma"/>
              </a:rPr>
              <a:t>Ideal for “stream processing” software systems</a:t>
            </a:r>
            <a:endParaRPr sz="36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animEffect transition="in" filter="fade">
                                      <p:cBhvr>
                                        <p:cTn id="1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056640" y="1077488"/>
            <a:ext cx="11059499" cy="7185557"/>
          </a:xfrm>
          <a:prstGeom prst="rect">
            <a:avLst/>
          </a:prstGeom>
        </p:spPr>
        <p:txBody>
          <a:bodyPr vert="horz" wrap="square" lIns="0" tIns="14224" rIns="0" bIns="0" rtlCol="0">
            <a:spAutoFit/>
          </a:bodyPr>
          <a:lstStyle/>
          <a:p>
            <a:pPr marL="475503">
              <a:spcBef>
                <a:spcPts val="112"/>
              </a:spcBef>
            </a:pPr>
            <a:r>
              <a:rPr sz="4800" b="1" spc="-5" dirty="0">
                <a:latin typeface="Tahoma"/>
                <a:cs typeface="Tahoma"/>
              </a:rPr>
              <a:t>Pipe-and-Filter</a:t>
            </a:r>
            <a:r>
              <a:rPr sz="4800" b="1" spc="-75" dirty="0">
                <a:latin typeface="Tahoma"/>
                <a:cs typeface="Tahoma"/>
              </a:rPr>
              <a:t> </a:t>
            </a:r>
            <a:r>
              <a:rPr sz="4800" b="1" dirty="0">
                <a:latin typeface="Tahoma"/>
                <a:cs typeface="Tahoma"/>
              </a:rPr>
              <a:t>Disadvantages</a:t>
            </a:r>
            <a:endParaRPr sz="4800" dirty="0">
              <a:latin typeface="Tahoma"/>
              <a:cs typeface="Tahoma"/>
            </a:endParaRPr>
          </a:p>
          <a:p>
            <a:pPr>
              <a:spcBef>
                <a:spcPts val="11"/>
              </a:spcBef>
            </a:pPr>
            <a:endParaRPr sz="4800" dirty="0">
              <a:latin typeface="Tahoma"/>
              <a:cs typeface="Tahoma"/>
            </a:endParaRPr>
          </a:p>
          <a:p>
            <a:pPr marL="379319" marR="5419" indent="-365771" algn="l">
              <a:buFont typeface="Arial MT"/>
              <a:buChar char="•"/>
              <a:tabLst>
                <a:tab pos="378641" algn="l"/>
                <a:tab pos="379319" algn="l"/>
              </a:tabLst>
            </a:pPr>
            <a:r>
              <a:rPr sz="4000" spc="-5" dirty="0">
                <a:solidFill>
                  <a:srgbClr val="333399"/>
                </a:solidFill>
                <a:latin typeface="Tahoma"/>
                <a:cs typeface="Tahoma"/>
              </a:rPr>
              <a:t>Filters</a:t>
            </a:r>
            <a:r>
              <a:rPr sz="4000" spc="21" dirty="0">
                <a:solidFill>
                  <a:srgbClr val="333399"/>
                </a:solidFill>
                <a:latin typeface="Tahoma"/>
                <a:cs typeface="Tahoma"/>
              </a:rPr>
              <a:t> </a:t>
            </a:r>
            <a:r>
              <a:rPr sz="4000" spc="-5" dirty="0">
                <a:solidFill>
                  <a:srgbClr val="333399"/>
                </a:solidFill>
                <a:latin typeface="Tahoma"/>
                <a:cs typeface="Tahoma"/>
              </a:rPr>
              <a:t>communicate</a:t>
            </a:r>
            <a:r>
              <a:rPr sz="4000" spc="11" dirty="0">
                <a:solidFill>
                  <a:srgbClr val="333399"/>
                </a:solidFill>
                <a:latin typeface="Tahoma"/>
                <a:cs typeface="Tahoma"/>
              </a:rPr>
              <a:t> </a:t>
            </a:r>
            <a:r>
              <a:rPr sz="4000" dirty="0">
                <a:solidFill>
                  <a:srgbClr val="333399"/>
                </a:solidFill>
                <a:latin typeface="Tahoma"/>
                <a:cs typeface="Tahoma"/>
              </a:rPr>
              <a:t>only</a:t>
            </a:r>
            <a:r>
              <a:rPr sz="4000" spc="21" dirty="0">
                <a:solidFill>
                  <a:srgbClr val="333399"/>
                </a:solidFill>
                <a:latin typeface="Tahoma"/>
                <a:cs typeface="Tahoma"/>
              </a:rPr>
              <a:t> </a:t>
            </a:r>
            <a:r>
              <a:rPr sz="4000" spc="-5" dirty="0">
                <a:solidFill>
                  <a:srgbClr val="333399"/>
                </a:solidFill>
                <a:latin typeface="Tahoma"/>
                <a:cs typeface="Tahoma"/>
              </a:rPr>
              <a:t>through</a:t>
            </a:r>
            <a:r>
              <a:rPr sz="4000" spc="16" dirty="0">
                <a:solidFill>
                  <a:srgbClr val="333399"/>
                </a:solidFill>
                <a:latin typeface="Tahoma"/>
                <a:cs typeface="Tahoma"/>
              </a:rPr>
              <a:t> </a:t>
            </a:r>
            <a:r>
              <a:rPr sz="4000" dirty="0">
                <a:solidFill>
                  <a:srgbClr val="333399"/>
                </a:solidFill>
                <a:latin typeface="Tahoma"/>
                <a:cs typeface="Tahoma"/>
              </a:rPr>
              <a:t>pipes,</a:t>
            </a:r>
            <a:r>
              <a:rPr sz="4000" spc="11" dirty="0">
                <a:solidFill>
                  <a:srgbClr val="333399"/>
                </a:solidFill>
                <a:latin typeface="Tahoma"/>
                <a:cs typeface="Tahoma"/>
              </a:rPr>
              <a:t> </a:t>
            </a:r>
            <a:r>
              <a:rPr sz="4000" spc="-5" dirty="0">
                <a:solidFill>
                  <a:srgbClr val="333399"/>
                </a:solidFill>
                <a:latin typeface="Tahoma"/>
                <a:cs typeface="Tahoma"/>
              </a:rPr>
              <a:t>which</a:t>
            </a:r>
            <a:r>
              <a:rPr sz="4000" spc="21" dirty="0">
                <a:solidFill>
                  <a:srgbClr val="333399"/>
                </a:solidFill>
                <a:latin typeface="Tahoma"/>
                <a:cs typeface="Tahoma"/>
              </a:rPr>
              <a:t> </a:t>
            </a:r>
            <a:r>
              <a:rPr sz="4000" dirty="0">
                <a:solidFill>
                  <a:srgbClr val="333399"/>
                </a:solidFill>
                <a:latin typeface="Tahoma"/>
                <a:cs typeface="Tahoma"/>
              </a:rPr>
              <a:t>makes</a:t>
            </a:r>
            <a:r>
              <a:rPr sz="4000" spc="-5" dirty="0">
                <a:solidFill>
                  <a:srgbClr val="333399"/>
                </a:solidFill>
                <a:latin typeface="Tahoma"/>
                <a:cs typeface="Tahoma"/>
              </a:rPr>
              <a:t> </a:t>
            </a:r>
            <a:r>
              <a:rPr sz="4000" dirty="0">
                <a:solidFill>
                  <a:srgbClr val="333399"/>
                </a:solidFill>
                <a:latin typeface="Tahoma"/>
                <a:cs typeface="Tahoma"/>
              </a:rPr>
              <a:t>it </a:t>
            </a:r>
            <a:r>
              <a:rPr sz="4000" spc="-1051" dirty="0">
                <a:solidFill>
                  <a:srgbClr val="333399"/>
                </a:solidFill>
                <a:latin typeface="Tahoma"/>
                <a:cs typeface="Tahoma"/>
              </a:rPr>
              <a:t> </a:t>
            </a:r>
            <a:r>
              <a:rPr sz="4000" spc="-5" dirty="0">
                <a:solidFill>
                  <a:srgbClr val="333399"/>
                </a:solidFill>
                <a:latin typeface="Tahoma"/>
                <a:cs typeface="Tahoma"/>
              </a:rPr>
              <a:t>difficult</a:t>
            </a:r>
            <a:r>
              <a:rPr sz="4000" spc="32" dirty="0">
                <a:solidFill>
                  <a:srgbClr val="333399"/>
                </a:solidFill>
                <a:latin typeface="Tahoma"/>
                <a:cs typeface="Tahoma"/>
              </a:rPr>
              <a:t> </a:t>
            </a:r>
            <a:r>
              <a:rPr sz="4000" spc="-5" dirty="0">
                <a:solidFill>
                  <a:srgbClr val="333399"/>
                </a:solidFill>
                <a:latin typeface="Tahoma"/>
                <a:cs typeface="Tahoma"/>
              </a:rPr>
              <a:t>to</a:t>
            </a:r>
            <a:r>
              <a:rPr sz="4000" spc="5" dirty="0">
                <a:solidFill>
                  <a:srgbClr val="333399"/>
                </a:solidFill>
                <a:latin typeface="Tahoma"/>
                <a:cs typeface="Tahoma"/>
              </a:rPr>
              <a:t> </a:t>
            </a:r>
            <a:r>
              <a:rPr sz="4000" dirty="0">
                <a:solidFill>
                  <a:srgbClr val="333399"/>
                </a:solidFill>
                <a:latin typeface="Tahoma"/>
                <a:cs typeface="Tahoma"/>
              </a:rPr>
              <a:t>coordinate</a:t>
            </a:r>
            <a:r>
              <a:rPr sz="4000" spc="-5" dirty="0">
                <a:solidFill>
                  <a:srgbClr val="333399"/>
                </a:solidFill>
                <a:latin typeface="Tahoma"/>
                <a:cs typeface="Tahoma"/>
              </a:rPr>
              <a:t> </a:t>
            </a:r>
            <a:r>
              <a:rPr sz="4000" dirty="0">
                <a:solidFill>
                  <a:srgbClr val="333399"/>
                </a:solidFill>
                <a:latin typeface="Tahoma"/>
                <a:cs typeface="Tahoma"/>
              </a:rPr>
              <a:t>them.</a:t>
            </a:r>
            <a:endParaRPr sz="4000" dirty="0">
              <a:latin typeface="Tahoma"/>
              <a:cs typeface="Tahoma"/>
            </a:endParaRPr>
          </a:p>
          <a:p>
            <a:pPr marL="379319" marR="79928" indent="-365771" algn="l">
              <a:spcBef>
                <a:spcPts val="1461"/>
              </a:spcBef>
              <a:buFont typeface="Arial MT"/>
              <a:buChar char="•"/>
              <a:tabLst>
                <a:tab pos="378641" algn="l"/>
                <a:tab pos="379319" algn="l"/>
              </a:tabLst>
            </a:pPr>
            <a:endParaRPr lang="en-US" sz="4000" spc="-5" dirty="0">
              <a:solidFill>
                <a:srgbClr val="333399"/>
              </a:solidFill>
              <a:latin typeface="Tahoma"/>
              <a:cs typeface="Tahoma"/>
            </a:endParaRPr>
          </a:p>
          <a:p>
            <a:pPr marL="379319" marR="79928" indent="-365771" algn="l">
              <a:spcBef>
                <a:spcPts val="1461"/>
              </a:spcBef>
              <a:buFont typeface="Arial MT"/>
              <a:buChar char="•"/>
              <a:tabLst>
                <a:tab pos="378641" algn="l"/>
                <a:tab pos="379319" algn="l"/>
              </a:tabLst>
            </a:pPr>
            <a:r>
              <a:rPr sz="4000" spc="-5" dirty="0">
                <a:solidFill>
                  <a:srgbClr val="333399"/>
                </a:solidFill>
                <a:latin typeface="Tahoma"/>
                <a:cs typeface="Tahoma"/>
              </a:rPr>
              <a:t>Filters</a:t>
            </a:r>
            <a:r>
              <a:rPr sz="4000" spc="16" dirty="0">
                <a:solidFill>
                  <a:srgbClr val="333399"/>
                </a:solidFill>
                <a:latin typeface="Tahoma"/>
                <a:cs typeface="Tahoma"/>
              </a:rPr>
              <a:t> </a:t>
            </a:r>
            <a:r>
              <a:rPr sz="4000" dirty="0">
                <a:solidFill>
                  <a:srgbClr val="333399"/>
                </a:solidFill>
                <a:latin typeface="Tahoma"/>
                <a:cs typeface="Tahoma"/>
              </a:rPr>
              <a:t>usually</a:t>
            </a:r>
            <a:r>
              <a:rPr sz="4000" spc="11" dirty="0">
                <a:solidFill>
                  <a:srgbClr val="333399"/>
                </a:solidFill>
                <a:latin typeface="Tahoma"/>
                <a:cs typeface="Tahoma"/>
              </a:rPr>
              <a:t> </a:t>
            </a:r>
            <a:r>
              <a:rPr sz="4000" spc="-5" dirty="0">
                <a:solidFill>
                  <a:srgbClr val="333399"/>
                </a:solidFill>
                <a:latin typeface="Tahoma"/>
                <a:cs typeface="Tahoma"/>
              </a:rPr>
              <a:t>work</a:t>
            </a:r>
            <a:r>
              <a:rPr sz="4000" spc="5" dirty="0">
                <a:solidFill>
                  <a:srgbClr val="333399"/>
                </a:solidFill>
                <a:latin typeface="Tahoma"/>
                <a:cs typeface="Tahoma"/>
              </a:rPr>
              <a:t> </a:t>
            </a:r>
            <a:r>
              <a:rPr sz="4000" dirty="0">
                <a:solidFill>
                  <a:srgbClr val="333399"/>
                </a:solidFill>
                <a:latin typeface="Tahoma"/>
                <a:cs typeface="Tahoma"/>
              </a:rPr>
              <a:t>on </a:t>
            </a:r>
            <a:r>
              <a:rPr sz="4000" spc="-5" dirty="0">
                <a:solidFill>
                  <a:srgbClr val="333399"/>
                </a:solidFill>
                <a:latin typeface="Tahoma"/>
                <a:cs typeface="Tahoma"/>
              </a:rPr>
              <a:t>simple</a:t>
            </a:r>
            <a:r>
              <a:rPr sz="4000" spc="16" dirty="0">
                <a:solidFill>
                  <a:srgbClr val="333399"/>
                </a:solidFill>
                <a:latin typeface="Tahoma"/>
                <a:cs typeface="Tahoma"/>
              </a:rPr>
              <a:t> </a:t>
            </a:r>
            <a:r>
              <a:rPr sz="4000" dirty="0">
                <a:solidFill>
                  <a:srgbClr val="333399"/>
                </a:solidFill>
                <a:latin typeface="Tahoma"/>
                <a:cs typeface="Tahoma"/>
              </a:rPr>
              <a:t>data</a:t>
            </a:r>
            <a:r>
              <a:rPr sz="4000" spc="5" dirty="0">
                <a:solidFill>
                  <a:srgbClr val="333399"/>
                </a:solidFill>
                <a:latin typeface="Tahoma"/>
                <a:cs typeface="Tahoma"/>
              </a:rPr>
              <a:t> </a:t>
            </a:r>
            <a:r>
              <a:rPr sz="4000" dirty="0">
                <a:solidFill>
                  <a:srgbClr val="333399"/>
                </a:solidFill>
                <a:latin typeface="Tahoma"/>
                <a:cs typeface="Tahoma"/>
              </a:rPr>
              <a:t>streams, </a:t>
            </a:r>
            <a:r>
              <a:rPr sz="4000" spc="-5" dirty="0">
                <a:solidFill>
                  <a:srgbClr val="333399"/>
                </a:solidFill>
                <a:latin typeface="Tahoma"/>
                <a:cs typeface="Tahoma"/>
              </a:rPr>
              <a:t>which</a:t>
            </a:r>
            <a:r>
              <a:rPr sz="4000" dirty="0">
                <a:solidFill>
                  <a:srgbClr val="333399"/>
                </a:solidFill>
                <a:latin typeface="Tahoma"/>
                <a:cs typeface="Tahoma"/>
              </a:rPr>
              <a:t> may </a:t>
            </a:r>
            <a:r>
              <a:rPr sz="4000" spc="-1051" dirty="0">
                <a:solidFill>
                  <a:srgbClr val="333399"/>
                </a:solidFill>
                <a:latin typeface="Tahoma"/>
                <a:cs typeface="Tahoma"/>
              </a:rPr>
              <a:t> </a:t>
            </a:r>
            <a:r>
              <a:rPr sz="4000" dirty="0">
                <a:solidFill>
                  <a:srgbClr val="333399"/>
                </a:solidFill>
                <a:latin typeface="Tahoma"/>
                <a:cs typeface="Tahoma"/>
              </a:rPr>
              <a:t>result in</a:t>
            </a:r>
            <a:r>
              <a:rPr sz="4000" spc="5" dirty="0">
                <a:solidFill>
                  <a:srgbClr val="333399"/>
                </a:solidFill>
                <a:latin typeface="Tahoma"/>
                <a:cs typeface="Tahoma"/>
              </a:rPr>
              <a:t> </a:t>
            </a:r>
            <a:r>
              <a:rPr sz="4000" spc="-5" dirty="0">
                <a:solidFill>
                  <a:srgbClr val="333399"/>
                </a:solidFill>
                <a:latin typeface="Tahoma"/>
                <a:cs typeface="Tahoma"/>
              </a:rPr>
              <a:t>wasted</a:t>
            </a:r>
            <a:r>
              <a:rPr sz="4000" spc="11" dirty="0">
                <a:solidFill>
                  <a:srgbClr val="333399"/>
                </a:solidFill>
                <a:latin typeface="Tahoma"/>
                <a:cs typeface="Tahoma"/>
              </a:rPr>
              <a:t> </a:t>
            </a:r>
            <a:r>
              <a:rPr sz="4000" dirty="0">
                <a:solidFill>
                  <a:srgbClr val="333399"/>
                </a:solidFill>
                <a:latin typeface="Tahoma"/>
                <a:cs typeface="Tahoma"/>
              </a:rPr>
              <a:t>data</a:t>
            </a:r>
            <a:r>
              <a:rPr sz="4000" spc="5" dirty="0">
                <a:solidFill>
                  <a:srgbClr val="333399"/>
                </a:solidFill>
                <a:latin typeface="Tahoma"/>
                <a:cs typeface="Tahoma"/>
              </a:rPr>
              <a:t> </a:t>
            </a:r>
            <a:r>
              <a:rPr sz="4000" spc="-5" dirty="0">
                <a:solidFill>
                  <a:srgbClr val="333399"/>
                </a:solidFill>
                <a:latin typeface="Tahoma"/>
                <a:cs typeface="Tahoma"/>
              </a:rPr>
              <a:t>conversion</a:t>
            </a:r>
            <a:r>
              <a:rPr sz="4000" dirty="0">
                <a:solidFill>
                  <a:srgbClr val="333399"/>
                </a:solidFill>
                <a:latin typeface="Tahoma"/>
                <a:cs typeface="Tahoma"/>
              </a:rPr>
              <a:t> </a:t>
            </a:r>
            <a:r>
              <a:rPr sz="4000" spc="-5" dirty="0">
                <a:solidFill>
                  <a:srgbClr val="333399"/>
                </a:solidFill>
                <a:latin typeface="Tahoma"/>
                <a:cs typeface="Tahoma"/>
              </a:rPr>
              <a:t>effort.</a:t>
            </a:r>
            <a:endParaRPr sz="4000" dirty="0">
              <a:latin typeface="Tahoma"/>
              <a:cs typeface="Tahoma"/>
            </a:endParaRPr>
          </a:p>
          <a:p>
            <a:pPr marL="379319" indent="-365771" algn="l">
              <a:spcBef>
                <a:spcPts val="1461"/>
              </a:spcBef>
              <a:buFont typeface="Arial MT"/>
              <a:buChar char="•"/>
              <a:tabLst>
                <a:tab pos="378641" algn="l"/>
                <a:tab pos="379319" algn="l"/>
              </a:tabLst>
            </a:pPr>
            <a:endParaRPr lang="en-US" sz="4000" spc="-5" dirty="0">
              <a:solidFill>
                <a:srgbClr val="333399"/>
              </a:solidFill>
              <a:latin typeface="Tahoma"/>
              <a:cs typeface="Tahoma"/>
            </a:endParaRPr>
          </a:p>
          <a:p>
            <a:pPr marL="379319" indent="-365771" algn="l">
              <a:spcBef>
                <a:spcPts val="1461"/>
              </a:spcBef>
              <a:buFont typeface="Arial MT"/>
              <a:buChar char="•"/>
              <a:tabLst>
                <a:tab pos="378641" algn="l"/>
                <a:tab pos="379319" algn="l"/>
              </a:tabLst>
            </a:pPr>
            <a:r>
              <a:rPr sz="4000" spc="-5" dirty="0">
                <a:solidFill>
                  <a:srgbClr val="333399"/>
                </a:solidFill>
                <a:latin typeface="Tahoma"/>
                <a:cs typeface="Tahoma"/>
              </a:rPr>
              <a:t>Error </a:t>
            </a:r>
            <a:r>
              <a:rPr sz="4000" dirty="0">
                <a:solidFill>
                  <a:srgbClr val="333399"/>
                </a:solidFill>
                <a:latin typeface="Tahoma"/>
                <a:cs typeface="Tahoma"/>
              </a:rPr>
              <a:t>handling</a:t>
            </a:r>
            <a:r>
              <a:rPr sz="4000" spc="-5" dirty="0">
                <a:solidFill>
                  <a:srgbClr val="333399"/>
                </a:solidFill>
                <a:latin typeface="Tahoma"/>
                <a:cs typeface="Tahoma"/>
              </a:rPr>
              <a:t> </a:t>
            </a:r>
            <a:r>
              <a:rPr sz="4000" dirty="0">
                <a:solidFill>
                  <a:srgbClr val="333399"/>
                </a:solidFill>
                <a:latin typeface="Tahoma"/>
                <a:cs typeface="Tahoma"/>
              </a:rPr>
              <a:t>is</a:t>
            </a:r>
            <a:r>
              <a:rPr sz="4000" spc="11" dirty="0">
                <a:solidFill>
                  <a:srgbClr val="333399"/>
                </a:solidFill>
                <a:latin typeface="Tahoma"/>
                <a:cs typeface="Tahoma"/>
              </a:rPr>
              <a:t> </a:t>
            </a:r>
            <a:r>
              <a:rPr sz="4000" spc="-5" dirty="0">
                <a:solidFill>
                  <a:srgbClr val="333399"/>
                </a:solidFill>
                <a:latin typeface="Tahoma"/>
                <a:cs typeface="Tahoma"/>
              </a:rPr>
              <a:t>difficult.</a:t>
            </a:r>
            <a:endParaRPr sz="40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4080" y="1625601"/>
            <a:ext cx="11623040" cy="6241709"/>
          </a:xfrm>
          <a:prstGeom prst="rect">
            <a:avLst/>
          </a:prstGeom>
        </p:spPr>
        <p:txBody>
          <a:bodyPr vert="horz" wrap="square" lIns="0" tIns="14224" rIns="0" bIns="0" rtlCol="0">
            <a:spAutoFit/>
          </a:bodyPr>
          <a:lstStyle/>
          <a:p>
            <a:pPr marL="2248140" algn="l">
              <a:spcBef>
                <a:spcPts val="112"/>
              </a:spcBef>
            </a:pPr>
            <a:r>
              <a:rPr lang="en-US" sz="4000" b="1" dirty="0">
                <a:latin typeface="Tahoma"/>
                <a:cs typeface="Tahoma"/>
              </a:rPr>
              <a:t>    </a:t>
            </a:r>
            <a:r>
              <a:rPr sz="4000" b="1" dirty="0">
                <a:latin typeface="Tahoma"/>
                <a:cs typeface="Tahoma"/>
              </a:rPr>
              <a:t>Architectural</a:t>
            </a:r>
            <a:r>
              <a:rPr sz="4000" b="1" spc="-59" dirty="0">
                <a:latin typeface="Tahoma"/>
                <a:cs typeface="Tahoma"/>
              </a:rPr>
              <a:t> </a:t>
            </a:r>
            <a:r>
              <a:rPr sz="4000" b="1" dirty="0">
                <a:latin typeface="Tahoma"/>
                <a:cs typeface="Tahoma"/>
              </a:rPr>
              <a:t>Styles</a:t>
            </a:r>
            <a:r>
              <a:rPr lang="en-US" sz="4000" b="1" dirty="0">
                <a:latin typeface="Tahoma"/>
                <a:cs typeface="Tahoma"/>
              </a:rPr>
              <a:t> </a:t>
            </a:r>
            <a:br>
              <a:rPr lang="en-US" sz="4000" b="1" dirty="0">
                <a:latin typeface="Tahoma"/>
                <a:cs typeface="Tahoma"/>
              </a:rPr>
            </a:br>
            <a:r>
              <a:rPr lang="en-US" sz="4000" b="1" dirty="0">
                <a:latin typeface="Tahoma"/>
                <a:cs typeface="Tahoma"/>
              </a:rPr>
              <a:t>(Development Architecture)</a:t>
            </a:r>
            <a:endParaRPr sz="4000" dirty="0">
              <a:latin typeface="Tahoma"/>
              <a:cs typeface="Tahoma"/>
            </a:endParaRPr>
          </a:p>
          <a:p>
            <a:pPr>
              <a:lnSpc>
                <a:spcPct val="100000"/>
              </a:lnSpc>
            </a:pPr>
            <a:endParaRPr sz="4800" dirty="0">
              <a:latin typeface="Tahoma"/>
              <a:cs typeface="Tahoma"/>
            </a:endParaRPr>
          </a:p>
          <a:p>
            <a:pPr marL="501242" indent="-487695" algn="l">
              <a:spcBef>
                <a:spcPts val="5"/>
              </a:spcBef>
              <a:buFont typeface="+mj-lt"/>
              <a:buAutoNum type="arabicPeriod"/>
              <a:tabLst>
                <a:tab pos="378641" algn="l"/>
                <a:tab pos="379319" algn="l"/>
              </a:tabLst>
            </a:pPr>
            <a:r>
              <a:rPr sz="3200" b="1" dirty="0">
                <a:solidFill>
                  <a:srgbClr val="006600"/>
                </a:solidFill>
                <a:latin typeface="Tahoma"/>
                <a:cs typeface="Tahoma"/>
              </a:rPr>
              <a:t>Layered</a:t>
            </a:r>
            <a:r>
              <a:rPr sz="3200" b="1" spc="-69"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Model-View-Controller</a:t>
            </a:r>
            <a:r>
              <a:rPr sz="3200" b="1" spc="-53" dirty="0">
                <a:solidFill>
                  <a:srgbClr val="006600"/>
                </a:solidFill>
                <a:latin typeface="Tahoma"/>
                <a:cs typeface="Tahoma"/>
              </a:rPr>
              <a:t> </a:t>
            </a:r>
            <a:r>
              <a:rPr sz="3200" b="1" spc="-5" dirty="0">
                <a:solidFill>
                  <a:srgbClr val="006600"/>
                </a:solidFill>
                <a:latin typeface="Tahoma"/>
                <a:cs typeface="Tahoma"/>
              </a:rPr>
              <a:t>(MVC)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Pipe-and-Filter.</a:t>
            </a:r>
            <a:endParaRPr sz="3200" dirty="0">
              <a:latin typeface="Tahoma"/>
              <a:cs typeface="Tahoma"/>
            </a:endParaRPr>
          </a:p>
          <a:p>
            <a:pPr marL="501242" indent="-487695" algn="l">
              <a:spcBef>
                <a:spcPts val="3504"/>
              </a:spcBef>
              <a:buFont typeface="+mj-lt"/>
              <a:buAutoNum type="arabicPeriod"/>
              <a:tabLst>
                <a:tab pos="378641" algn="l"/>
                <a:tab pos="379319" algn="l"/>
              </a:tabLst>
            </a:pPr>
            <a:r>
              <a:rPr sz="3200" b="1" dirty="0">
                <a:solidFill>
                  <a:srgbClr val="006600"/>
                </a:solidFill>
                <a:latin typeface="Tahoma"/>
                <a:cs typeface="Tahoma"/>
              </a:rPr>
              <a:t>Repository</a:t>
            </a:r>
            <a:r>
              <a:rPr sz="3200" b="1" spc="-80"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dirty="0">
                <a:solidFill>
                  <a:srgbClr val="006600"/>
                </a:solidFill>
                <a:latin typeface="Tahoma"/>
                <a:cs typeface="Tahoma"/>
              </a:rPr>
              <a:t>Hybrid</a:t>
            </a:r>
            <a:r>
              <a:rPr sz="3200" b="1" spc="-53" dirty="0">
                <a:solidFill>
                  <a:srgbClr val="006600"/>
                </a:solidFill>
                <a:latin typeface="Tahoma"/>
                <a:cs typeface="Tahoma"/>
              </a:rPr>
              <a:t> </a:t>
            </a:r>
            <a:r>
              <a:rPr sz="3200" b="1" dirty="0">
                <a:solidFill>
                  <a:srgbClr val="006600"/>
                </a:solidFill>
                <a:latin typeface="Tahoma"/>
                <a:cs typeface="Tahoma"/>
              </a:rPr>
              <a:t>styles.</a:t>
            </a:r>
            <a:endParaRPr sz="3200" dirty="0">
              <a:latin typeface="Tahoma"/>
              <a:cs typeface="Tahoma"/>
            </a:endParaRPr>
          </a:p>
        </p:txBody>
      </p:sp>
      <p:sp>
        <p:nvSpPr>
          <p:cNvPr id="3" name="Arrow: Right 2">
            <a:extLst>
              <a:ext uri="{FF2B5EF4-FFF2-40B4-BE49-F238E27FC236}">
                <a16:creationId xmlns:a16="http://schemas.microsoft.com/office/drawing/2014/main" id="{92EC6291-1D14-960D-64DE-3F51BB58D6B4}"/>
              </a:ext>
            </a:extLst>
          </p:cNvPr>
          <p:cNvSpPr/>
          <p:nvPr/>
        </p:nvSpPr>
        <p:spPr>
          <a:xfrm>
            <a:off x="348343" y="6516915"/>
            <a:ext cx="406400" cy="3251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80"/>
          </a:p>
        </p:txBody>
      </p:sp>
    </p:spTree>
    <p:extLst>
      <p:ext uri="{BB962C8B-B14F-4D97-AF65-F5344CB8AC3E}">
        <p14:creationId xmlns:p14="http://schemas.microsoft.com/office/powerpoint/2010/main" val="153798510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25121" y="667074"/>
            <a:ext cx="12786021" cy="4428456"/>
          </a:xfrm>
          <a:prstGeom prst="rect">
            <a:avLst/>
          </a:prstGeom>
        </p:spPr>
        <p:txBody>
          <a:bodyPr vert="horz" wrap="square" lIns="0" tIns="213360" rIns="0" bIns="0" rtlCol="0">
            <a:spAutoFit/>
          </a:bodyPr>
          <a:lstStyle/>
          <a:p>
            <a:pPr marL="50124">
              <a:spcBef>
                <a:spcPts val="1680"/>
              </a:spcBef>
            </a:pPr>
            <a:r>
              <a:rPr sz="3600" b="1" spc="-11" dirty="0">
                <a:latin typeface="Tahoma"/>
                <a:cs typeface="Tahoma"/>
              </a:rPr>
              <a:t>Repository</a:t>
            </a:r>
            <a:r>
              <a:rPr sz="3600" b="1" dirty="0">
                <a:latin typeface="Tahoma"/>
                <a:cs typeface="Tahoma"/>
              </a:rPr>
              <a:t> </a:t>
            </a:r>
            <a:r>
              <a:rPr sz="3600" b="1" spc="-5" dirty="0">
                <a:latin typeface="Tahoma"/>
                <a:cs typeface="Tahoma"/>
              </a:rPr>
              <a:t>Architectural</a:t>
            </a:r>
            <a:r>
              <a:rPr sz="3600" b="1" spc="21" dirty="0">
                <a:latin typeface="Tahoma"/>
                <a:cs typeface="Tahoma"/>
              </a:rPr>
              <a:t> </a:t>
            </a:r>
            <a:r>
              <a:rPr sz="3600" b="1" spc="-11" dirty="0">
                <a:latin typeface="Tahoma"/>
                <a:cs typeface="Tahoma"/>
              </a:rPr>
              <a:t>Style</a:t>
            </a:r>
            <a:endParaRPr lang="en-US" sz="3600" b="1" spc="-11" dirty="0">
              <a:latin typeface="Tahoma"/>
              <a:cs typeface="Tahoma"/>
            </a:endParaRPr>
          </a:p>
          <a:p>
            <a:pPr marL="50124">
              <a:spcBef>
                <a:spcPts val="1680"/>
              </a:spcBef>
            </a:pPr>
            <a:endParaRPr sz="3600" dirty="0">
              <a:latin typeface="Tahoma"/>
              <a:cs typeface="Tahoma"/>
            </a:endParaRPr>
          </a:p>
          <a:p>
            <a:pPr marL="379319" marR="5419" indent="-365771" algn="l">
              <a:lnSpc>
                <a:spcPts val="3691"/>
              </a:lnSpc>
              <a:spcBef>
                <a:spcPts val="2277"/>
              </a:spcBef>
              <a:buChar char="•"/>
              <a:tabLst>
                <a:tab pos="378641" algn="l"/>
                <a:tab pos="379319" algn="l"/>
              </a:tabLst>
            </a:pPr>
            <a:r>
              <a:rPr sz="2800" dirty="0">
                <a:solidFill>
                  <a:srgbClr val="000099"/>
                </a:solidFill>
                <a:latin typeface="Arial MT"/>
                <a:cs typeface="Arial MT"/>
              </a:rPr>
              <a:t>Subsystems</a:t>
            </a:r>
            <a:r>
              <a:rPr sz="2800" spc="-37" dirty="0">
                <a:solidFill>
                  <a:srgbClr val="000099"/>
                </a:solidFill>
                <a:latin typeface="Arial MT"/>
                <a:cs typeface="Arial MT"/>
              </a:rPr>
              <a:t> </a:t>
            </a:r>
            <a:r>
              <a:rPr sz="2800" dirty="0">
                <a:solidFill>
                  <a:srgbClr val="000099"/>
                </a:solidFill>
                <a:latin typeface="Arial MT"/>
                <a:cs typeface="Arial MT"/>
              </a:rPr>
              <a:t>access</a:t>
            </a:r>
            <a:r>
              <a:rPr sz="2800" spc="-32" dirty="0">
                <a:solidFill>
                  <a:srgbClr val="000099"/>
                </a:solidFill>
                <a:latin typeface="Arial MT"/>
                <a:cs typeface="Arial MT"/>
              </a:rPr>
              <a:t> </a:t>
            </a:r>
            <a:r>
              <a:rPr sz="2800" spc="-5" dirty="0">
                <a:solidFill>
                  <a:srgbClr val="000099"/>
                </a:solidFill>
                <a:latin typeface="Arial MT"/>
                <a:cs typeface="Arial MT"/>
              </a:rPr>
              <a:t>and modify</a:t>
            </a:r>
            <a:r>
              <a:rPr sz="2800" spc="-11" dirty="0">
                <a:solidFill>
                  <a:srgbClr val="000099"/>
                </a:solidFill>
                <a:latin typeface="Arial MT"/>
                <a:cs typeface="Arial MT"/>
              </a:rPr>
              <a:t> </a:t>
            </a:r>
            <a:r>
              <a:rPr sz="2800" spc="-5" dirty="0">
                <a:solidFill>
                  <a:srgbClr val="000099"/>
                </a:solidFill>
                <a:latin typeface="Arial MT"/>
                <a:cs typeface="Arial MT"/>
              </a:rPr>
              <a:t>data from</a:t>
            </a:r>
            <a:r>
              <a:rPr sz="2800" spc="-21" dirty="0">
                <a:solidFill>
                  <a:srgbClr val="000099"/>
                </a:solidFill>
                <a:latin typeface="Arial MT"/>
                <a:cs typeface="Arial MT"/>
              </a:rPr>
              <a:t> </a:t>
            </a:r>
            <a:r>
              <a:rPr sz="2800" dirty="0">
                <a:solidFill>
                  <a:srgbClr val="000099"/>
                </a:solidFill>
                <a:latin typeface="Arial MT"/>
                <a:cs typeface="Arial MT"/>
              </a:rPr>
              <a:t>a </a:t>
            </a:r>
            <a:r>
              <a:rPr sz="2800" u="sng" spc="-5" dirty="0">
                <a:solidFill>
                  <a:srgbClr val="000099"/>
                </a:solidFill>
                <a:latin typeface="Arial MT"/>
                <a:cs typeface="Arial MT"/>
              </a:rPr>
              <a:t>single data</a:t>
            </a:r>
            <a:r>
              <a:rPr sz="2800" u="sng" spc="-21" dirty="0">
                <a:solidFill>
                  <a:srgbClr val="000099"/>
                </a:solidFill>
                <a:latin typeface="Arial MT"/>
                <a:cs typeface="Arial MT"/>
              </a:rPr>
              <a:t> </a:t>
            </a:r>
            <a:r>
              <a:rPr sz="2800" u="sng" dirty="0">
                <a:solidFill>
                  <a:srgbClr val="000099"/>
                </a:solidFill>
                <a:latin typeface="Arial MT"/>
                <a:cs typeface="Arial MT"/>
              </a:rPr>
              <a:t>structure </a:t>
            </a:r>
            <a:r>
              <a:rPr sz="2800" u="sng" spc="-933" dirty="0">
                <a:solidFill>
                  <a:srgbClr val="000099"/>
                </a:solidFill>
                <a:latin typeface="Arial MT"/>
                <a:cs typeface="Arial MT"/>
              </a:rPr>
              <a:t> </a:t>
            </a:r>
            <a:r>
              <a:rPr sz="2800" u="sng" spc="-5" dirty="0">
                <a:solidFill>
                  <a:srgbClr val="000099"/>
                </a:solidFill>
                <a:latin typeface="Arial MT"/>
                <a:cs typeface="Arial MT"/>
              </a:rPr>
              <a:t>called the</a:t>
            </a:r>
            <a:r>
              <a:rPr sz="2800" u="sng" spc="-11" dirty="0">
                <a:solidFill>
                  <a:srgbClr val="000099"/>
                </a:solidFill>
                <a:latin typeface="Arial MT"/>
                <a:cs typeface="Arial MT"/>
              </a:rPr>
              <a:t> </a:t>
            </a:r>
            <a:r>
              <a:rPr sz="2800" u="sng" spc="-5" dirty="0">
                <a:solidFill>
                  <a:srgbClr val="000099"/>
                </a:solidFill>
                <a:latin typeface="Arial MT"/>
                <a:cs typeface="Arial MT"/>
              </a:rPr>
              <a:t>repository</a:t>
            </a:r>
            <a:endParaRPr sz="2800" u="sng" dirty="0">
              <a:latin typeface="Arial MT"/>
              <a:cs typeface="Arial MT"/>
            </a:endParaRPr>
          </a:p>
          <a:p>
            <a:pPr marL="379319" marR="1281555" indent="-365771" algn="l">
              <a:lnSpc>
                <a:spcPts val="3691"/>
              </a:lnSpc>
              <a:spcBef>
                <a:spcPts val="693"/>
              </a:spcBef>
              <a:buChar char="•"/>
              <a:tabLst>
                <a:tab pos="378641" algn="l"/>
                <a:tab pos="379319" algn="l"/>
              </a:tabLst>
            </a:pPr>
            <a:endParaRPr lang="en-US" sz="2800" dirty="0">
              <a:solidFill>
                <a:srgbClr val="000099"/>
              </a:solidFill>
              <a:latin typeface="Arial MT"/>
              <a:cs typeface="Arial MT"/>
            </a:endParaRPr>
          </a:p>
          <a:p>
            <a:pPr marL="379319" marR="1281555" indent="-365771" algn="l">
              <a:lnSpc>
                <a:spcPts val="3691"/>
              </a:lnSpc>
              <a:spcBef>
                <a:spcPts val="693"/>
              </a:spcBef>
              <a:buChar char="•"/>
              <a:tabLst>
                <a:tab pos="378641" algn="l"/>
                <a:tab pos="379319" algn="l"/>
              </a:tabLst>
            </a:pPr>
            <a:r>
              <a:rPr sz="2800" dirty="0">
                <a:solidFill>
                  <a:srgbClr val="000099"/>
                </a:solidFill>
                <a:latin typeface="Arial MT"/>
                <a:cs typeface="Arial MT"/>
              </a:rPr>
              <a:t>Subsystems</a:t>
            </a:r>
            <a:r>
              <a:rPr sz="2800" spc="-43" dirty="0">
                <a:solidFill>
                  <a:srgbClr val="000099"/>
                </a:solidFill>
                <a:latin typeface="Arial MT"/>
                <a:cs typeface="Arial MT"/>
              </a:rPr>
              <a:t> </a:t>
            </a:r>
            <a:r>
              <a:rPr sz="2800" dirty="0">
                <a:solidFill>
                  <a:srgbClr val="000099"/>
                </a:solidFill>
                <a:latin typeface="Arial MT"/>
                <a:cs typeface="Arial MT"/>
              </a:rPr>
              <a:t>are</a:t>
            </a:r>
            <a:r>
              <a:rPr sz="2800" spc="-21" dirty="0">
                <a:solidFill>
                  <a:srgbClr val="000099"/>
                </a:solidFill>
                <a:latin typeface="Arial MT"/>
                <a:cs typeface="Arial MT"/>
              </a:rPr>
              <a:t> </a:t>
            </a:r>
            <a:r>
              <a:rPr sz="2800" spc="-5" dirty="0">
                <a:solidFill>
                  <a:srgbClr val="000099"/>
                </a:solidFill>
                <a:latin typeface="Arial MT"/>
                <a:cs typeface="Arial MT"/>
              </a:rPr>
              <a:t>loosely</a:t>
            </a:r>
            <a:r>
              <a:rPr sz="2800" spc="-16" dirty="0">
                <a:solidFill>
                  <a:srgbClr val="000099"/>
                </a:solidFill>
                <a:latin typeface="Arial MT"/>
                <a:cs typeface="Arial MT"/>
              </a:rPr>
              <a:t> </a:t>
            </a:r>
            <a:r>
              <a:rPr sz="2800" dirty="0">
                <a:solidFill>
                  <a:srgbClr val="000099"/>
                </a:solidFill>
                <a:latin typeface="Arial MT"/>
                <a:cs typeface="Arial MT"/>
              </a:rPr>
              <a:t>coupled</a:t>
            </a:r>
            <a:r>
              <a:rPr sz="2800" spc="-11" dirty="0">
                <a:solidFill>
                  <a:srgbClr val="000099"/>
                </a:solidFill>
                <a:latin typeface="Arial MT"/>
                <a:cs typeface="Arial MT"/>
              </a:rPr>
              <a:t> </a:t>
            </a:r>
            <a:r>
              <a:rPr sz="2800" spc="-5" dirty="0">
                <a:solidFill>
                  <a:srgbClr val="000099"/>
                </a:solidFill>
                <a:latin typeface="Arial MT"/>
                <a:cs typeface="Arial MT"/>
              </a:rPr>
              <a:t>(interact</a:t>
            </a:r>
            <a:r>
              <a:rPr sz="2800" spc="-21" dirty="0">
                <a:solidFill>
                  <a:srgbClr val="000099"/>
                </a:solidFill>
                <a:latin typeface="Arial MT"/>
                <a:cs typeface="Arial MT"/>
              </a:rPr>
              <a:t> </a:t>
            </a:r>
            <a:r>
              <a:rPr sz="2800" spc="-5" dirty="0">
                <a:solidFill>
                  <a:srgbClr val="000099"/>
                </a:solidFill>
                <a:latin typeface="Arial MT"/>
                <a:cs typeface="Arial MT"/>
              </a:rPr>
              <a:t>only</a:t>
            </a:r>
            <a:r>
              <a:rPr sz="2800" dirty="0">
                <a:solidFill>
                  <a:srgbClr val="000099"/>
                </a:solidFill>
                <a:latin typeface="Arial MT"/>
                <a:cs typeface="Arial MT"/>
              </a:rPr>
              <a:t> </a:t>
            </a:r>
            <a:r>
              <a:rPr sz="2800" spc="-5" dirty="0">
                <a:solidFill>
                  <a:srgbClr val="000099"/>
                </a:solidFill>
                <a:latin typeface="Arial MT"/>
                <a:cs typeface="Arial MT"/>
              </a:rPr>
              <a:t>through</a:t>
            </a:r>
            <a:r>
              <a:rPr sz="2800" spc="-16" dirty="0">
                <a:solidFill>
                  <a:srgbClr val="000099"/>
                </a:solidFill>
                <a:latin typeface="Arial MT"/>
                <a:cs typeface="Arial MT"/>
              </a:rPr>
              <a:t> </a:t>
            </a:r>
            <a:r>
              <a:rPr sz="2800" dirty="0">
                <a:solidFill>
                  <a:srgbClr val="000099"/>
                </a:solidFill>
                <a:latin typeface="Arial MT"/>
                <a:cs typeface="Arial MT"/>
              </a:rPr>
              <a:t>the </a:t>
            </a:r>
            <a:r>
              <a:rPr sz="2800" spc="-933" dirty="0">
                <a:solidFill>
                  <a:srgbClr val="000099"/>
                </a:solidFill>
                <a:latin typeface="Arial MT"/>
                <a:cs typeface="Arial MT"/>
              </a:rPr>
              <a:t> </a:t>
            </a:r>
            <a:r>
              <a:rPr sz="2800" spc="-5" dirty="0">
                <a:solidFill>
                  <a:srgbClr val="000099"/>
                </a:solidFill>
                <a:latin typeface="Arial MT"/>
                <a:cs typeface="Arial MT"/>
              </a:rPr>
              <a:t>repository)</a:t>
            </a:r>
            <a:endParaRPr sz="2800" dirty="0">
              <a:latin typeface="Arial MT"/>
              <a:cs typeface="Arial MT"/>
            </a:endParaRPr>
          </a:p>
          <a:p>
            <a:pPr marL="379319" marR="490405" indent="-365771" algn="l">
              <a:lnSpc>
                <a:spcPts val="3691"/>
              </a:lnSpc>
              <a:spcBef>
                <a:spcPts val="635"/>
              </a:spcBef>
              <a:buChar char="•"/>
              <a:tabLst>
                <a:tab pos="378641" algn="l"/>
                <a:tab pos="379319" algn="l"/>
                <a:tab pos="3627233" algn="l"/>
                <a:tab pos="7283593" algn="l"/>
              </a:tabLst>
            </a:pPr>
            <a:endParaRPr lang="en-US" sz="2800" dirty="0">
              <a:solidFill>
                <a:srgbClr val="000099"/>
              </a:solidFill>
              <a:highlight>
                <a:srgbClr val="FFFF00"/>
              </a:highlight>
              <a:latin typeface="Arial MT"/>
              <a:cs typeface="Arial MT"/>
            </a:endParaRPr>
          </a:p>
        </p:txBody>
      </p:sp>
      <p:pic>
        <p:nvPicPr>
          <p:cNvPr id="4" name="object 4"/>
          <p:cNvPicPr/>
          <p:nvPr/>
        </p:nvPicPr>
        <p:blipFill>
          <a:blip r:embed="rId2" cstate="print"/>
          <a:stretch>
            <a:fillRect/>
          </a:stretch>
        </p:blipFill>
        <p:spPr>
          <a:xfrm>
            <a:off x="890178" y="5240526"/>
            <a:ext cx="11224444" cy="357415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igure 4.1 Access to services provided by software components"/>
          <p:cNvSpPr txBox="1">
            <a:spLocks noGrp="1"/>
          </p:cNvSpPr>
          <p:nvPr>
            <p:ph type="title"/>
          </p:nvPr>
        </p:nvSpPr>
        <p:spPr>
          <a:xfrm>
            <a:off x="479686" y="384828"/>
            <a:ext cx="12141200" cy="678558"/>
          </a:xfrm>
          <a:prstGeom prst="rect">
            <a:avLst/>
          </a:prstGeom>
        </p:spPr>
        <p:txBody>
          <a:bodyPr>
            <a:noAutofit/>
          </a:bodyPr>
          <a:lstStyle/>
          <a:p>
            <a:r>
              <a:rPr sz="3600" dirty="0">
                <a:solidFill>
                  <a:schemeClr val="tx1">
                    <a:lumMod val="75000"/>
                  </a:schemeClr>
                </a:solidFill>
              </a:rPr>
              <a:t>Access to services provided by software components</a:t>
            </a:r>
          </a:p>
        </p:txBody>
      </p:sp>
      <p:sp>
        <p:nvSpPr>
          <p:cNvPr id="79"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5" name="Picture 4">
            <a:extLst>
              <a:ext uri="{FF2B5EF4-FFF2-40B4-BE49-F238E27FC236}">
                <a16:creationId xmlns:a16="http://schemas.microsoft.com/office/drawing/2014/main" id="{AD9E6A65-A848-8444-A407-25A4BC41BAD2}"/>
              </a:ext>
            </a:extLst>
          </p:cNvPr>
          <p:cNvPicPr>
            <a:picLocks noChangeAspect="1"/>
          </p:cNvPicPr>
          <p:nvPr/>
        </p:nvPicPr>
        <p:blipFill rotWithShape="1">
          <a:blip r:embed="rId2">
            <a:extLst>
              <a:ext uri="{28A0092B-C50C-407E-A947-70E740481C1C}">
                <a14:useLocalDpi xmlns:a14="http://schemas.microsoft.com/office/drawing/2010/main" val="0"/>
              </a:ext>
            </a:extLst>
          </a:blip>
          <a:srcRect l="15467" t="11514" r="21399" b="58394"/>
          <a:stretch/>
        </p:blipFill>
        <p:spPr>
          <a:xfrm>
            <a:off x="1295400" y="1618938"/>
            <a:ext cx="10927370" cy="7071276"/>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29411" y="946332"/>
            <a:ext cx="9796082" cy="690103"/>
          </a:xfrm>
          <a:prstGeom prst="rect">
            <a:avLst/>
          </a:prstGeom>
        </p:spPr>
        <p:txBody>
          <a:bodyPr vert="horz" wrap="square" lIns="0" tIns="12869" rIns="0" bIns="0" rtlCol="0">
            <a:spAutoFit/>
          </a:bodyPr>
          <a:lstStyle/>
          <a:p>
            <a:pPr marL="13547">
              <a:spcBef>
                <a:spcPts val="101"/>
              </a:spcBef>
            </a:pPr>
            <a:r>
              <a:rPr sz="4400" spc="-11" dirty="0"/>
              <a:t>Repository</a:t>
            </a:r>
            <a:r>
              <a:rPr sz="4400" spc="5" dirty="0"/>
              <a:t> </a:t>
            </a:r>
            <a:r>
              <a:rPr sz="4400" spc="-5" dirty="0"/>
              <a:t>Architecture</a:t>
            </a:r>
            <a:r>
              <a:rPr sz="4400" spc="5" dirty="0"/>
              <a:t> </a:t>
            </a:r>
            <a:r>
              <a:rPr sz="4400" spc="-11" dirty="0"/>
              <a:t>Example</a:t>
            </a:r>
            <a:endParaRPr sz="4400" dirty="0"/>
          </a:p>
        </p:txBody>
      </p:sp>
      <p:pic>
        <p:nvPicPr>
          <p:cNvPr id="31" name="Picture 30" descr="A diagram of a project&#10;&#10;Description automatically generated">
            <a:extLst>
              <a:ext uri="{FF2B5EF4-FFF2-40B4-BE49-F238E27FC236}">
                <a16:creationId xmlns:a16="http://schemas.microsoft.com/office/drawing/2014/main" id="{42670E48-8533-FB7B-A7DE-C17E1D88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29" y="2589348"/>
            <a:ext cx="12310821" cy="562718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463" y="821355"/>
            <a:ext cx="11866880" cy="7247112"/>
          </a:xfrm>
          <a:prstGeom prst="rect">
            <a:avLst/>
          </a:prstGeom>
        </p:spPr>
        <p:txBody>
          <a:bodyPr vert="horz" wrap="square" lIns="0" tIns="14224" rIns="0" bIns="0" rtlCol="0">
            <a:spAutoFit/>
          </a:bodyPr>
          <a:lstStyle/>
          <a:p>
            <a:pPr marL="224882">
              <a:spcBef>
                <a:spcPts val="112"/>
              </a:spcBef>
            </a:pPr>
            <a:r>
              <a:rPr sz="4400" b="1" spc="-5" dirty="0">
                <a:latin typeface="Tahoma"/>
                <a:cs typeface="Tahoma"/>
              </a:rPr>
              <a:t>Repository</a:t>
            </a:r>
            <a:r>
              <a:rPr sz="4400" b="1" spc="-64" dirty="0">
                <a:latin typeface="Tahoma"/>
                <a:cs typeface="Tahoma"/>
              </a:rPr>
              <a:t> </a:t>
            </a:r>
            <a:r>
              <a:rPr sz="4400" b="1" spc="-5" dirty="0">
                <a:latin typeface="Tahoma"/>
                <a:cs typeface="Tahoma"/>
              </a:rPr>
              <a:t>Style</a:t>
            </a:r>
            <a:r>
              <a:rPr sz="4400" b="1" spc="-53" dirty="0">
                <a:latin typeface="Tahoma"/>
                <a:cs typeface="Tahoma"/>
              </a:rPr>
              <a:t> </a:t>
            </a:r>
            <a:r>
              <a:rPr sz="4400" b="1" dirty="0">
                <a:latin typeface="Tahoma"/>
                <a:cs typeface="Tahoma"/>
              </a:rPr>
              <a:t>Advantages</a:t>
            </a:r>
            <a:endParaRPr sz="4400" dirty="0">
              <a:latin typeface="Tahoma"/>
              <a:cs typeface="Tahoma"/>
            </a:endParaRPr>
          </a:p>
          <a:p>
            <a:pPr>
              <a:spcBef>
                <a:spcPts val="48"/>
              </a:spcBef>
            </a:pPr>
            <a:endParaRPr lang="en-US" sz="4400" dirty="0">
              <a:latin typeface="Tahoma"/>
              <a:cs typeface="Tahoma"/>
            </a:endParaRPr>
          </a:p>
          <a:p>
            <a:pPr>
              <a:spcBef>
                <a:spcPts val="48"/>
              </a:spcBef>
            </a:pPr>
            <a:endParaRPr sz="4400" dirty="0">
              <a:latin typeface="Tahoma"/>
              <a:cs typeface="Tahoma"/>
            </a:endParaRPr>
          </a:p>
          <a:p>
            <a:pPr marL="379319" marR="5419" indent="-365771" algn="l">
              <a:buFont typeface="Arial MT"/>
              <a:buChar char="•"/>
              <a:tabLst>
                <a:tab pos="378641" algn="l"/>
                <a:tab pos="379319" algn="l"/>
              </a:tabLst>
            </a:pPr>
            <a:r>
              <a:rPr sz="3600" spc="-5" dirty="0">
                <a:solidFill>
                  <a:srgbClr val="333399"/>
                </a:solidFill>
                <a:latin typeface="Tahoma"/>
                <a:cs typeface="Tahoma"/>
              </a:rPr>
              <a:t>Subsystems</a:t>
            </a:r>
            <a:r>
              <a:rPr sz="3600" dirty="0">
                <a:solidFill>
                  <a:srgbClr val="333399"/>
                </a:solidFill>
                <a:latin typeface="Tahoma"/>
                <a:cs typeface="Tahoma"/>
              </a:rPr>
              <a:t> </a:t>
            </a:r>
            <a:r>
              <a:rPr sz="3600" spc="-5" dirty="0">
                <a:solidFill>
                  <a:srgbClr val="333399"/>
                </a:solidFill>
                <a:latin typeface="Tahoma"/>
                <a:cs typeface="Tahoma"/>
              </a:rPr>
              <a:t>communicate</a:t>
            </a:r>
            <a:r>
              <a:rPr sz="3600" spc="5" dirty="0">
                <a:solidFill>
                  <a:srgbClr val="333399"/>
                </a:solidFill>
                <a:latin typeface="Tahoma"/>
                <a:cs typeface="Tahoma"/>
              </a:rPr>
              <a:t> </a:t>
            </a:r>
            <a:r>
              <a:rPr sz="3600" dirty="0">
                <a:solidFill>
                  <a:srgbClr val="333399"/>
                </a:solidFill>
                <a:latin typeface="Tahoma"/>
                <a:cs typeface="Tahoma"/>
              </a:rPr>
              <a:t>only</a:t>
            </a:r>
            <a:r>
              <a:rPr sz="3600" spc="5" dirty="0">
                <a:solidFill>
                  <a:srgbClr val="333399"/>
                </a:solidFill>
                <a:latin typeface="Tahoma"/>
                <a:cs typeface="Tahoma"/>
              </a:rPr>
              <a:t> </a:t>
            </a:r>
            <a:r>
              <a:rPr sz="3600" spc="-5" dirty="0">
                <a:solidFill>
                  <a:srgbClr val="333399"/>
                </a:solidFill>
                <a:latin typeface="Tahoma"/>
                <a:cs typeface="Tahoma"/>
              </a:rPr>
              <a:t>through</a:t>
            </a:r>
            <a:r>
              <a:rPr sz="3600" spc="5" dirty="0">
                <a:solidFill>
                  <a:srgbClr val="333399"/>
                </a:solidFill>
                <a:latin typeface="Tahoma"/>
                <a:cs typeface="Tahoma"/>
              </a:rPr>
              <a:t> </a:t>
            </a:r>
            <a:r>
              <a:rPr sz="3600" spc="-5" dirty="0">
                <a:solidFill>
                  <a:srgbClr val="333399"/>
                </a:solidFill>
                <a:latin typeface="Tahoma"/>
                <a:cs typeface="Tahoma"/>
              </a:rPr>
              <a:t>the</a:t>
            </a:r>
            <a:r>
              <a:rPr sz="3600" dirty="0">
                <a:solidFill>
                  <a:srgbClr val="333399"/>
                </a:solidFill>
                <a:latin typeface="Tahoma"/>
                <a:cs typeface="Tahoma"/>
              </a:rPr>
              <a:t> Repository</a:t>
            </a:r>
            <a:r>
              <a:rPr sz="3600" spc="-5" dirty="0">
                <a:solidFill>
                  <a:srgbClr val="333399"/>
                </a:solidFill>
                <a:latin typeface="Tahoma"/>
                <a:cs typeface="Tahoma"/>
              </a:rPr>
              <a:t>,</a:t>
            </a:r>
            <a:r>
              <a:rPr sz="3600" dirty="0">
                <a:solidFill>
                  <a:srgbClr val="333399"/>
                </a:solidFill>
                <a:latin typeface="Tahoma"/>
                <a:cs typeface="Tahoma"/>
              </a:rPr>
              <a:t> </a:t>
            </a:r>
            <a:r>
              <a:rPr sz="3600" spc="-5" dirty="0">
                <a:solidFill>
                  <a:srgbClr val="333399"/>
                </a:solidFill>
                <a:latin typeface="Tahoma"/>
                <a:cs typeface="Tahoma"/>
              </a:rPr>
              <a:t>so</a:t>
            </a:r>
            <a:r>
              <a:rPr lang="en-US" sz="3600" spc="-5" dirty="0">
                <a:solidFill>
                  <a:srgbClr val="333399"/>
                </a:solidFill>
                <a:latin typeface="Tahoma"/>
                <a:cs typeface="Tahoma"/>
              </a:rPr>
              <a:t>,</a:t>
            </a:r>
            <a:r>
              <a:rPr sz="3600" spc="-5" dirty="0">
                <a:solidFill>
                  <a:srgbClr val="333399"/>
                </a:solidFill>
                <a:latin typeface="Tahoma"/>
                <a:cs typeface="Tahoma"/>
              </a:rPr>
              <a:t> they</a:t>
            </a:r>
            <a:r>
              <a:rPr sz="3600" spc="11" dirty="0">
                <a:solidFill>
                  <a:srgbClr val="333399"/>
                </a:solidFill>
                <a:latin typeface="Tahoma"/>
                <a:cs typeface="Tahoma"/>
              </a:rPr>
              <a:t> </a:t>
            </a:r>
            <a:r>
              <a:rPr sz="3600" dirty="0">
                <a:solidFill>
                  <a:srgbClr val="333399"/>
                </a:solidFill>
                <a:latin typeface="Tahoma"/>
                <a:cs typeface="Tahoma"/>
              </a:rPr>
              <a:t>are</a:t>
            </a:r>
            <a:r>
              <a:rPr sz="3600" spc="-11" dirty="0">
                <a:solidFill>
                  <a:srgbClr val="333399"/>
                </a:solidFill>
                <a:latin typeface="Tahoma"/>
                <a:cs typeface="Tahoma"/>
              </a:rPr>
              <a:t> </a:t>
            </a:r>
            <a:r>
              <a:rPr sz="3600" spc="-5" dirty="0">
                <a:solidFill>
                  <a:srgbClr val="333399"/>
                </a:solidFill>
                <a:latin typeface="Tahoma"/>
                <a:cs typeface="Tahoma"/>
              </a:rPr>
              <a:t>easy</a:t>
            </a:r>
            <a:r>
              <a:rPr sz="3600" spc="5" dirty="0">
                <a:solidFill>
                  <a:srgbClr val="333399"/>
                </a:solidFill>
                <a:latin typeface="Tahoma"/>
                <a:cs typeface="Tahoma"/>
              </a:rPr>
              <a:t> </a:t>
            </a:r>
            <a:r>
              <a:rPr sz="3600" spc="-5" dirty="0">
                <a:solidFill>
                  <a:srgbClr val="333399"/>
                </a:solidFill>
                <a:latin typeface="Tahoma"/>
                <a:cs typeface="Tahoma"/>
              </a:rPr>
              <a:t>to change,</a:t>
            </a:r>
            <a:r>
              <a:rPr sz="3600" spc="-11" dirty="0">
                <a:solidFill>
                  <a:srgbClr val="333399"/>
                </a:solidFill>
                <a:latin typeface="Tahoma"/>
                <a:cs typeface="Tahoma"/>
              </a:rPr>
              <a:t> </a:t>
            </a:r>
            <a:r>
              <a:rPr sz="3600" dirty="0">
                <a:solidFill>
                  <a:srgbClr val="333399"/>
                </a:solidFill>
                <a:latin typeface="Tahoma"/>
                <a:cs typeface="Tahoma"/>
              </a:rPr>
              <a:t>replace,</a:t>
            </a:r>
            <a:r>
              <a:rPr sz="3600" spc="11" dirty="0">
                <a:solidFill>
                  <a:srgbClr val="333399"/>
                </a:solidFill>
                <a:latin typeface="Tahoma"/>
                <a:cs typeface="Tahoma"/>
              </a:rPr>
              <a:t> </a:t>
            </a:r>
            <a:r>
              <a:rPr sz="3600" spc="-5" dirty="0">
                <a:solidFill>
                  <a:srgbClr val="333399"/>
                </a:solidFill>
                <a:latin typeface="Tahoma"/>
                <a:cs typeface="Tahoma"/>
              </a:rPr>
              <a:t>remove, </a:t>
            </a:r>
            <a:r>
              <a:rPr sz="3600" dirty="0">
                <a:solidFill>
                  <a:srgbClr val="333399"/>
                </a:solidFill>
                <a:latin typeface="Tahoma"/>
                <a:cs typeface="Tahoma"/>
              </a:rPr>
              <a:t>or</a:t>
            </a:r>
            <a:r>
              <a:rPr sz="3600" spc="5" dirty="0">
                <a:solidFill>
                  <a:srgbClr val="333399"/>
                </a:solidFill>
                <a:latin typeface="Tahoma"/>
                <a:cs typeface="Tahoma"/>
              </a:rPr>
              <a:t> </a:t>
            </a:r>
            <a:r>
              <a:rPr sz="3600" spc="-5" dirty="0">
                <a:solidFill>
                  <a:srgbClr val="333399"/>
                </a:solidFill>
                <a:latin typeface="Tahoma"/>
                <a:cs typeface="Tahoma"/>
              </a:rPr>
              <a:t>add </a:t>
            </a:r>
            <a:r>
              <a:rPr sz="3600" spc="-1051" dirty="0">
                <a:solidFill>
                  <a:srgbClr val="333399"/>
                </a:solidFill>
                <a:latin typeface="Tahoma"/>
                <a:cs typeface="Tahoma"/>
              </a:rPr>
              <a:t> </a:t>
            </a:r>
            <a:r>
              <a:rPr sz="3600" spc="-5" dirty="0">
                <a:solidFill>
                  <a:srgbClr val="333399"/>
                </a:solidFill>
                <a:latin typeface="Tahoma"/>
                <a:cs typeface="Tahoma"/>
              </a:rPr>
              <a:t>to.</a:t>
            </a:r>
            <a:endParaRPr sz="3600" dirty="0">
              <a:latin typeface="Tahoma"/>
              <a:cs typeface="Tahoma"/>
            </a:endParaRPr>
          </a:p>
          <a:p>
            <a:pPr marL="379319" marR="247912" indent="-365771" algn="l">
              <a:spcBef>
                <a:spcPts val="1461"/>
              </a:spcBef>
              <a:buFont typeface="Arial MT"/>
              <a:buChar char="•"/>
              <a:tabLst>
                <a:tab pos="378641" algn="l"/>
                <a:tab pos="379319" algn="l"/>
              </a:tabLst>
            </a:pPr>
            <a:endParaRPr lang="en-US" sz="3600" spc="-5" dirty="0">
              <a:solidFill>
                <a:srgbClr val="333399"/>
              </a:solidFill>
              <a:latin typeface="Tahoma"/>
              <a:cs typeface="Tahoma"/>
            </a:endParaRPr>
          </a:p>
          <a:p>
            <a:pPr marL="379319" marR="247912" indent="-365771" algn="l">
              <a:spcBef>
                <a:spcPts val="1461"/>
              </a:spcBef>
              <a:buFont typeface="Arial MT"/>
              <a:buChar char="•"/>
              <a:tabLst>
                <a:tab pos="378641" algn="l"/>
                <a:tab pos="379319" algn="l"/>
              </a:tabLst>
            </a:pPr>
            <a:r>
              <a:rPr sz="3600" spc="-5" dirty="0">
                <a:solidFill>
                  <a:srgbClr val="333399"/>
                </a:solidFill>
                <a:latin typeface="Tahoma"/>
                <a:cs typeface="Tahoma"/>
              </a:rPr>
              <a:t>Subsystems</a:t>
            </a:r>
            <a:r>
              <a:rPr sz="3600" dirty="0">
                <a:solidFill>
                  <a:srgbClr val="333399"/>
                </a:solidFill>
                <a:latin typeface="Tahoma"/>
                <a:cs typeface="Tahoma"/>
              </a:rPr>
              <a:t> independence increases </a:t>
            </a:r>
            <a:r>
              <a:rPr sz="3600" spc="-5" dirty="0">
                <a:solidFill>
                  <a:srgbClr val="333399"/>
                </a:solidFill>
                <a:latin typeface="Tahoma"/>
                <a:cs typeface="Tahoma"/>
              </a:rPr>
              <a:t>robustness</a:t>
            </a:r>
            <a:r>
              <a:rPr sz="3600" spc="-16" dirty="0">
                <a:solidFill>
                  <a:srgbClr val="333399"/>
                </a:solidFill>
                <a:latin typeface="Tahoma"/>
                <a:cs typeface="Tahoma"/>
              </a:rPr>
              <a:t> </a:t>
            </a:r>
            <a:r>
              <a:rPr sz="3600" dirty="0">
                <a:solidFill>
                  <a:srgbClr val="333399"/>
                </a:solidFill>
                <a:latin typeface="Tahoma"/>
                <a:cs typeface="Tahoma"/>
              </a:rPr>
              <a:t>and</a:t>
            </a:r>
            <a:r>
              <a:rPr sz="3600" spc="5" dirty="0">
                <a:solidFill>
                  <a:srgbClr val="333399"/>
                </a:solidFill>
                <a:latin typeface="Tahoma"/>
                <a:cs typeface="Tahoma"/>
              </a:rPr>
              <a:t> </a:t>
            </a:r>
            <a:r>
              <a:rPr sz="3600" spc="-5" dirty="0">
                <a:solidFill>
                  <a:srgbClr val="333399"/>
                </a:solidFill>
                <a:latin typeface="Tahoma"/>
                <a:cs typeface="Tahoma"/>
              </a:rPr>
              <a:t>fault </a:t>
            </a:r>
            <a:r>
              <a:rPr sz="3600" spc="-1051" dirty="0">
                <a:solidFill>
                  <a:srgbClr val="333399"/>
                </a:solidFill>
                <a:latin typeface="Tahoma"/>
                <a:cs typeface="Tahoma"/>
              </a:rPr>
              <a:t> </a:t>
            </a:r>
            <a:r>
              <a:rPr sz="3600" spc="-5" dirty="0">
                <a:solidFill>
                  <a:srgbClr val="333399"/>
                </a:solidFill>
                <a:latin typeface="Tahoma"/>
                <a:cs typeface="Tahoma"/>
              </a:rPr>
              <a:t>tolerance.</a:t>
            </a:r>
            <a:endParaRPr sz="3600" dirty="0">
              <a:latin typeface="Tahoma"/>
              <a:cs typeface="Tahoma"/>
            </a:endParaRPr>
          </a:p>
          <a:p>
            <a:pPr marL="379319" marR="353579" indent="-365771" algn="l">
              <a:spcBef>
                <a:spcPts val="1456"/>
              </a:spcBef>
              <a:buFont typeface="Arial MT"/>
              <a:buChar char="•"/>
              <a:tabLst>
                <a:tab pos="378641" algn="l"/>
                <a:tab pos="379319" algn="l"/>
              </a:tabLst>
            </a:pPr>
            <a:endParaRPr lang="en-US" sz="3600" spc="-5" dirty="0">
              <a:solidFill>
                <a:srgbClr val="333399"/>
              </a:solidFill>
              <a:latin typeface="Tahoma"/>
              <a:cs typeface="Tahoma"/>
            </a:endParaRPr>
          </a:p>
          <a:p>
            <a:pPr marL="379319" marR="353579" indent="-365771" algn="l">
              <a:spcBef>
                <a:spcPts val="1456"/>
              </a:spcBef>
              <a:buFont typeface="Arial MT"/>
              <a:buChar char="•"/>
              <a:tabLst>
                <a:tab pos="378641" algn="l"/>
                <a:tab pos="379319" algn="l"/>
              </a:tabLst>
            </a:pPr>
            <a:r>
              <a:rPr sz="3600" spc="-5" dirty="0">
                <a:solidFill>
                  <a:srgbClr val="333399"/>
                </a:solidFill>
                <a:latin typeface="Tahoma"/>
                <a:cs typeface="Tahoma"/>
              </a:rPr>
              <a:t>Placing</a:t>
            </a:r>
            <a:r>
              <a:rPr sz="3600" spc="5" dirty="0">
                <a:solidFill>
                  <a:srgbClr val="333399"/>
                </a:solidFill>
                <a:latin typeface="Tahoma"/>
                <a:cs typeface="Tahoma"/>
              </a:rPr>
              <a:t> </a:t>
            </a:r>
            <a:r>
              <a:rPr sz="3600" dirty="0">
                <a:solidFill>
                  <a:srgbClr val="333399"/>
                </a:solidFill>
                <a:latin typeface="Tahoma"/>
                <a:cs typeface="Tahoma"/>
              </a:rPr>
              <a:t>all</a:t>
            </a:r>
            <a:r>
              <a:rPr sz="3600" spc="5" dirty="0">
                <a:solidFill>
                  <a:srgbClr val="333399"/>
                </a:solidFill>
                <a:latin typeface="Tahoma"/>
                <a:cs typeface="Tahoma"/>
              </a:rPr>
              <a:t> </a:t>
            </a:r>
            <a:r>
              <a:rPr sz="3600" dirty="0">
                <a:solidFill>
                  <a:srgbClr val="333399"/>
                </a:solidFill>
                <a:latin typeface="Tahoma"/>
                <a:cs typeface="Tahoma"/>
              </a:rPr>
              <a:t>data</a:t>
            </a:r>
            <a:r>
              <a:rPr sz="3600" spc="-16" dirty="0">
                <a:solidFill>
                  <a:srgbClr val="333399"/>
                </a:solidFill>
                <a:latin typeface="Tahoma"/>
                <a:cs typeface="Tahoma"/>
              </a:rPr>
              <a:t> </a:t>
            </a:r>
            <a:r>
              <a:rPr sz="3600" dirty="0">
                <a:solidFill>
                  <a:srgbClr val="333399"/>
                </a:solidFill>
                <a:latin typeface="Tahoma"/>
                <a:cs typeface="Tahoma"/>
              </a:rPr>
              <a:t>in</a:t>
            </a:r>
            <a:r>
              <a:rPr sz="3600" spc="11" dirty="0">
                <a:solidFill>
                  <a:srgbClr val="333399"/>
                </a:solidFill>
                <a:latin typeface="Tahoma"/>
                <a:cs typeface="Tahoma"/>
              </a:rPr>
              <a:t> </a:t>
            </a:r>
            <a:r>
              <a:rPr sz="3600" spc="-5" dirty="0">
                <a:solidFill>
                  <a:srgbClr val="333399"/>
                </a:solidFill>
                <a:latin typeface="Tahoma"/>
                <a:cs typeface="Tahoma"/>
              </a:rPr>
              <a:t>the</a:t>
            </a:r>
            <a:r>
              <a:rPr sz="3600" spc="11" dirty="0">
                <a:solidFill>
                  <a:srgbClr val="333399"/>
                </a:solidFill>
                <a:latin typeface="Tahoma"/>
                <a:cs typeface="Tahoma"/>
              </a:rPr>
              <a:t> </a:t>
            </a:r>
            <a:r>
              <a:rPr sz="3600" dirty="0">
                <a:solidFill>
                  <a:srgbClr val="333399"/>
                </a:solidFill>
                <a:latin typeface="Tahoma"/>
                <a:cs typeface="Tahoma"/>
              </a:rPr>
              <a:t>Repository</a:t>
            </a:r>
            <a:r>
              <a:rPr sz="3600" spc="5" dirty="0">
                <a:solidFill>
                  <a:srgbClr val="333399"/>
                </a:solidFill>
                <a:latin typeface="Tahoma"/>
                <a:cs typeface="Tahoma"/>
              </a:rPr>
              <a:t> </a:t>
            </a:r>
            <a:r>
              <a:rPr sz="3600" spc="-5" dirty="0">
                <a:solidFill>
                  <a:srgbClr val="333399"/>
                </a:solidFill>
                <a:latin typeface="Tahoma"/>
                <a:cs typeface="Tahoma"/>
              </a:rPr>
              <a:t>store</a:t>
            </a:r>
            <a:r>
              <a:rPr sz="3600" dirty="0">
                <a:solidFill>
                  <a:srgbClr val="333399"/>
                </a:solidFill>
                <a:latin typeface="Tahoma"/>
                <a:cs typeface="Tahoma"/>
              </a:rPr>
              <a:t> makes</a:t>
            </a:r>
            <a:r>
              <a:rPr sz="3600" spc="-11" dirty="0">
                <a:solidFill>
                  <a:srgbClr val="333399"/>
                </a:solidFill>
                <a:latin typeface="Tahoma"/>
                <a:cs typeface="Tahoma"/>
              </a:rPr>
              <a:t> </a:t>
            </a:r>
            <a:r>
              <a:rPr sz="3600" dirty="0">
                <a:solidFill>
                  <a:srgbClr val="333399"/>
                </a:solidFill>
                <a:latin typeface="Tahoma"/>
                <a:cs typeface="Tahoma"/>
              </a:rPr>
              <a:t>it</a:t>
            </a:r>
            <a:r>
              <a:rPr sz="3600" spc="11" dirty="0">
                <a:solidFill>
                  <a:srgbClr val="333399"/>
                </a:solidFill>
                <a:latin typeface="Tahoma"/>
                <a:cs typeface="Tahoma"/>
              </a:rPr>
              <a:t> </a:t>
            </a:r>
            <a:r>
              <a:rPr sz="3600" spc="-5" dirty="0">
                <a:solidFill>
                  <a:srgbClr val="333399"/>
                </a:solidFill>
                <a:latin typeface="Tahoma"/>
                <a:cs typeface="Tahoma"/>
              </a:rPr>
              <a:t>easier</a:t>
            </a:r>
            <a:r>
              <a:rPr sz="3600" spc="-16" dirty="0">
                <a:solidFill>
                  <a:srgbClr val="333399"/>
                </a:solidFill>
                <a:latin typeface="Tahoma"/>
                <a:cs typeface="Tahoma"/>
              </a:rPr>
              <a:t> </a:t>
            </a:r>
            <a:r>
              <a:rPr sz="3600" spc="-5" dirty="0">
                <a:solidFill>
                  <a:srgbClr val="333399"/>
                </a:solidFill>
                <a:latin typeface="Tahoma"/>
                <a:cs typeface="Tahoma"/>
              </a:rPr>
              <a:t>to </a:t>
            </a:r>
            <a:r>
              <a:rPr sz="3600" spc="-1051" dirty="0">
                <a:solidFill>
                  <a:srgbClr val="333399"/>
                </a:solidFill>
                <a:latin typeface="Tahoma"/>
                <a:cs typeface="Tahoma"/>
              </a:rPr>
              <a:t> </a:t>
            </a:r>
            <a:r>
              <a:rPr sz="3600" spc="-5" dirty="0">
                <a:solidFill>
                  <a:srgbClr val="333399"/>
                </a:solidFill>
                <a:latin typeface="Tahoma"/>
                <a:cs typeface="Tahoma"/>
              </a:rPr>
              <a:t>secure</a:t>
            </a:r>
            <a:r>
              <a:rPr sz="3600" spc="-16" dirty="0">
                <a:solidFill>
                  <a:srgbClr val="333399"/>
                </a:solidFill>
                <a:latin typeface="Tahoma"/>
                <a:cs typeface="Tahoma"/>
              </a:rPr>
              <a:t> </a:t>
            </a:r>
            <a:r>
              <a:rPr sz="3600" dirty="0">
                <a:solidFill>
                  <a:srgbClr val="333399"/>
                </a:solidFill>
                <a:latin typeface="Tahoma"/>
                <a:cs typeface="Tahoma"/>
              </a:rPr>
              <a:t>and </a:t>
            </a:r>
            <a:r>
              <a:rPr sz="3600" spc="-5" dirty="0">
                <a:solidFill>
                  <a:srgbClr val="333399"/>
                </a:solidFill>
                <a:latin typeface="Tahoma"/>
                <a:cs typeface="Tahoma"/>
              </a:rPr>
              <a:t>control.</a:t>
            </a:r>
            <a:endParaRPr sz="36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fade">
                                      <p:cBhvr>
                                        <p:cTn id="1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545" y="1336995"/>
            <a:ext cx="11681968" cy="6438557"/>
          </a:xfrm>
          <a:prstGeom prst="rect">
            <a:avLst/>
          </a:prstGeom>
        </p:spPr>
        <p:txBody>
          <a:bodyPr vert="horz" wrap="square" lIns="0" tIns="14224" rIns="0" bIns="0" rtlCol="0">
            <a:spAutoFit/>
          </a:bodyPr>
          <a:lstStyle/>
          <a:p>
            <a:pPr marR="140212">
              <a:spcBef>
                <a:spcPts val="112"/>
              </a:spcBef>
            </a:pPr>
            <a:r>
              <a:rPr sz="3413" b="1" spc="-5" dirty="0">
                <a:latin typeface="Tahoma"/>
                <a:cs typeface="Tahoma"/>
              </a:rPr>
              <a:t>Repository</a:t>
            </a:r>
            <a:r>
              <a:rPr sz="3413" b="1" spc="-53" dirty="0">
                <a:latin typeface="Tahoma"/>
                <a:cs typeface="Tahoma"/>
              </a:rPr>
              <a:t> </a:t>
            </a:r>
            <a:r>
              <a:rPr sz="3413" b="1" spc="-5" dirty="0">
                <a:latin typeface="Tahoma"/>
                <a:cs typeface="Tahoma"/>
              </a:rPr>
              <a:t>Style</a:t>
            </a:r>
            <a:r>
              <a:rPr sz="3413" b="1" spc="-37" dirty="0">
                <a:latin typeface="Tahoma"/>
                <a:cs typeface="Tahoma"/>
              </a:rPr>
              <a:t> </a:t>
            </a:r>
            <a:r>
              <a:rPr sz="3413" b="1" spc="-5" dirty="0">
                <a:latin typeface="Tahoma"/>
                <a:cs typeface="Tahoma"/>
              </a:rPr>
              <a:t>Disadvantages</a:t>
            </a:r>
            <a:endParaRPr sz="3413" dirty="0">
              <a:latin typeface="Tahoma"/>
              <a:cs typeface="Tahoma"/>
            </a:endParaRPr>
          </a:p>
          <a:p>
            <a:pPr algn="l">
              <a:spcBef>
                <a:spcPts val="48"/>
              </a:spcBef>
            </a:pPr>
            <a:endParaRPr sz="3253" dirty="0">
              <a:latin typeface="Tahoma"/>
              <a:cs typeface="Tahoma"/>
            </a:endParaRPr>
          </a:p>
          <a:p>
            <a:pPr marL="379319" marR="59607" indent="-365771" algn="l">
              <a:buFont typeface="Arial MT"/>
              <a:buChar char="•"/>
              <a:tabLst>
                <a:tab pos="378641" algn="l"/>
                <a:tab pos="379319" algn="l"/>
              </a:tabLst>
            </a:pPr>
            <a:endParaRPr lang="en-US" sz="2560" spc="-5" dirty="0">
              <a:solidFill>
                <a:srgbClr val="333399"/>
              </a:solidFill>
              <a:latin typeface="Tahoma"/>
              <a:cs typeface="Tahoma"/>
            </a:endParaRPr>
          </a:p>
          <a:p>
            <a:pPr marL="379319" marR="59607" indent="-365771" algn="l">
              <a:buFont typeface="Arial MT"/>
              <a:buChar char="•"/>
              <a:tabLst>
                <a:tab pos="378641" algn="l"/>
                <a:tab pos="379319" algn="l"/>
              </a:tabLst>
            </a:pPr>
            <a:endParaRPr lang="en-US" sz="2560" spc="-5" dirty="0">
              <a:solidFill>
                <a:srgbClr val="333399"/>
              </a:solidFill>
              <a:latin typeface="Tahoma"/>
              <a:cs typeface="Tahoma"/>
            </a:endParaRPr>
          </a:p>
          <a:p>
            <a:pPr marL="379319" marR="59607" indent="-365771" algn="l">
              <a:buFont typeface="Arial MT"/>
              <a:buChar char="•"/>
              <a:tabLst>
                <a:tab pos="378641" algn="l"/>
                <a:tab pos="379319" algn="l"/>
              </a:tabLst>
            </a:pPr>
            <a:endParaRPr lang="en-US" sz="2560" spc="-5" dirty="0">
              <a:solidFill>
                <a:srgbClr val="333399"/>
              </a:solidFill>
              <a:latin typeface="Tahoma"/>
              <a:cs typeface="Tahoma"/>
            </a:endParaRPr>
          </a:p>
          <a:p>
            <a:pPr marL="379319" marR="59607" indent="-365771" algn="l">
              <a:buFont typeface="Arial MT"/>
              <a:buChar char="•"/>
              <a:tabLst>
                <a:tab pos="378641" algn="l"/>
                <a:tab pos="379319" algn="l"/>
              </a:tabLst>
            </a:pPr>
            <a:endParaRPr lang="en-US" sz="3200" spc="-5" dirty="0">
              <a:solidFill>
                <a:srgbClr val="333399"/>
              </a:solidFill>
              <a:latin typeface="Tahoma"/>
              <a:cs typeface="Tahoma"/>
            </a:endParaRPr>
          </a:p>
          <a:p>
            <a:pPr marL="379319" marR="59607" indent="-365771" algn="l">
              <a:buFont typeface="Arial MT"/>
              <a:buChar char="•"/>
              <a:tabLst>
                <a:tab pos="378641" algn="l"/>
                <a:tab pos="379319" algn="l"/>
              </a:tabLst>
            </a:pPr>
            <a:r>
              <a:rPr sz="3200" spc="-5" dirty="0">
                <a:solidFill>
                  <a:srgbClr val="333399"/>
                </a:solidFill>
                <a:latin typeface="Tahoma"/>
                <a:cs typeface="Tahoma"/>
              </a:rPr>
              <a:t>Forcing</a:t>
            </a:r>
            <a:r>
              <a:rPr sz="3200" spc="16" dirty="0">
                <a:solidFill>
                  <a:srgbClr val="333399"/>
                </a:solidFill>
                <a:latin typeface="Tahoma"/>
                <a:cs typeface="Tahoma"/>
              </a:rPr>
              <a:t> </a:t>
            </a:r>
            <a:r>
              <a:rPr sz="3200" dirty="0">
                <a:solidFill>
                  <a:srgbClr val="333399"/>
                </a:solidFill>
                <a:latin typeface="Tahoma"/>
                <a:cs typeface="Tahoma"/>
              </a:rPr>
              <a:t>all</a:t>
            </a:r>
            <a:r>
              <a:rPr sz="3200" spc="27" dirty="0">
                <a:solidFill>
                  <a:srgbClr val="333399"/>
                </a:solidFill>
                <a:latin typeface="Tahoma"/>
                <a:cs typeface="Tahoma"/>
              </a:rPr>
              <a:t> </a:t>
            </a:r>
            <a:r>
              <a:rPr sz="3200" dirty="0">
                <a:solidFill>
                  <a:srgbClr val="333399"/>
                </a:solidFill>
                <a:latin typeface="Tahoma"/>
                <a:cs typeface="Tahoma"/>
              </a:rPr>
              <a:t>data</a:t>
            </a:r>
            <a:r>
              <a:rPr sz="3200" spc="11" dirty="0">
                <a:solidFill>
                  <a:srgbClr val="333399"/>
                </a:solidFill>
                <a:latin typeface="Tahoma"/>
                <a:cs typeface="Tahoma"/>
              </a:rPr>
              <a:t> </a:t>
            </a:r>
            <a:r>
              <a:rPr sz="3200" spc="-5" dirty="0">
                <a:solidFill>
                  <a:srgbClr val="333399"/>
                </a:solidFill>
                <a:latin typeface="Tahoma"/>
                <a:cs typeface="Tahoma"/>
              </a:rPr>
              <a:t>through</a:t>
            </a:r>
            <a:r>
              <a:rPr sz="3200" spc="5" dirty="0">
                <a:solidFill>
                  <a:srgbClr val="333399"/>
                </a:solidFill>
                <a:latin typeface="Tahoma"/>
                <a:cs typeface="Tahoma"/>
              </a:rPr>
              <a:t> </a:t>
            </a:r>
            <a:r>
              <a:rPr sz="3200" spc="-5" dirty="0">
                <a:solidFill>
                  <a:srgbClr val="333399"/>
                </a:solidFill>
                <a:latin typeface="Tahoma"/>
                <a:cs typeface="Tahoma"/>
              </a:rPr>
              <a:t>the</a:t>
            </a:r>
            <a:r>
              <a:rPr sz="3200" spc="21" dirty="0">
                <a:solidFill>
                  <a:srgbClr val="333399"/>
                </a:solidFill>
                <a:latin typeface="Tahoma"/>
                <a:cs typeface="Tahoma"/>
              </a:rPr>
              <a:t> </a:t>
            </a:r>
            <a:r>
              <a:rPr sz="3200" dirty="0">
                <a:solidFill>
                  <a:srgbClr val="333399"/>
                </a:solidFill>
                <a:latin typeface="Tahoma"/>
                <a:cs typeface="Tahoma"/>
              </a:rPr>
              <a:t>Repository</a:t>
            </a:r>
            <a:r>
              <a:rPr sz="3200" spc="21" dirty="0">
                <a:solidFill>
                  <a:srgbClr val="333399"/>
                </a:solidFill>
                <a:latin typeface="Tahoma"/>
                <a:cs typeface="Tahoma"/>
              </a:rPr>
              <a:t> </a:t>
            </a:r>
            <a:r>
              <a:rPr sz="3200" spc="-5" dirty="0">
                <a:solidFill>
                  <a:srgbClr val="333399"/>
                </a:solidFill>
                <a:latin typeface="Tahoma"/>
                <a:cs typeface="Tahoma"/>
              </a:rPr>
              <a:t>store </a:t>
            </a:r>
            <a:r>
              <a:rPr sz="3200" dirty="0">
                <a:solidFill>
                  <a:srgbClr val="333399"/>
                </a:solidFill>
                <a:latin typeface="Tahoma"/>
                <a:cs typeface="Tahoma"/>
              </a:rPr>
              <a:t>may</a:t>
            </a:r>
            <a:r>
              <a:rPr sz="3200" spc="21" dirty="0">
                <a:solidFill>
                  <a:srgbClr val="333399"/>
                </a:solidFill>
                <a:latin typeface="Tahoma"/>
                <a:cs typeface="Tahoma"/>
              </a:rPr>
              <a:t> </a:t>
            </a:r>
            <a:r>
              <a:rPr sz="3200" dirty="0">
                <a:solidFill>
                  <a:srgbClr val="333399"/>
                </a:solidFill>
                <a:latin typeface="Tahoma"/>
                <a:cs typeface="Tahoma"/>
              </a:rPr>
              <a:t>degrade </a:t>
            </a:r>
            <a:r>
              <a:rPr sz="3200" spc="-1051" dirty="0">
                <a:solidFill>
                  <a:srgbClr val="333399"/>
                </a:solidFill>
                <a:latin typeface="Tahoma"/>
                <a:cs typeface="Tahoma"/>
              </a:rPr>
              <a:t> </a:t>
            </a:r>
            <a:r>
              <a:rPr sz="3200" dirty="0">
                <a:solidFill>
                  <a:srgbClr val="333399"/>
                </a:solidFill>
                <a:latin typeface="Tahoma"/>
                <a:cs typeface="Tahoma"/>
              </a:rPr>
              <a:t>performance.</a:t>
            </a:r>
            <a:endParaRPr sz="3200" dirty="0">
              <a:latin typeface="Tahoma"/>
              <a:cs typeface="Tahoma"/>
            </a:endParaRPr>
          </a:p>
          <a:p>
            <a:pPr marL="379319" indent="-365771" algn="l">
              <a:spcBef>
                <a:spcPts val="1456"/>
              </a:spcBef>
              <a:buFont typeface="Arial MT"/>
              <a:buChar char="•"/>
              <a:tabLst>
                <a:tab pos="378641" algn="l"/>
                <a:tab pos="379319" algn="l"/>
              </a:tabLst>
            </a:pPr>
            <a:endParaRPr lang="en-US" sz="3200" spc="-5" dirty="0">
              <a:solidFill>
                <a:srgbClr val="333399"/>
              </a:solidFill>
              <a:latin typeface="Tahoma"/>
              <a:cs typeface="Tahoma"/>
            </a:endParaRPr>
          </a:p>
          <a:p>
            <a:pPr marL="379319" indent="-365771" algn="l">
              <a:spcBef>
                <a:spcPts val="1456"/>
              </a:spcBef>
              <a:buFont typeface="Arial MT"/>
              <a:buChar char="•"/>
              <a:tabLst>
                <a:tab pos="378641" algn="l"/>
                <a:tab pos="379319" algn="l"/>
              </a:tabLst>
            </a:pPr>
            <a:endParaRPr lang="en-US" sz="3200" spc="-5" dirty="0">
              <a:solidFill>
                <a:srgbClr val="333399"/>
              </a:solidFill>
              <a:latin typeface="Tahoma"/>
              <a:cs typeface="Tahoma"/>
            </a:endParaRPr>
          </a:p>
          <a:p>
            <a:pPr marL="379319" indent="-365771" algn="l">
              <a:spcBef>
                <a:spcPts val="1456"/>
              </a:spcBef>
              <a:buFont typeface="Arial MT"/>
              <a:buChar char="•"/>
              <a:tabLst>
                <a:tab pos="378641" algn="l"/>
                <a:tab pos="379319" algn="l"/>
              </a:tabLst>
            </a:pPr>
            <a:endParaRPr lang="en-US" sz="3200" spc="-5" dirty="0">
              <a:solidFill>
                <a:srgbClr val="333399"/>
              </a:solidFill>
              <a:latin typeface="Tahoma"/>
              <a:cs typeface="Tahoma"/>
            </a:endParaRPr>
          </a:p>
          <a:p>
            <a:pPr marL="379319" indent="-365771" algn="l">
              <a:spcBef>
                <a:spcPts val="1456"/>
              </a:spcBef>
              <a:buFont typeface="Arial MT"/>
              <a:buChar char="•"/>
              <a:tabLst>
                <a:tab pos="378641" algn="l"/>
                <a:tab pos="379319" algn="l"/>
              </a:tabLst>
            </a:pPr>
            <a:r>
              <a:rPr sz="3200" spc="-5" dirty="0">
                <a:solidFill>
                  <a:srgbClr val="333399"/>
                </a:solidFill>
                <a:latin typeface="Tahoma"/>
                <a:cs typeface="Tahoma"/>
              </a:rPr>
              <a:t>If</a:t>
            </a:r>
            <a:r>
              <a:rPr sz="3200" spc="27" dirty="0">
                <a:solidFill>
                  <a:srgbClr val="333399"/>
                </a:solidFill>
                <a:latin typeface="Tahoma"/>
                <a:cs typeface="Tahoma"/>
              </a:rPr>
              <a:t> </a:t>
            </a:r>
            <a:r>
              <a:rPr sz="3200" spc="-5" dirty="0">
                <a:solidFill>
                  <a:srgbClr val="333399"/>
                </a:solidFill>
                <a:latin typeface="Tahoma"/>
                <a:cs typeface="Tahoma"/>
              </a:rPr>
              <a:t>the</a:t>
            </a:r>
            <a:r>
              <a:rPr sz="3200" spc="16" dirty="0">
                <a:solidFill>
                  <a:srgbClr val="333399"/>
                </a:solidFill>
                <a:latin typeface="Tahoma"/>
                <a:cs typeface="Tahoma"/>
              </a:rPr>
              <a:t> </a:t>
            </a:r>
            <a:r>
              <a:rPr sz="3200" dirty="0">
                <a:solidFill>
                  <a:srgbClr val="333399"/>
                </a:solidFill>
                <a:latin typeface="Tahoma"/>
                <a:cs typeface="Tahoma"/>
              </a:rPr>
              <a:t>Repository</a:t>
            </a:r>
            <a:r>
              <a:rPr sz="3200" spc="16" dirty="0">
                <a:solidFill>
                  <a:srgbClr val="333399"/>
                </a:solidFill>
                <a:latin typeface="Tahoma"/>
                <a:cs typeface="Tahoma"/>
              </a:rPr>
              <a:t> </a:t>
            </a:r>
            <a:r>
              <a:rPr sz="3200" spc="-5" dirty="0">
                <a:solidFill>
                  <a:srgbClr val="333399"/>
                </a:solidFill>
                <a:latin typeface="Tahoma"/>
                <a:cs typeface="Tahoma"/>
              </a:rPr>
              <a:t>store</a:t>
            </a:r>
            <a:r>
              <a:rPr sz="3200" spc="27" dirty="0">
                <a:solidFill>
                  <a:srgbClr val="333399"/>
                </a:solidFill>
                <a:latin typeface="Tahoma"/>
                <a:cs typeface="Tahoma"/>
              </a:rPr>
              <a:t> </a:t>
            </a:r>
            <a:r>
              <a:rPr sz="3200" spc="-5" dirty="0">
                <a:solidFill>
                  <a:srgbClr val="333399"/>
                </a:solidFill>
                <a:latin typeface="Tahoma"/>
                <a:cs typeface="Tahoma"/>
              </a:rPr>
              <a:t>fails,</a:t>
            </a:r>
            <a:r>
              <a:rPr sz="3200" spc="11" dirty="0">
                <a:solidFill>
                  <a:srgbClr val="333399"/>
                </a:solidFill>
                <a:latin typeface="Tahoma"/>
                <a:cs typeface="Tahoma"/>
              </a:rPr>
              <a:t> </a:t>
            </a:r>
            <a:r>
              <a:rPr sz="3200" spc="-5" dirty="0">
                <a:solidFill>
                  <a:srgbClr val="333399"/>
                </a:solidFill>
                <a:latin typeface="Tahoma"/>
                <a:cs typeface="Tahoma"/>
              </a:rPr>
              <a:t>the</a:t>
            </a:r>
            <a:r>
              <a:rPr sz="3200" spc="27" dirty="0">
                <a:solidFill>
                  <a:srgbClr val="333399"/>
                </a:solidFill>
                <a:latin typeface="Tahoma"/>
                <a:cs typeface="Tahoma"/>
              </a:rPr>
              <a:t> </a:t>
            </a:r>
            <a:r>
              <a:rPr sz="3200" dirty="0">
                <a:solidFill>
                  <a:srgbClr val="333399"/>
                </a:solidFill>
                <a:latin typeface="Tahoma"/>
                <a:cs typeface="Tahoma"/>
              </a:rPr>
              <a:t>entire</a:t>
            </a:r>
            <a:r>
              <a:rPr sz="3200" spc="16" dirty="0">
                <a:solidFill>
                  <a:srgbClr val="333399"/>
                </a:solidFill>
                <a:latin typeface="Tahoma"/>
                <a:cs typeface="Tahoma"/>
              </a:rPr>
              <a:t> </a:t>
            </a:r>
            <a:r>
              <a:rPr sz="3200" dirty="0">
                <a:solidFill>
                  <a:srgbClr val="333399"/>
                </a:solidFill>
                <a:latin typeface="Tahoma"/>
                <a:cs typeface="Tahoma"/>
              </a:rPr>
              <a:t>program</a:t>
            </a:r>
            <a:r>
              <a:rPr sz="3200" spc="21" dirty="0">
                <a:solidFill>
                  <a:srgbClr val="333399"/>
                </a:solidFill>
                <a:latin typeface="Tahoma"/>
                <a:cs typeface="Tahoma"/>
              </a:rPr>
              <a:t> </a:t>
            </a:r>
            <a:r>
              <a:rPr sz="3200" dirty="0">
                <a:solidFill>
                  <a:srgbClr val="333399"/>
                </a:solidFill>
                <a:latin typeface="Tahoma"/>
                <a:cs typeface="Tahoma"/>
              </a:rPr>
              <a:t>is</a:t>
            </a:r>
            <a:r>
              <a:rPr sz="3200" spc="21" dirty="0">
                <a:solidFill>
                  <a:srgbClr val="333399"/>
                </a:solidFill>
                <a:latin typeface="Tahoma"/>
                <a:cs typeface="Tahoma"/>
              </a:rPr>
              <a:t> </a:t>
            </a:r>
            <a:r>
              <a:rPr lang="en-US" sz="3200" spc="-5" dirty="0">
                <a:solidFill>
                  <a:srgbClr val="333399"/>
                </a:solidFill>
                <a:latin typeface="Tahoma"/>
                <a:cs typeface="Tahoma"/>
              </a:rPr>
              <a:t>down</a:t>
            </a:r>
            <a:r>
              <a:rPr sz="3200" spc="-5" dirty="0">
                <a:solidFill>
                  <a:srgbClr val="333399"/>
                </a:solidFill>
                <a:latin typeface="Tahoma"/>
                <a:cs typeface="Tahoma"/>
              </a:rPr>
              <a:t>.</a:t>
            </a:r>
            <a:endParaRPr sz="32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fade">
                                      <p:cBhvr>
                                        <p:cTn id="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4080" y="1625601"/>
            <a:ext cx="11623040" cy="6241709"/>
          </a:xfrm>
          <a:prstGeom prst="rect">
            <a:avLst/>
          </a:prstGeom>
        </p:spPr>
        <p:txBody>
          <a:bodyPr vert="horz" wrap="square" lIns="0" tIns="14224" rIns="0" bIns="0" rtlCol="0">
            <a:spAutoFit/>
          </a:bodyPr>
          <a:lstStyle/>
          <a:p>
            <a:pPr marL="2248140" algn="l">
              <a:spcBef>
                <a:spcPts val="112"/>
              </a:spcBef>
            </a:pPr>
            <a:r>
              <a:rPr lang="en-US" sz="4000" b="1" dirty="0">
                <a:latin typeface="Tahoma"/>
                <a:cs typeface="Tahoma"/>
              </a:rPr>
              <a:t>    </a:t>
            </a:r>
            <a:r>
              <a:rPr sz="4000" b="1" dirty="0">
                <a:latin typeface="Tahoma"/>
                <a:cs typeface="Tahoma"/>
              </a:rPr>
              <a:t>Architectural</a:t>
            </a:r>
            <a:r>
              <a:rPr sz="4000" b="1" spc="-59" dirty="0">
                <a:latin typeface="Tahoma"/>
                <a:cs typeface="Tahoma"/>
              </a:rPr>
              <a:t> </a:t>
            </a:r>
            <a:r>
              <a:rPr sz="4000" b="1" dirty="0">
                <a:latin typeface="Tahoma"/>
                <a:cs typeface="Tahoma"/>
              </a:rPr>
              <a:t>Styles</a:t>
            </a:r>
            <a:r>
              <a:rPr lang="en-US" sz="4000" b="1" dirty="0">
                <a:latin typeface="Tahoma"/>
                <a:cs typeface="Tahoma"/>
              </a:rPr>
              <a:t> </a:t>
            </a:r>
            <a:br>
              <a:rPr lang="en-US" sz="4000" b="1" dirty="0">
                <a:latin typeface="Tahoma"/>
                <a:cs typeface="Tahoma"/>
              </a:rPr>
            </a:br>
            <a:r>
              <a:rPr lang="en-US" sz="4000" b="1" dirty="0">
                <a:latin typeface="Tahoma"/>
                <a:cs typeface="Tahoma"/>
              </a:rPr>
              <a:t>(Development Architecture)</a:t>
            </a:r>
            <a:endParaRPr sz="4000" dirty="0">
              <a:latin typeface="Tahoma"/>
              <a:cs typeface="Tahoma"/>
            </a:endParaRPr>
          </a:p>
          <a:p>
            <a:pPr>
              <a:lnSpc>
                <a:spcPct val="100000"/>
              </a:lnSpc>
            </a:pPr>
            <a:endParaRPr sz="4800" dirty="0">
              <a:latin typeface="Tahoma"/>
              <a:cs typeface="Tahoma"/>
            </a:endParaRPr>
          </a:p>
          <a:p>
            <a:pPr marL="501242" indent="-487695" algn="l">
              <a:spcBef>
                <a:spcPts val="5"/>
              </a:spcBef>
              <a:buFont typeface="+mj-lt"/>
              <a:buAutoNum type="arabicPeriod"/>
              <a:tabLst>
                <a:tab pos="378641" algn="l"/>
                <a:tab pos="379319" algn="l"/>
              </a:tabLst>
            </a:pPr>
            <a:r>
              <a:rPr sz="3200" b="1" dirty="0">
                <a:solidFill>
                  <a:srgbClr val="006600"/>
                </a:solidFill>
                <a:latin typeface="Tahoma"/>
                <a:cs typeface="Tahoma"/>
              </a:rPr>
              <a:t>Layered</a:t>
            </a:r>
            <a:r>
              <a:rPr sz="3200" b="1" spc="-69"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Model-View-Controller</a:t>
            </a:r>
            <a:r>
              <a:rPr sz="3200" b="1" spc="-53" dirty="0">
                <a:solidFill>
                  <a:srgbClr val="006600"/>
                </a:solidFill>
                <a:latin typeface="Tahoma"/>
                <a:cs typeface="Tahoma"/>
              </a:rPr>
              <a:t> </a:t>
            </a:r>
            <a:r>
              <a:rPr sz="3200" b="1" spc="-5" dirty="0">
                <a:solidFill>
                  <a:srgbClr val="006600"/>
                </a:solidFill>
                <a:latin typeface="Tahoma"/>
                <a:cs typeface="Tahoma"/>
              </a:rPr>
              <a:t>(MVC)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spc="-5" dirty="0">
                <a:solidFill>
                  <a:srgbClr val="006600"/>
                </a:solidFill>
                <a:latin typeface="Tahoma"/>
                <a:cs typeface="Tahoma"/>
              </a:rPr>
              <a:t>Pipe-and-Filter.</a:t>
            </a:r>
            <a:endParaRPr sz="3200" dirty="0">
              <a:latin typeface="Tahoma"/>
              <a:cs typeface="Tahoma"/>
            </a:endParaRPr>
          </a:p>
          <a:p>
            <a:pPr marL="501242" indent="-487695" algn="l">
              <a:spcBef>
                <a:spcPts val="3504"/>
              </a:spcBef>
              <a:buFont typeface="+mj-lt"/>
              <a:buAutoNum type="arabicPeriod"/>
              <a:tabLst>
                <a:tab pos="378641" algn="l"/>
                <a:tab pos="379319" algn="l"/>
              </a:tabLst>
            </a:pPr>
            <a:r>
              <a:rPr sz="3200" b="1" dirty="0">
                <a:solidFill>
                  <a:srgbClr val="006600"/>
                </a:solidFill>
                <a:latin typeface="Tahoma"/>
                <a:cs typeface="Tahoma"/>
              </a:rPr>
              <a:t>Repository</a:t>
            </a:r>
            <a:r>
              <a:rPr sz="3200" b="1" spc="-80" dirty="0">
                <a:solidFill>
                  <a:srgbClr val="006600"/>
                </a:solidFill>
                <a:latin typeface="Tahoma"/>
                <a:cs typeface="Tahoma"/>
              </a:rPr>
              <a:t> </a:t>
            </a:r>
            <a:r>
              <a:rPr sz="3200" b="1" dirty="0">
                <a:solidFill>
                  <a:srgbClr val="006600"/>
                </a:solidFill>
                <a:latin typeface="Tahoma"/>
                <a:cs typeface="Tahoma"/>
              </a:rPr>
              <a:t>style.</a:t>
            </a:r>
            <a:endParaRPr sz="3200" dirty="0">
              <a:latin typeface="Tahoma"/>
              <a:cs typeface="Tahoma"/>
            </a:endParaRPr>
          </a:p>
          <a:p>
            <a:pPr marL="501242" indent="-487695" algn="l">
              <a:spcBef>
                <a:spcPts val="3509"/>
              </a:spcBef>
              <a:buFont typeface="+mj-lt"/>
              <a:buAutoNum type="arabicPeriod"/>
              <a:tabLst>
                <a:tab pos="378641" algn="l"/>
                <a:tab pos="379319" algn="l"/>
              </a:tabLst>
            </a:pPr>
            <a:r>
              <a:rPr sz="3200" b="1" dirty="0">
                <a:solidFill>
                  <a:srgbClr val="006600"/>
                </a:solidFill>
                <a:latin typeface="Tahoma"/>
                <a:cs typeface="Tahoma"/>
              </a:rPr>
              <a:t>Hybrids</a:t>
            </a:r>
            <a:r>
              <a:rPr sz="3200" b="1" spc="-53" dirty="0">
                <a:solidFill>
                  <a:srgbClr val="006600"/>
                </a:solidFill>
                <a:latin typeface="Tahoma"/>
                <a:cs typeface="Tahoma"/>
              </a:rPr>
              <a:t> </a:t>
            </a:r>
            <a:r>
              <a:rPr sz="3200" b="1" spc="-5" dirty="0">
                <a:solidFill>
                  <a:srgbClr val="006600"/>
                </a:solidFill>
                <a:latin typeface="Tahoma"/>
                <a:cs typeface="Tahoma"/>
              </a:rPr>
              <a:t>of</a:t>
            </a:r>
            <a:r>
              <a:rPr sz="3200" b="1" spc="-16" dirty="0">
                <a:solidFill>
                  <a:srgbClr val="006600"/>
                </a:solidFill>
                <a:latin typeface="Tahoma"/>
                <a:cs typeface="Tahoma"/>
              </a:rPr>
              <a:t> </a:t>
            </a:r>
            <a:r>
              <a:rPr sz="3200" b="1" dirty="0">
                <a:solidFill>
                  <a:srgbClr val="006600"/>
                </a:solidFill>
                <a:latin typeface="Tahoma"/>
                <a:cs typeface="Tahoma"/>
              </a:rPr>
              <a:t>styles.</a:t>
            </a:r>
            <a:endParaRPr sz="3200" dirty="0">
              <a:latin typeface="Tahoma"/>
              <a:cs typeface="Tahoma"/>
            </a:endParaRPr>
          </a:p>
        </p:txBody>
      </p:sp>
      <p:sp>
        <p:nvSpPr>
          <p:cNvPr id="3" name="Arrow: Right 2">
            <a:extLst>
              <a:ext uri="{FF2B5EF4-FFF2-40B4-BE49-F238E27FC236}">
                <a16:creationId xmlns:a16="http://schemas.microsoft.com/office/drawing/2014/main" id="{92EC6291-1D14-960D-64DE-3F51BB58D6B4}"/>
              </a:ext>
            </a:extLst>
          </p:cNvPr>
          <p:cNvSpPr/>
          <p:nvPr/>
        </p:nvSpPr>
        <p:spPr>
          <a:xfrm>
            <a:off x="400594" y="7431315"/>
            <a:ext cx="406400" cy="3251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80"/>
          </a:p>
        </p:txBody>
      </p:sp>
    </p:spTree>
    <p:extLst>
      <p:ext uri="{BB962C8B-B14F-4D97-AF65-F5344CB8AC3E}">
        <p14:creationId xmlns:p14="http://schemas.microsoft.com/office/powerpoint/2010/main" val="288987388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9130" y="570613"/>
            <a:ext cx="6150283" cy="691471"/>
          </a:xfrm>
          <a:prstGeom prst="rect">
            <a:avLst/>
          </a:prstGeom>
        </p:spPr>
        <p:txBody>
          <a:bodyPr vert="horz" wrap="square" lIns="0" tIns="14224" rIns="0" bIns="0" rtlCol="0">
            <a:spAutoFit/>
          </a:bodyPr>
          <a:lstStyle/>
          <a:p>
            <a:pPr marL="13547">
              <a:spcBef>
                <a:spcPts val="112"/>
              </a:spcBef>
            </a:pPr>
            <a:r>
              <a:rPr sz="4400" spc="-5" dirty="0"/>
              <a:t>Hybrid</a:t>
            </a:r>
            <a:r>
              <a:rPr sz="4400" spc="-91" dirty="0"/>
              <a:t> </a:t>
            </a:r>
            <a:r>
              <a:rPr sz="4400" dirty="0"/>
              <a:t>Architectures</a:t>
            </a:r>
          </a:p>
        </p:txBody>
      </p:sp>
      <p:sp>
        <p:nvSpPr>
          <p:cNvPr id="3" name="object 3"/>
          <p:cNvSpPr txBox="1"/>
          <p:nvPr/>
        </p:nvSpPr>
        <p:spPr>
          <a:xfrm>
            <a:off x="734230" y="2472266"/>
            <a:ext cx="11520085" cy="5050271"/>
          </a:xfrm>
          <a:prstGeom prst="rect">
            <a:avLst/>
          </a:prstGeom>
        </p:spPr>
        <p:txBody>
          <a:bodyPr vert="horz" wrap="square" lIns="0" tIns="12869" rIns="0" bIns="0" rtlCol="0">
            <a:spAutoFit/>
          </a:bodyPr>
          <a:lstStyle/>
          <a:p>
            <a:pPr marL="379319" marR="5419" lvl="2" indent="-365771" algn="l">
              <a:spcBef>
                <a:spcPts val="101"/>
              </a:spcBef>
              <a:buFont typeface="Arial MT"/>
              <a:buChar char="•"/>
              <a:tabLst>
                <a:tab pos="378641" algn="l"/>
                <a:tab pos="379319" algn="l"/>
              </a:tabLst>
            </a:pPr>
            <a:r>
              <a:rPr sz="3600" spc="-5" dirty="0">
                <a:solidFill>
                  <a:srgbClr val="333399"/>
                </a:solidFill>
                <a:latin typeface="Tahoma"/>
                <a:cs typeface="Tahoma"/>
              </a:rPr>
              <a:t>Most</a:t>
            </a:r>
            <a:r>
              <a:rPr sz="3600" spc="16" dirty="0">
                <a:solidFill>
                  <a:srgbClr val="333399"/>
                </a:solidFill>
                <a:latin typeface="Tahoma"/>
                <a:cs typeface="Tahoma"/>
              </a:rPr>
              <a:t> </a:t>
            </a:r>
            <a:r>
              <a:rPr sz="3600" spc="-5" dirty="0">
                <a:solidFill>
                  <a:srgbClr val="333399"/>
                </a:solidFill>
                <a:latin typeface="Tahoma"/>
                <a:cs typeface="Tahoma"/>
              </a:rPr>
              <a:t>systems</a:t>
            </a:r>
            <a:r>
              <a:rPr sz="3600" spc="27" dirty="0">
                <a:solidFill>
                  <a:srgbClr val="333399"/>
                </a:solidFill>
                <a:latin typeface="Tahoma"/>
                <a:cs typeface="Tahoma"/>
              </a:rPr>
              <a:t> </a:t>
            </a:r>
            <a:r>
              <a:rPr sz="3600" spc="-5" dirty="0">
                <a:solidFill>
                  <a:srgbClr val="333399"/>
                </a:solidFill>
                <a:latin typeface="Tahoma"/>
                <a:cs typeface="Tahoma"/>
              </a:rPr>
              <a:t>of</a:t>
            </a:r>
            <a:r>
              <a:rPr sz="3600" spc="16" dirty="0">
                <a:solidFill>
                  <a:srgbClr val="333399"/>
                </a:solidFill>
                <a:latin typeface="Tahoma"/>
                <a:cs typeface="Tahoma"/>
              </a:rPr>
              <a:t> </a:t>
            </a:r>
            <a:r>
              <a:rPr sz="3600" spc="-5" dirty="0">
                <a:solidFill>
                  <a:srgbClr val="333399"/>
                </a:solidFill>
                <a:latin typeface="Tahoma"/>
                <a:cs typeface="Tahoma"/>
              </a:rPr>
              <a:t>any</a:t>
            </a:r>
            <a:r>
              <a:rPr sz="3600" spc="43" dirty="0">
                <a:solidFill>
                  <a:srgbClr val="333399"/>
                </a:solidFill>
                <a:latin typeface="Tahoma"/>
                <a:cs typeface="Tahoma"/>
              </a:rPr>
              <a:t> </a:t>
            </a:r>
            <a:r>
              <a:rPr sz="3600" spc="-5" dirty="0">
                <a:solidFill>
                  <a:srgbClr val="333399"/>
                </a:solidFill>
                <a:latin typeface="Tahoma"/>
                <a:cs typeface="Tahoma"/>
              </a:rPr>
              <a:t>size</a:t>
            </a:r>
            <a:r>
              <a:rPr sz="3600" spc="16" dirty="0">
                <a:solidFill>
                  <a:srgbClr val="333399"/>
                </a:solidFill>
                <a:latin typeface="Tahoma"/>
                <a:cs typeface="Tahoma"/>
              </a:rPr>
              <a:t> </a:t>
            </a:r>
            <a:r>
              <a:rPr sz="3600" spc="-5" dirty="0">
                <a:solidFill>
                  <a:srgbClr val="333399"/>
                </a:solidFill>
                <a:latin typeface="Tahoma"/>
                <a:cs typeface="Tahoma"/>
              </a:rPr>
              <a:t>include</a:t>
            </a:r>
            <a:r>
              <a:rPr sz="3600" spc="16" dirty="0">
                <a:solidFill>
                  <a:srgbClr val="333399"/>
                </a:solidFill>
                <a:latin typeface="Tahoma"/>
                <a:cs typeface="Tahoma"/>
              </a:rPr>
              <a:t> </a:t>
            </a:r>
            <a:r>
              <a:rPr sz="3600" spc="-5" dirty="0">
                <a:solidFill>
                  <a:srgbClr val="333399"/>
                </a:solidFill>
                <a:latin typeface="Tahoma"/>
                <a:cs typeface="Tahoma"/>
              </a:rPr>
              <a:t>several</a:t>
            </a:r>
            <a:r>
              <a:rPr sz="3600" spc="32" dirty="0">
                <a:solidFill>
                  <a:srgbClr val="333399"/>
                </a:solidFill>
                <a:latin typeface="Tahoma"/>
                <a:cs typeface="Tahoma"/>
              </a:rPr>
              <a:t> </a:t>
            </a:r>
            <a:r>
              <a:rPr sz="3600" spc="-5" dirty="0">
                <a:solidFill>
                  <a:srgbClr val="333399"/>
                </a:solidFill>
                <a:latin typeface="Tahoma"/>
                <a:cs typeface="Tahoma"/>
              </a:rPr>
              <a:t>architectural</a:t>
            </a:r>
            <a:r>
              <a:rPr sz="3600" spc="32" dirty="0">
                <a:solidFill>
                  <a:srgbClr val="333399"/>
                </a:solidFill>
                <a:latin typeface="Tahoma"/>
                <a:cs typeface="Tahoma"/>
              </a:rPr>
              <a:t> </a:t>
            </a:r>
            <a:r>
              <a:rPr sz="3600" spc="-5" dirty="0">
                <a:solidFill>
                  <a:srgbClr val="333399"/>
                </a:solidFill>
                <a:latin typeface="Tahoma"/>
                <a:cs typeface="Tahoma"/>
              </a:rPr>
              <a:t>styles,</a:t>
            </a:r>
            <a:r>
              <a:rPr sz="3600" spc="32" dirty="0">
                <a:solidFill>
                  <a:srgbClr val="333399"/>
                </a:solidFill>
                <a:latin typeface="Tahoma"/>
                <a:cs typeface="Tahoma"/>
              </a:rPr>
              <a:t> </a:t>
            </a:r>
            <a:r>
              <a:rPr sz="3600" spc="-5" dirty="0">
                <a:solidFill>
                  <a:srgbClr val="333399"/>
                </a:solidFill>
                <a:latin typeface="Tahoma"/>
                <a:cs typeface="Tahoma"/>
              </a:rPr>
              <a:t>often </a:t>
            </a:r>
            <a:r>
              <a:rPr sz="3600" spc="-917" dirty="0">
                <a:solidFill>
                  <a:srgbClr val="333399"/>
                </a:solidFill>
                <a:latin typeface="Tahoma"/>
                <a:cs typeface="Tahoma"/>
              </a:rPr>
              <a:t> </a:t>
            </a:r>
            <a:r>
              <a:rPr sz="3600" spc="-5" dirty="0">
                <a:solidFill>
                  <a:srgbClr val="333399"/>
                </a:solidFill>
                <a:latin typeface="Tahoma"/>
                <a:cs typeface="Tahoma"/>
              </a:rPr>
              <a:t>at</a:t>
            </a:r>
            <a:r>
              <a:rPr sz="3600" spc="11" dirty="0">
                <a:solidFill>
                  <a:srgbClr val="333399"/>
                </a:solidFill>
                <a:latin typeface="Tahoma"/>
                <a:cs typeface="Tahoma"/>
              </a:rPr>
              <a:t> </a:t>
            </a:r>
            <a:r>
              <a:rPr sz="3600" spc="-5" dirty="0">
                <a:solidFill>
                  <a:srgbClr val="333399"/>
                </a:solidFill>
                <a:latin typeface="Tahoma"/>
                <a:cs typeface="Tahoma"/>
              </a:rPr>
              <a:t>different</a:t>
            </a:r>
            <a:r>
              <a:rPr sz="3600" spc="16" dirty="0">
                <a:solidFill>
                  <a:srgbClr val="333399"/>
                </a:solidFill>
                <a:latin typeface="Tahoma"/>
                <a:cs typeface="Tahoma"/>
              </a:rPr>
              <a:t> </a:t>
            </a:r>
            <a:r>
              <a:rPr sz="3600" dirty="0">
                <a:solidFill>
                  <a:srgbClr val="333399"/>
                </a:solidFill>
                <a:latin typeface="Tahoma"/>
                <a:cs typeface="Tahoma"/>
              </a:rPr>
              <a:t>levels of</a:t>
            </a:r>
            <a:r>
              <a:rPr sz="3600" spc="-5" dirty="0">
                <a:solidFill>
                  <a:srgbClr val="333399"/>
                </a:solidFill>
                <a:latin typeface="Tahoma"/>
                <a:cs typeface="Tahoma"/>
              </a:rPr>
              <a:t> abstraction.</a:t>
            </a:r>
            <a:endParaRPr lang="en-US" sz="3600" dirty="0">
              <a:latin typeface="Tahoma"/>
              <a:cs typeface="Tahoma"/>
            </a:endParaRPr>
          </a:p>
          <a:p>
            <a:pPr marL="379319" marR="5419" lvl="2" indent="-365771" algn="l">
              <a:spcBef>
                <a:spcPts val="101"/>
              </a:spcBef>
              <a:buFont typeface="Arial MT"/>
              <a:buChar char="•"/>
              <a:tabLst>
                <a:tab pos="378641" algn="l"/>
                <a:tab pos="379319" algn="l"/>
              </a:tabLst>
            </a:pPr>
            <a:endParaRPr lang="en-US" sz="3600" spc="-5" dirty="0">
              <a:solidFill>
                <a:srgbClr val="333399"/>
              </a:solidFill>
              <a:latin typeface="Tahoma"/>
              <a:cs typeface="Tahoma"/>
            </a:endParaRPr>
          </a:p>
          <a:p>
            <a:pPr marL="379319" marR="5419" lvl="2" indent="-365771" algn="l">
              <a:spcBef>
                <a:spcPts val="101"/>
              </a:spcBef>
              <a:buFont typeface="Arial MT"/>
              <a:buChar char="•"/>
              <a:tabLst>
                <a:tab pos="378641" algn="l"/>
                <a:tab pos="379319" algn="l"/>
              </a:tabLst>
            </a:pPr>
            <a:r>
              <a:rPr sz="3600" spc="-5" dirty="0">
                <a:solidFill>
                  <a:srgbClr val="333399"/>
                </a:solidFill>
                <a:latin typeface="Tahoma"/>
                <a:cs typeface="Tahoma"/>
              </a:rPr>
              <a:t>An</a:t>
            </a:r>
            <a:r>
              <a:rPr sz="3600" dirty="0">
                <a:solidFill>
                  <a:srgbClr val="333399"/>
                </a:solidFill>
                <a:latin typeface="Tahoma"/>
                <a:cs typeface="Tahoma"/>
              </a:rPr>
              <a:t> </a:t>
            </a:r>
            <a:r>
              <a:rPr sz="3600" spc="-5" dirty="0">
                <a:solidFill>
                  <a:srgbClr val="333399"/>
                </a:solidFill>
                <a:latin typeface="Tahoma"/>
                <a:cs typeface="Tahoma"/>
              </a:rPr>
              <a:t>overall</a:t>
            </a:r>
            <a:r>
              <a:rPr sz="3600" spc="21" dirty="0">
                <a:solidFill>
                  <a:srgbClr val="333399"/>
                </a:solidFill>
                <a:latin typeface="Tahoma"/>
                <a:cs typeface="Tahoma"/>
              </a:rPr>
              <a:t> </a:t>
            </a:r>
            <a:r>
              <a:rPr sz="3600" spc="-5" dirty="0">
                <a:solidFill>
                  <a:srgbClr val="333399"/>
                </a:solidFill>
                <a:latin typeface="Tahoma"/>
                <a:cs typeface="Tahoma"/>
              </a:rPr>
              <a:t>a</a:t>
            </a:r>
            <a:r>
              <a:rPr sz="3600" spc="11" dirty="0">
                <a:solidFill>
                  <a:srgbClr val="333399"/>
                </a:solidFill>
                <a:latin typeface="Tahoma"/>
                <a:cs typeface="Tahoma"/>
              </a:rPr>
              <a:t> </a:t>
            </a:r>
            <a:r>
              <a:rPr sz="3600" spc="-11" dirty="0">
                <a:solidFill>
                  <a:srgbClr val="333399"/>
                </a:solidFill>
                <a:latin typeface="Tahoma"/>
                <a:cs typeface="Tahoma"/>
              </a:rPr>
              <a:t>system</a:t>
            </a:r>
            <a:r>
              <a:rPr sz="3600" dirty="0">
                <a:solidFill>
                  <a:srgbClr val="333399"/>
                </a:solidFill>
                <a:latin typeface="Tahoma"/>
                <a:cs typeface="Tahoma"/>
              </a:rPr>
              <a:t> </a:t>
            </a:r>
            <a:r>
              <a:rPr sz="3600" spc="-5" dirty="0">
                <a:solidFill>
                  <a:srgbClr val="333399"/>
                </a:solidFill>
                <a:latin typeface="Tahoma"/>
                <a:cs typeface="Tahoma"/>
              </a:rPr>
              <a:t>may</a:t>
            </a:r>
            <a:r>
              <a:rPr sz="3600" spc="32" dirty="0">
                <a:solidFill>
                  <a:srgbClr val="333399"/>
                </a:solidFill>
                <a:latin typeface="Tahoma"/>
                <a:cs typeface="Tahoma"/>
              </a:rPr>
              <a:t> </a:t>
            </a:r>
            <a:r>
              <a:rPr sz="3600" spc="-5" dirty="0">
                <a:solidFill>
                  <a:srgbClr val="333399"/>
                </a:solidFill>
                <a:latin typeface="Tahoma"/>
                <a:cs typeface="Tahoma"/>
              </a:rPr>
              <a:t>have</a:t>
            </a:r>
            <a:r>
              <a:rPr sz="3600" spc="16" dirty="0">
                <a:solidFill>
                  <a:srgbClr val="333399"/>
                </a:solidFill>
                <a:latin typeface="Tahoma"/>
                <a:cs typeface="Tahoma"/>
              </a:rPr>
              <a:t> </a:t>
            </a:r>
            <a:r>
              <a:rPr sz="3600" spc="-5" dirty="0">
                <a:solidFill>
                  <a:srgbClr val="333399"/>
                </a:solidFill>
                <a:latin typeface="Tahoma"/>
                <a:cs typeface="Tahoma"/>
              </a:rPr>
              <a:t>a</a:t>
            </a:r>
            <a:r>
              <a:rPr sz="3600" spc="11" dirty="0">
                <a:solidFill>
                  <a:srgbClr val="333399"/>
                </a:solidFill>
                <a:latin typeface="Tahoma"/>
                <a:cs typeface="Tahoma"/>
              </a:rPr>
              <a:t> </a:t>
            </a:r>
            <a:r>
              <a:rPr sz="3600" spc="-5" dirty="0">
                <a:solidFill>
                  <a:srgbClr val="333399"/>
                </a:solidFill>
                <a:latin typeface="Tahoma"/>
                <a:cs typeface="Tahoma"/>
              </a:rPr>
              <a:t>Layered</a:t>
            </a:r>
            <a:r>
              <a:rPr sz="3600" spc="27" dirty="0">
                <a:solidFill>
                  <a:srgbClr val="333399"/>
                </a:solidFill>
                <a:latin typeface="Tahoma"/>
                <a:cs typeface="Tahoma"/>
              </a:rPr>
              <a:t> </a:t>
            </a:r>
            <a:r>
              <a:rPr sz="3600" spc="-11" dirty="0">
                <a:solidFill>
                  <a:srgbClr val="333399"/>
                </a:solidFill>
                <a:latin typeface="Tahoma"/>
                <a:cs typeface="Tahoma"/>
              </a:rPr>
              <a:t>style,</a:t>
            </a:r>
            <a:r>
              <a:rPr sz="3600" spc="21" dirty="0">
                <a:solidFill>
                  <a:srgbClr val="333399"/>
                </a:solidFill>
                <a:latin typeface="Tahoma"/>
                <a:cs typeface="Tahoma"/>
              </a:rPr>
              <a:t> </a:t>
            </a:r>
            <a:r>
              <a:rPr sz="3600" spc="-5" dirty="0">
                <a:solidFill>
                  <a:srgbClr val="333399"/>
                </a:solidFill>
                <a:latin typeface="Tahoma"/>
                <a:cs typeface="Tahoma"/>
              </a:rPr>
              <a:t>but</a:t>
            </a:r>
            <a:r>
              <a:rPr sz="3600" spc="5" dirty="0">
                <a:solidFill>
                  <a:srgbClr val="333399"/>
                </a:solidFill>
                <a:latin typeface="Tahoma"/>
                <a:cs typeface="Tahoma"/>
              </a:rPr>
              <a:t> </a:t>
            </a:r>
            <a:r>
              <a:rPr sz="3600" spc="-11" dirty="0">
                <a:solidFill>
                  <a:srgbClr val="333399"/>
                </a:solidFill>
                <a:latin typeface="Tahoma"/>
                <a:cs typeface="Tahoma"/>
              </a:rPr>
              <a:t>the</a:t>
            </a:r>
            <a:r>
              <a:rPr sz="3600" spc="5" dirty="0">
                <a:solidFill>
                  <a:srgbClr val="333399"/>
                </a:solidFill>
                <a:latin typeface="Tahoma"/>
                <a:cs typeface="Tahoma"/>
              </a:rPr>
              <a:t> </a:t>
            </a:r>
            <a:r>
              <a:rPr sz="3600" spc="-5" dirty="0">
                <a:solidFill>
                  <a:srgbClr val="333399"/>
                </a:solidFill>
                <a:latin typeface="Tahoma"/>
                <a:cs typeface="Tahoma"/>
              </a:rPr>
              <a:t>one </a:t>
            </a:r>
            <a:r>
              <a:rPr sz="3600" spc="-917" dirty="0">
                <a:solidFill>
                  <a:srgbClr val="333399"/>
                </a:solidFill>
                <a:latin typeface="Tahoma"/>
                <a:cs typeface="Tahoma"/>
              </a:rPr>
              <a:t> </a:t>
            </a:r>
            <a:r>
              <a:rPr sz="3600" spc="-5" dirty="0">
                <a:solidFill>
                  <a:srgbClr val="333399"/>
                </a:solidFill>
                <a:latin typeface="Tahoma"/>
                <a:cs typeface="Tahoma"/>
              </a:rPr>
              <a:t>layer</a:t>
            </a:r>
            <a:r>
              <a:rPr sz="3600" spc="27" dirty="0">
                <a:solidFill>
                  <a:srgbClr val="333399"/>
                </a:solidFill>
                <a:latin typeface="Tahoma"/>
                <a:cs typeface="Tahoma"/>
              </a:rPr>
              <a:t> </a:t>
            </a:r>
            <a:r>
              <a:rPr sz="3600" spc="-5" dirty="0">
                <a:solidFill>
                  <a:srgbClr val="333399"/>
                </a:solidFill>
                <a:latin typeface="Tahoma"/>
                <a:cs typeface="Tahoma"/>
              </a:rPr>
              <a:t>may</a:t>
            </a:r>
            <a:r>
              <a:rPr sz="3600" spc="5" dirty="0">
                <a:solidFill>
                  <a:srgbClr val="333399"/>
                </a:solidFill>
                <a:latin typeface="Tahoma"/>
                <a:cs typeface="Tahoma"/>
              </a:rPr>
              <a:t> </a:t>
            </a:r>
            <a:r>
              <a:rPr sz="3600" spc="-5" dirty="0">
                <a:solidFill>
                  <a:srgbClr val="333399"/>
                </a:solidFill>
                <a:latin typeface="Tahoma"/>
                <a:cs typeface="Tahoma"/>
              </a:rPr>
              <a:t>use</a:t>
            </a:r>
            <a:r>
              <a:rPr sz="3600" spc="5" dirty="0">
                <a:solidFill>
                  <a:srgbClr val="333399"/>
                </a:solidFill>
                <a:latin typeface="Tahoma"/>
                <a:cs typeface="Tahoma"/>
              </a:rPr>
              <a:t> </a:t>
            </a:r>
            <a:r>
              <a:rPr sz="3600" spc="-5" dirty="0">
                <a:solidFill>
                  <a:srgbClr val="333399"/>
                </a:solidFill>
                <a:latin typeface="Tahoma"/>
                <a:cs typeface="Tahoma"/>
              </a:rPr>
              <a:t>the</a:t>
            </a:r>
            <a:r>
              <a:rPr sz="3600" spc="16" dirty="0">
                <a:solidFill>
                  <a:srgbClr val="333399"/>
                </a:solidFill>
                <a:latin typeface="Tahoma"/>
                <a:cs typeface="Tahoma"/>
              </a:rPr>
              <a:t> </a:t>
            </a:r>
            <a:r>
              <a:rPr sz="3600" spc="-5" dirty="0">
                <a:solidFill>
                  <a:srgbClr val="333399"/>
                </a:solidFill>
                <a:latin typeface="Tahoma"/>
                <a:cs typeface="Tahoma"/>
              </a:rPr>
              <a:t>Pipe-and-Filter</a:t>
            </a:r>
            <a:r>
              <a:rPr sz="3600" dirty="0">
                <a:solidFill>
                  <a:srgbClr val="333399"/>
                </a:solidFill>
                <a:latin typeface="Tahoma"/>
                <a:cs typeface="Tahoma"/>
              </a:rPr>
              <a:t> </a:t>
            </a:r>
            <a:r>
              <a:rPr sz="3600" spc="-5" dirty="0">
                <a:solidFill>
                  <a:srgbClr val="333399"/>
                </a:solidFill>
                <a:latin typeface="Tahoma"/>
                <a:cs typeface="Tahoma"/>
              </a:rPr>
              <a:t>style,</a:t>
            </a:r>
            <a:r>
              <a:rPr sz="3600" spc="21" dirty="0">
                <a:solidFill>
                  <a:srgbClr val="333399"/>
                </a:solidFill>
                <a:latin typeface="Tahoma"/>
                <a:cs typeface="Tahoma"/>
              </a:rPr>
              <a:t> </a:t>
            </a:r>
            <a:r>
              <a:rPr sz="3600" spc="-5" dirty="0">
                <a:solidFill>
                  <a:srgbClr val="333399"/>
                </a:solidFill>
                <a:latin typeface="Tahoma"/>
                <a:cs typeface="Tahoma"/>
              </a:rPr>
              <a:t>and</a:t>
            </a:r>
            <a:r>
              <a:rPr sz="3600" spc="21" dirty="0">
                <a:solidFill>
                  <a:srgbClr val="333399"/>
                </a:solidFill>
                <a:latin typeface="Tahoma"/>
                <a:cs typeface="Tahoma"/>
              </a:rPr>
              <a:t> </a:t>
            </a:r>
            <a:r>
              <a:rPr sz="3600" spc="-5" dirty="0">
                <a:solidFill>
                  <a:srgbClr val="333399"/>
                </a:solidFill>
                <a:latin typeface="Tahoma"/>
                <a:cs typeface="Tahoma"/>
              </a:rPr>
              <a:t>another</a:t>
            </a:r>
            <a:r>
              <a:rPr sz="3600" spc="27" dirty="0">
                <a:solidFill>
                  <a:srgbClr val="333399"/>
                </a:solidFill>
                <a:latin typeface="Tahoma"/>
                <a:cs typeface="Tahoma"/>
              </a:rPr>
              <a:t> </a:t>
            </a:r>
            <a:r>
              <a:rPr sz="3600" spc="-11" dirty="0">
                <a:solidFill>
                  <a:srgbClr val="333399"/>
                </a:solidFill>
                <a:latin typeface="Tahoma"/>
                <a:cs typeface="Tahoma"/>
              </a:rPr>
              <a:t>the </a:t>
            </a:r>
            <a:r>
              <a:rPr sz="3600" spc="-5" dirty="0">
                <a:solidFill>
                  <a:srgbClr val="333399"/>
                </a:solidFill>
                <a:latin typeface="Tahoma"/>
                <a:cs typeface="Tahoma"/>
              </a:rPr>
              <a:t>Repository</a:t>
            </a:r>
            <a:r>
              <a:rPr sz="3600" dirty="0">
                <a:solidFill>
                  <a:srgbClr val="333399"/>
                </a:solidFill>
                <a:latin typeface="Tahoma"/>
                <a:cs typeface="Tahoma"/>
              </a:rPr>
              <a:t> </a:t>
            </a:r>
            <a:r>
              <a:rPr sz="3600" spc="-11" dirty="0">
                <a:solidFill>
                  <a:srgbClr val="333399"/>
                </a:solidFill>
                <a:latin typeface="Tahoma"/>
                <a:cs typeface="Tahoma"/>
              </a:rPr>
              <a:t>style.</a:t>
            </a:r>
            <a:endParaRPr lang="en-US" sz="3600" dirty="0">
              <a:latin typeface="Tahoma"/>
              <a:cs typeface="Tahoma"/>
            </a:endParaRPr>
          </a:p>
          <a:p>
            <a:pPr marL="379319" marR="5419" lvl="2" indent="-365771" algn="l">
              <a:spcBef>
                <a:spcPts val="101"/>
              </a:spcBef>
              <a:buFont typeface="Arial MT"/>
              <a:buChar char="•"/>
              <a:tabLst>
                <a:tab pos="378641" algn="l"/>
                <a:tab pos="379319" algn="l"/>
              </a:tabLst>
            </a:pPr>
            <a:endParaRPr lang="en-US" sz="3600" spc="-5" dirty="0">
              <a:solidFill>
                <a:srgbClr val="333399"/>
              </a:solidFill>
              <a:latin typeface="Tahoma"/>
              <a:cs typeface="Tahoma"/>
            </a:endParaRPr>
          </a:p>
          <a:p>
            <a:pPr marL="379319" marR="5419" lvl="2" indent="-365771" algn="l">
              <a:spcBef>
                <a:spcPts val="101"/>
              </a:spcBef>
              <a:buFont typeface="Arial MT"/>
              <a:buChar char="•"/>
              <a:tabLst>
                <a:tab pos="378641" algn="l"/>
                <a:tab pos="379319" algn="l"/>
              </a:tabLst>
            </a:pPr>
            <a:r>
              <a:rPr sz="3600" spc="-5" dirty="0">
                <a:solidFill>
                  <a:srgbClr val="333399"/>
                </a:solidFill>
                <a:latin typeface="Tahoma"/>
                <a:cs typeface="Tahoma"/>
              </a:rPr>
              <a:t>An</a:t>
            </a:r>
            <a:r>
              <a:rPr sz="3600" dirty="0">
                <a:solidFill>
                  <a:srgbClr val="333399"/>
                </a:solidFill>
                <a:latin typeface="Tahoma"/>
                <a:cs typeface="Tahoma"/>
              </a:rPr>
              <a:t> </a:t>
            </a:r>
            <a:r>
              <a:rPr sz="3600" spc="-5" dirty="0">
                <a:solidFill>
                  <a:srgbClr val="333399"/>
                </a:solidFill>
                <a:latin typeface="Tahoma"/>
                <a:cs typeface="Tahoma"/>
              </a:rPr>
              <a:t>overall</a:t>
            </a:r>
            <a:r>
              <a:rPr sz="3600" spc="16" dirty="0">
                <a:solidFill>
                  <a:srgbClr val="333399"/>
                </a:solidFill>
                <a:latin typeface="Tahoma"/>
                <a:cs typeface="Tahoma"/>
              </a:rPr>
              <a:t> </a:t>
            </a:r>
            <a:r>
              <a:rPr sz="3600" spc="-11" dirty="0">
                <a:solidFill>
                  <a:srgbClr val="333399"/>
                </a:solidFill>
                <a:latin typeface="Tahoma"/>
                <a:cs typeface="Tahoma"/>
              </a:rPr>
              <a:t>system</a:t>
            </a:r>
            <a:r>
              <a:rPr sz="3600" spc="21" dirty="0">
                <a:solidFill>
                  <a:srgbClr val="333399"/>
                </a:solidFill>
                <a:latin typeface="Tahoma"/>
                <a:cs typeface="Tahoma"/>
              </a:rPr>
              <a:t> </a:t>
            </a:r>
            <a:r>
              <a:rPr sz="3600" spc="-5" dirty="0">
                <a:solidFill>
                  <a:srgbClr val="333399"/>
                </a:solidFill>
                <a:latin typeface="Tahoma"/>
                <a:cs typeface="Tahoma"/>
              </a:rPr>
              <a:t>may</a:t>
            </a:r>
            <a:r>
              <a:rPr sz="3600" spc="5" dirty="0">
                <a:solidFill>
                  <a:srgbClr val="333399"/>
                </a:solidFill>
                <a:latin typeface="Tahoma"/>
                <a:cs typeface="Tahoma"/>
              </a:rPr>
              <a:t> </a:t>
            </a:r>
            <a:r>
              <a:rPr sz="3600" spc="-5" dirty="0">
                <a:solidFill>
                  <a:srgbClr val="333399"/>
                </a:solidFill>
                <a:latin typeface="Tahoma"/>
                <a:cs typeface="Tahoma"/>
              </a:rPr>
              <a:t>have</a:t>
            </a:r>
            <a:r>
              <a:rPr sz="3600" spc="21" dirty="0">
                <a:solidFill>
                  <a:srgbClr val="333399"/>
                </a:solidFill>
                <a:latin typeface="Tahoma"/>
                <a:cs typeface="Tahoma"/>
              </a:rPr>
              <a:t> </a:t>
            </a:r>
            <a:r>
              <a:rPr sz="3600" spc="-5" dirty="0">
                <a:solidFill>
                  <a:srgbClr val="333399"/>
                </a:solidFill>
                <a:latin typeface="Tahoma"/>
                <a:cs typeface="Tahoma"/>
              </a:rPr>
              <a:t>a</a:t>
            </a:r>
            <a:r>
              <a:rPr sz="3600" spc="5" dirty="0">
                <a:solidFill>
                  <a:srgbClr val="333399"/>
                </a:solidFill>
                <a:latin typeface="Tahoma"/>
                <a:cs typeface="Tahoma"/>
              </a:rPr>
              <a:t> </a:t>
            </a:r>
            <a:r>
              <a:rPr sz="3600" spc="-5" dirty="0">
                <a:solidFill>
                  <a:srgbClr val="333399"/>
                </a:solidFill>
                <a:latin typeface="Tahoma"/>
                <a:cs typeface="Tahoma"/>
              </a:rPr>
              <a:t>Pipe-and-Filter</a:t>
            </a:r>
            <a:r>
              <a:rPr sz="3600" spc="11" dirty="0">
                <a:solidFill>
                  <a:srgbClr val="333399"/>
                </a:solidFill>
                <a:latin typeface="Tahoma"/>
                <a:cs typeface="Tahoma"/>
              </a:rPr>
              <a:t> </a:t>
            </a:r>
            <a:r>
              <a:rPr sz="3600" spc="-11" dirty="0">
                <a:solidFill>
                  <a:srgbClr val="333399"/>
                </a:solidFill>
                <a:latin typeface="Tahoma"/>
                <a:cs typeface="Tahoma"/>
              </a:rPr>
              <a:t>style,</a:t>
            </a:r>
            <a:r>
              <a:rPr sz="3600" spc="16" dirty="0">
                <a:solidFill>
                  <a:srgbClr val="333399"/>
                </a:solidFill>
                <a:latin typeface="Tahoma"/>
                <a:cs typeface="Tahoma"/>
              </a:rPr>
              <a:t> </a:t>
            </a:r>
            <a:r>
              <a:rPr sz="3600" spc="-5" dirty="0">
                <a:solidFill>
                  <a:srgbClr val="333399"/>
                </a:solidFill>
                <a:latin typeface="Tahoma"/>
                <a:cs typeface="Tahoma"/>
              </a:rPr>
              <a:t>but</a:t>
            </a:r>
            <a:r>
              <a:rPr sz="3600" spc="5" dirty="0">
                <a:solidFill>
                  <a:srgbClr val="333399"/>
                </a:solidFill>
                <a:latin typeface="Tahoma"/>
                <a:cs typeface="Tahoma"/>
              </a:rPr>
              <a:t> </a:t>
            </a:r>
            <a:r>
              <a:rPr sz="3600" spc="-11" dirty="0">
                <a:solidFill>
                  <a:srgbClr val="333399"/>
                </a:solidFill>
                <a:latin typeface="Tahoma"/>
                <a:cs typeface="Tahoma"/>
              </a:rPr>
              <a:t>the </a:t>
            </a:r>
            <a:r>
              <a:rPr sz="3600" spc="-917" dirty="0">
                <a:solidFill>
                  <a:srgbClr val="333399"/>
                </a:solidFill>
                <a:latin typeface="Tahoma"/>
                <a:cs typeface="Tahoma"/>
              </a:rPr>
              <a:t> </a:t>
            </a:r>
            <a:r>
              <a:rPr sz="3600" spc="-5" dirty="0">
                <a:solidFill>
                  <a:srgbClr val="333399"/>
                </a:solidFill>
                <a:latin typeface="Tahoma"/>
                <a:cs typeface="Tahoma"/>
              </a:rPr>
              <a:t>individual</a:t>
            </a:r>
            <a:r>
              <a:rPr sz="3600" spc="27" dirty="0">
                <a:solidFill>
                  <a:srgbClr val="333399"/>
                </a:solidFill>
                <a:latin typeface="Tahoma"/>
                <a:cs typeface="Tahoma"/>
              </a:rPr>
              <a:t> </a:t>
            </a:r>
            <a:r>
              <a:rPr sz="3600" spc="-11" dirty="0">
                <a:solidFill>
                  <a:srgbClr val="333399"/>
                </a:solidFill>
                <a:latin typeface="Tahoma"/>
                <a:cs typeface="Tahoma"/>
              </a:rPr>
              <a:t>filters</a:t>
            </a:r>
            <a:r>
              <a:rPr sz="3600" spc="-5" dirty="0">
                <a:solidFill>
                  <a:srgbClr val="333399"/>
                </a:solidFill>
                <a:latin typeface="Tahoma"/>
                <a:cs typeface="Tahoma"/>
              </a:rPr>
              <a:t> may</a:t>
            </a:r>
            <a:r>
              <a:rPr sz="3600" spc="21" dirty="0">
                <a:solidFill>
                  <a:srgbClr val="333399"/>
                </a:solidFill>
                <a:latin typeface="Tahoma"/>
                <a:cs typeface="Tahoma"/>
              </a:rPr>
              <a:t> </a:t>
            </a:r>
            <a:r>
              <a:rPr sz="3600" spc="-5" dirty="0">
                <a:solidFill>
                  <a:srgbClr val="333399"/>
                </a:solidFill>
                <a:latin typeface="Tahoma"/>
                <a:cs typeface="Tahoma"/>
              </a:rPr>
              <a:t>have</a:t>
            </a:r>
            <a:r>
              <a:rPr sz="3600" spc="11" dirty="0">
                <a:solidFill>
                  <a:srgbClr val="333399"/>
                </a:solidFill>
                <a:latin typeface="Tahoma"/>
                <a:cs typeface="Tahoma"/>
              </a:rPr>
              <a:t> </a:t>
            </a:r>
            <a:r>
              <a:rPr sz="3600" spc="-5" dirty="0">
                <a:solidFill>
                  <a:srgbClr val="333399"/>
                </a:solidFill>
                <a:latin typeface="Tahoma"/>
                <a:cs typeface="Tahoma"/>
              </a:rPr>
              <a:t>Layered</a:t>
            </a:r>
            <a:r>
              <a:rPr sz="3600" spc="27" dirty="0">
                <a:solidFill>
                  <a:srgbClr val="333399"/>
                </a:solidFill>
                <a:latin typeface="Tahoma"/>
                <a:cs typeface="Tahoma"/>
              </a:rPr>
              <a:t> </a:t>
            </a:r>
            <a:r>
              <a:rPr sz="3600" spc="-11" dirty="0">
                <a:solidFill>
                  <a:srgbClr val="333399"/>
                </a:solidFill>
                <a:latin typeface="Tahoma"/>
                <a:cs typeface="Tahoma"/>
              </a:rPr>
              <a:t>styles.</a:t>
            </a:r>
            <a:endParaRPr sz="3600" dirty="0">
              <a:latin typeface="Tahoma"/>
              <a:cs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C2744-B14D-02DB-B720-9909B6C192F5}"/>
              </a:ext>
            </a:extLst>
          </p:cNvPr>
          <p:cNvSpPr>
            <a:spLocks noGrp="1"/>
          </p:cNvSpPr>
          <p:nvPr>
            <p:ph type="title"/>
          </p:nvPr>
        </p:nvSpPr>
        <p:spPr>
          <a:xfrm>
            <a:off x="617038" y="3752306"/>
            <a:ext cx="11770723" cy="678558"/>
          </a:xfrm>
        </p:spPr>
        <p:txBody>
          <a:bodyPr>
            <a:noAutofit/>
          </a:bodyPr>
          <a:lstStyle/>
          <a:p>
            <a:pPr marL="13547" algn="ctr">
              <a:spcBef>
                <a:spcPts val="107"/>
              </a:spcBef>
            </a:pPr>
            <a:r>
              <a:rPr lang="en-US" sz="5400" u="sng" dirty="0">
                <a:solidFill>
                  <a:schemeClr val="tx1"/>
                </a:solidFill>
                <a:latin typeface="Tahoma"/>
                <a:cs typeface="Tahoma"/>
              </a:rPr>
              <a:t>Deployment</a:t>
            </a:r>
            <a:r>
              <a:rPr lang="en-US" sz="5400" dirty="0">
                <a:solidFill>
                  <a:schemeClr val="tx1"/>
                </a:solidFill>
                <a:latin typeface="Tahoma"/>
                <a:cs typeface="Tahoma"/>
              </a:rPr>
              <a:t> Architecture </a:t>
            </a:r>
            <a:br>
              <a:rPr lang="en-US" sz="5400" dirty="0">
                <a:solidFill>
                  <a:schemeClr val="tx1"/>
                </a:solidFill>
                <a:latin typeface="Tahoma"/>
                <a:cs typeface="Tahoma"/>
              </a:rPr>
            </a:br>
            <a:r>
              <a:rPr lang="en-US" sz="5400" dirty="0">
                <a:solidFill>
                  <a:schemeClr val="tx1"/>
                </a:solidFill>
                <a:latin typeface="Tahoma"/>
                <a:cs typeface="Tahoma"/>
              </a:rPr>
              <a:t>(Hardware/Software Mapping)</a:t>
            </a:r>
          </a:p>
        </p:txBody>
      </p:sp>
    </p:spTree>
    <p:extLst>
      <p:ext uri="{BB962C8B-B14F-4D97-AF65-F5344CB8AC3E}">
        <p14:creationId xmlns:p14="http://schemas.microsoft.com/office/powerpoint/2010/main" val="154890416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3515" y="2275840"/>
            <a:ext cx="12231285" cy="5311283"/>
          </a:xfrm>
          <a:prstGeom prst="rect">
            <a:avLst/>
          </a:prstGeom>
        </p:spPr>
        <p:txBody>
          <a:bodyPr vert="horz" wrap="square" lIns="0" tIns="129371" rIns="0" bIns="0" rtlCol="0">
            <a:spAutoFit/>
          </a:bodyPr>
          <a:lstStyle/>
          <a:p>
            <a:pPr marL="379319" indent="-365771" algn="l">
              <a:spcBef>
                <a:spcPts val="1019"/>
              </a:spcBef>
              <a:buFont typeface="Arial MT"/>
              <a:buChar char="•"/>
              <a:tabLst>
                <a:tab pos="378641" algn="l"/>
                <a:tab pos="379319" algn="l"/>
              </a:tabLst>
            </a:pP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Artifacts</a:t>
            </a:r>
            <a:r>
              <a:rPr sz="2560" spc="2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are</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physical</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files</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that</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execute</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or</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are</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used</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by</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your</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software</a:t>
            </a:r>
            <a:endParaRPr sz="2560" dirty="0">
              <a:latin typeface="Tahoma" panose="020B0604030504040204" pitchFamily="34" charset="0"/>
              <a:ea typeface="Tahoma" panose="020B0604030504040204" pitchFamily="34" charset="0"/>
              <a:cs typeface="Tahoma" panose="020B0604030504040204" pitchFamily="34" charset="0"/>
            </a:endParaRPr>
          </a:p>
          <a:p>
            <a:pPr marL="379319" indent="-365771" algn="l">
              <a:lnSpc>
                <a:spcPts val="3524"/>
              </a:lnSpc>
              <a:spcBef>
                <a:spcPts val="912"/>
              </a:spcBef>
              <a:buFont typeface="Arial MT"/>
              <a:buChar char="•"/>
              <a:tabLst>
                <a:tab pos="378641" algn="l"/>
                <a:tab pos="379319" algn="l"/>
              </a:tabLst>
            </a:pPr>
            <a:endParaRPr lang="en-US" sz="2560" spc="-5" dirty="0">
              <a:solidFill>
                <a:srgbClr val="333399"/>
              </a:solidFill>
              <a:latin typeface="Tahoma" panose="020B0604030504040204" pitchFamily="34" charset="0"/>
              <a:ea typeface="Tahoma" panose="020B0604030504040204" pitchFamily="34" charset="0"/>
              <a:cs typeface="Tahoma" panose="020B0604030504040204" pitchFamily="34" charset="0"/>
            </a:endParaRPr>
          </a:p>
          <a:p>
            <a:pPr marL="379319" indent="-365771" algn="l">
              <a:lnSpc>
                <a:spcPts val="3524"/>
              </a:lnSpc>
              <a:spcBef>
                <a:spcPts val="912"/>
              </a:spcBef>
              <a:buFont typeface="Arial MT"/>
              <a:buChar char="•"/>
              <a:tabLst>
                <a:tab pos="378641" algn="l"/>
                <a:tab pos="379319" algn="l"/>
              </a:tabLst>
            </a:pP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Common</a:t>
            </a:r>
            <a:r>
              <a:rPr sz="2560" spc="-2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artifacts include:</a:t>
            </a:r>
            <a:endParaRPr sz="2560" dirty="0">
              <a:latin typeface="Tahoma" panose="020B0604030504040204" pitchFamily="34" charset="0"/>
              <a:ea typeface="Tahoma" panose="020B0604030504040204" pitchFamily="34" charset="0"/>
              <a:cs typeface="Tahoma" panose="020B0604030504040204" pitchFamily="34" charset="0"/>
            </a:endParaRPr>
          </a:p>
          <a:p>
            <a:pPr marL="806729" lvl="1" indent="-306164" algn="l">
              <a:lnSpc>
                <a:spcPts val="3339"/>
              </a:lnSpc>
              <a:buFont typeface="Arial MT"/>
              <a:buChar char="•"/>
              <a:tabLst>
                <a:tab pos="806729" algn="l"/>
                <a:tab pos="807407" algn="l"/>
              </a:tabLst>
            </a:pP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Executable</a:t>
            </a:r>
            <a:r>
              <a:rPr sz="2560" spc="-27"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files,</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such</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as</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.exe</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or</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.jar</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files</a:t>
            </a:r>
            <a:endParaRPr sz="2560" dirty="0">
              <a:latin typeface="Tahoma" panose="020B0604030504040204" pitchFamily="34" charset="0"/>
              <a:ea typeface="Tahoma" panose="020B0604030504040204" pitchFamily="34" charset="0"/>
              <a:cs typeface="Tahoma" panose="020B0604030504040204" pitchFamily="34" charset="0"/>
            </a:endParaRPr>
          </a:p>
          <a:p>
            <a:pPr marL="806729" lvl="1" indent="-306164" algn="l">
              <a:lnSpc>
                <a:spcPts val="3339"/>
              </a:lnSpc>
              <a:buFont typeface="Arial MT"/>
              <a:buChar char="•"/>
              <a:tabLst>
                <a:tab pos="806729" algn="l"/>
                <a:tab pos="807407" algn="l"/>
              </a:tabLst>
            </a:pP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Library</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files,</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such</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as</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.dlls</a:t>
            </a:r>
            <a:endParaRPr sz="2560" dirty="0">
              <a:latin typeface="Tahoma" panose="020B0604030504040204" pitchFamily="34" charset="0"/>
              <a:ea typeface="Tahoma" panose="020B0604030504040204" pitchFamily="34" charset="0"/>
              <a:cs typeface="Tahoma" panose="020B0604030504040204" pitchFamily="34" charset="0"/>
            </a:endParaRPr>
          </a:p>
          <a:p>
            <a:pPr marL="806729" lvl="1" indent="-306164" algn="l">
              <a:lnSpc>
                <a:spcPts val="3344"/>
              </a:lnSpc>
              <a:buFont typeface="Arial MT"/>
              <a:buChar char="•"/>
              <a:tabLst>
                <a:tab pos="806729" algn="l"/>
                <a:tab pos="807407" algn="l"/>
              </a:tabLst>
            </a:pP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Source files,</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such</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as .java, </a:t>
            </a:r>
            <a:r>
              <a:rPr sz="2560" spc="-21" dirty="0">
                <a:solidFill>
                  <a:srgbClr val="333399"/>
                </a:solidFill>
                <a:latin typeface="Tahoma" panose="020B0604030504040204" pitchFamily="34" charset="0"/>
                <a:ea typeface="Tahoma" panose="020B0604030504040204" pitchFamily="34" charset="0"/>
                <a:cs typeface="Tahoma" panose="020B0604030504040204" pitchFamily="34" charset="0"/>
              </a:rPr>
              <a:t>.cs</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or .cpp</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files</a:t>
            </a:r>
            <a:endParaRPr sz="2560" dirty="0">
              <a:latin typeface="Tahoma" panose="020B0604030504040204" pitchFamily="34" charset="0"/>
              <a:ea typeface="Tahoma" panose="020B0604030504040204" pitchFamily="34" charset="0"/>
              <a:cs typeface="Tahoma" panose="020B0604030504040204" pitchFamily="34" charset="0"/>
            </a:endParaRPr>
          </a:p>
          <a:p>
            <a:pPr marL="806729" marR="741026" lvl="1" indent="-306164" algn="l">
              <a:lnSpc>
                <a:spcPts val="3339"/>
              </a:lnSpc>
              <a:spcBef>
                <a:spcPts val="235"/>
              </a:spcBef>
              <a:buFont typeface="Arial MT"/>
              <a:buChar char="•"/>
              <a:tabLst>
                <a:tab pos="806729" algn="l"/>
                <a:tab pos="807407" algn="l"/>
              </a:tabLst>
            </a:pP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Configuration</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files</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that</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are</a:t>
            </a:r>
            <a:r>
              <a:rPr sz="2560" spc="27"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used by</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your</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 software</a:t>
            </a:r>
            <a:r>
              <a:rPr sz="2560" spc="27"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at</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runtime, </a:t>
            </a:r>
            <a:r>
              <a:rPr sz="2560" spc="-949"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commonly</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in</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formats</a:t>
            </a:r>
            <a:r>
              <a:rPr sz="2560" spc="27"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such as .xml, or</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.txt</a:t>
            </a:r>
            <a:endParaRPr sz="2560" dirty="0">
              <a:latin typeface="Tahoma" panose="020B0604030504040204" pitchFamily="34" charset="0"/>
              <a:ea typeface="Tahoma" panose="020B0604030504040204" pitchFamily="34" charset="0"/>
              <a:cs typeface="Tahoma" panose="020B0604030504040204" pitchFamily="34" charset="0"/>
            </a:endParaRPr>
          </a:p>
          <a:p>
            <a:pPr marL="379319" indent="-365771" algn="l">
              <a:lnSpc>
                <a:spcPts val="3600"/>
              </a:lnSpc>
              <a:spcBef>
                <a:spcPts val="725"/>
              </a:spcBef>
              <a:buFont typeface="Arial MT"/>
              <a:buChar char="•"/>
              <a:tabLst>
                <a:tab pos="378641" algn="l"/>
                <a:tab pos="379319" algn="l"/>
              </a:tabLst>
            </a:pPr>
            <a:endParaRPr lang="en-US" sz="2560" dirty="0">
              <a:solidFill>
                <a:srgbClr val="333399"/>
              </a:solidFill>
              <a:latin typeface="Tahoma" panose="020B0604030504040204" pitchFamily="34" charset="0"/>
              <a:ea typeface="Tahoma" panose="020B0604030504040204" pitchFamily="34" charset="0"/>
              <a:cs typeface="Tahoma" panose="020B0604030504040204" pitchFamily="34" charset="0"/>
            </a:endParaRPr>
          </a:p>
          <a:p>
            <a:pPr marL="379319" indent="-365771" algn="l">
              <a:lnSpc>
                <a:spcPts val="3600"/>
              </a:lnSpc>
              <a:spcBef>
                <a:spcPts val="725"/>
              </a:spcBef>
              <a:buFont typeface="Arial MT"/>
              <a:buChar char="•"/>
              <a:tabLst>
                <a:tab pos="378641" algn="l"/>
                <a:tab pos="379319" algn="l"/>
              </a:tabLst>
            </a:pP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An</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artifact</a:t>
            </a:r>
            <a:r>
              <a:rPr sz="2560" spc="2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is</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shown</a:t>
            </a:r>
            <a:r>
              <a:rPr sz="2560" spc="-16"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as</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rectangle</a:t>
            </a:r>
            <a:r>
              <a:rPr sz="2560" spc="-11"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with the</a:t>
            </a: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stereotype</a:t>
            </a:r>
            <a:r>
              <a:rPr sz="2560" spc="64"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dirty="0">
                <a:solidFill>
                  <a:srgbClr val="006600"/>
                </a:solidFill>
                <a:latin typeface="Tahoma" panose="020B0604030504040204" pitchFamily="34" charset="0"/>
                <a:ea typeface="Tahoma" panose="020B0604030504040204" pitchFamily="34" charset="0"/>
                <a:cs typeface="Tahoma" panose="020B0604030504040204" pitchFamily="34" charset="0"/>
              </a:rPr>
              <a:t>&lt;&lt;artifact&gt;&gt;</a:t>
            </a:r>
            <a:endParaRPr sz="2560" dirty="0">
              <a:latin typeface="Tahoma" panose="020B0604030504040204" pitchFamily="34" charset="0"/>
              <a:ea typeface="Tahoma" panose="020B0604030504040204" pitchFamily="34" charset="0"/>
              <a:cs typeface="Tahoma" panose="020B0604030504040204" pitchFamily="34" charset="0"/>
            </a:endParaRPr>
          </a:p>
          <a:p>
            <a:pPr marL="379319" algn="l">
              <a:lnSpc>
                <a:spcPts val="3600"/>
              </a:lnSpc>
            </a:pPr>
            <a:r>
              <a:rPr sz="2560" dirty="0">
                <a:solidFill>
                  <a:srgbClr val="333399"/>
                </a:solidFill>
                <a:latin typeface="Tahoma" panose="020B0604030504040204" pitchFamily="34" charset="0"/>
                <a:ea typeface="Tahoma" panose="020B0604030504040204" pitchFamily="34" charset="0"/>
                <a:cs typeface="Tahoma" panose="020B0604030504040204" pitchFamily="34" charset="0"/>
              </a:rPr>
              <a:t>as</a:t>
            </a:r>
            <a:r>
              <a:rPr sz="2560" spc="-43" dirty="0">
                <a:solidFill>
                  <a:srgbClr val="333399"/>
                </a:solidFill>
                <a:latin typeface="Tahoma" panose="020B0604030504040204" pitchFamily="34" charset="0"/>
                <a:ea typeface="Tahoma" panose="020B0604030504040204" pitchFamily="34" charset="0"/>
                <a:cs typeface="Tahoma" panose="020B0604030504040204" pitchFamily="34" charset="0"/>
              </a:rPr>
              <a:t> </a:t>
            </a:r>
            <a:r>
              <a:rPr sz="2560" spc="-5" dirty="0">
                <a:solidFill>
                  <a:srgbClr val="333399"/>
                </a:solidFill>
                <a:latin typeface="Tahoma" panose="020B0604030504040204" pitchFamily="34" charset="0"/>
                <a:ea typeface="Tahoma" panose="020B0604030504040204" pitchFamily="34" charset="0"/>
                <a:cs typeface="Tahoma" panose="020B0604030504040204" pitchFamily="34" charset="0"/>
              </a:rPr>
              <a:t>follows:</a:t>
            </a:r>
            <a:endParaRPr sz="256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txBox="1">
            <a:spLocks noGrp="1"/>
          </p:cNvSpPr>
          <p:nvPr>
            <p:ph type="title"/>
          </p:nvPr>
        </p:nvSpPr>
        <p:spPr>
          <a:xfrm>
            <a:off x="2127663" y="758381"/>
            <a:ext cx="9023530" cy="691471"/>
          </a:xfrm>
          <a:prstGeom prst="rect">
            <a:avLst/>
          </a:prstGeom>
        </p:spPr>
        <p:txBody>
          <a:bodyPr vert="horz" wrap="square" lIns="0" tIns="14224" rIns="0" bIns="0" rtlCol="0">
            <a:spAutoFit/>
          </a:bodyPr>
          <a:lstStyle/>
          <a:p>
            <a:pPr marL="13547">
              <a:spcBef>
                <a:spcPts val="112"/>
              </a:spcBef>
            </a:pPr>
            <a:r>
              <a:rPr sz="4400" dirty="0"/>
              <a:t>Deployed</a:t>
            </a:r>
            <a:r>
              <a:rPr sz="4400" spc="-69" dirty="0"/>
              <a:t> </a:t>
            </a:r>
            <a:r>
              <a:rPr sz="4400" dirty="0"/>
              <a:t>Software:</a:t>
            </a:r>
            <a:r>
              <a:rPr sz="4400" spc="-91" dirty="0"/>
              <a:t> </a:t>
            </a:r>
            <a:r>
              <a:rPr sz="4400" dirty="0"/>
              <a:t>Artifacts</a:t>
            </a:r>
          </a:p>
        </p:txBody>
      </p:sp>
      <p:pic>
        <p:nvPicPr>
          <p:cNvPr id="4" name="object 4"/>
          <p:cNvPicPr/>
          <p:nvPr/>
        </p:nvPicPr>
        <p:blipFill>
          <a:blip r:embed="rId2" cstate="print"/>
          <a:stretch>
            <a:fillRect/>
          </a:stretch>
        </p:blipFill>
        <p:spPr>
          <a:xfrm>
            <a:off x="2870332" y="7735563"/>
            <a:ext cx="7264135" cy="1025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09109" y="2174974"/>
            <a:ext cx="11375136" cy="1320147"/>
          </a:xfrm>
          <a:prstGeom prst="rect">
            <a:avLst/>
          </a:prstGeom>
        </p:spPr>
        <p:txBody>
          <a:bodyPr vert="horz" wrap="square" lIns="0" tIns="88053" rIns="0" bIns="0" rtlCol="0">
            <a:spAutoFit/>
          </a:bodyPr>
          <a:lstStyle/>
          <a:p>
            <a:pPr marL="379319" marR="5419" indent="-365771">
              <a:lnSpc>
                <a:spcPts val="3349"/>
              </a:lnSpc>
              <a:spcBef>
                <a:spcPts val="693"/>
              </a:spcBef>
              <a:buFont typeface="Arial MT"/>
              <a:buChar char="•"/>
              <a:tabLst>
                <a:tab pos="378641" algn="l"/>
                <a:tab pos="379319" algn="l"/>
              </a:tabLst>
            </a:pPr>
            <a:r>
              <a:rPr sz="2560" dirty="0">
                <a:solidFill>
                  <a:srgbClr val="333399"/>
                </a:solidFill>
                <a:latin typeface="Tahoma"/>
                <a:cs typeface="Tahoma"/>
              </a:rPr>
              <a:t>An</a:t>
            </a:r>
            <a:r>
              <a:rPr sz="2560" spc="-11" dirty="0">
                <a:solidFill>
                  <a:srgbClr val="333399"/>
                </a:solidFill>
                <a:latin typeface="Tahoma"/>
                <a:cs typeface="Tahoma"/>
              </a:rPr>
              <a:t> </a:t>
            </a:r>
            <a:r>
              <a:rPr sz="2560" dirty="0">
                <a:solidFill>
                  <a:srgbClr val="333399"/>
                </a:solidFill>
                <a:latin typeface="Tahoma"/>
                <a:cs typeface="Tahoma"/>
              </a:rPr>
              <a:t>artifact</a:t>
            </a:r>
            <a:r>
              <a:rPr sz="2560" spc="21" dirty="0">
                <a:solidFill>
                  <a:srgbClr val="333399"/>
                </a:solidFill>
                <a:latin typeface="Tahoma"/>
                <a:cs typeface="Tahoma"/>
              </a:rPr>
              <a:t> </a:t>
            </a:r>
            <a:r>
              <a:rPr sz="2560" dirty="0">
                <a:solidFill>
                  <a:srgbClr val="333399"/>
                </a:solidFill>
                <a:latin typeface="Tahoma"/>
                <a:cs typeface="Tahoma"/>
              </a:rPr>
              <a:t>is</a:t>
            </a:r>
            <a:r>
              <a:rPr sz="2560" spc="5" dirty="0">
                <a:solidFill>
                  <a:srgbClr val="333399"/>
                </a:solidFill>
                <a:latin typeface="Tahoma"/>
                <a:cs typeface="Tahoma"/>
              </a:rPr>
              <a:t> </a:t>
            </a:r>
            <a:r>
              <a:rPr sz="2560" spc="-80" dirty="0">
                <a:solidFill>
                  <a:srgbClr val="006600"/>
                </a:solidFill>
                <a:latin typeface="Tahoma"/>
                <a:cs typeface="Tahoma"/>
              </a:rPr>
              <a:t>deployed</a:t>
            </a:r>
            <a:r>
              <a:rPr sz="2560" spc="-69" dirty="0">
                <a:solidFill>
                  <a:srgbClr val="006600"/>
                </a:solidFill>
                <a:latin typeface="Tahoma"/>
                <a:cs typeface="Tahoma"/>
              </a:rPr>
              <a:t> </a:t>
            </a:r>
            <a:r>
              <a:rPr sz="2560" dirty="0">
                <a:solidFill>
                  <a:srgbClr val="333399"/>
                </a:solidFill>
                <a:latin typeface="Tahoma"/>
                <a:cs typeface="Tahoma"/>
              </a:rPr>
              <a:t>to</a:t>
            </a:r>
            <a:r>
              <a:rPr sz="2560" spc="5" dirty="0">
                <a:solidFill>
                  <a:srgbClr val="333399"/>
                </a:solidFill>
                <a:latin typeface="Tahoma"/>
                <a:cs typeface="Tahoma"/>
              </a:rPr>
              <a:t> </a:t>
            </a:r>
            <a:r>
              <a:rPr sz="2560" dirty="0">
                <a:solidFill>
                  <a:srgbClr val="333399"/>
                </a:solidFill>
                <a:latin typeface="Tahoma"/>
                <a:cs typeface="Tahoma"/>
              </a:rPr>
              <a:t>a</a:t>
            </a:r>
            <a:r>
              <a:rPr sz="2560" spc="5" dirty="0">
                <a:solidFill>
                  <a:srgbClr val="333399"/>
                </a:solidFill>
                <a:latin typeface="Tahoma"/>
                <a:cs typeface="Tahoma"/>
              </a:rPr>
              <a:t> </a:t>
            </a:r>
            <a:r>
              <a:rPr sz="2560" dirty="0">
                <a:solidFill>
                  <a:srgbClr val="333399"/>
                </a:solidFill>
                <a:latin typeface="Tahoma"/>
                <a:cs typeface="Tahoma"/>
              </a:rPr>
              <a:t>node,</a:t>
            </a:r>
            <a:r>
              <a:rPr sz="2560" spc="-11" dirty="0">
                <a:solidFill>
                  <a:srgbClr val="333399"/>
                </a:solidFill>
                <a:latin typeface="Tahoma"/>
                <a:cs typeface="Tahoma"/>
              </a:rPr>
              <a:t> </a:t>
            </a:r>
            <a:r>
              <a:rPr sz="2560" spc="-5" dirty="0">
                <a:solidFill>
                  <a:srgbClr val="333399"/>
                </a:solidFill>
                <a:latin typeface="Tahoma"/>
                <a:cs typeface="Tahoma"/>
              </a:rPr>
              <a:t>which</a:t>
            </a:r>
            <a:r>
              <a:rPr sz="2560" spc="-21" dirty="0">
                <a:solidFill>
                  <a:srgbClr val="333399"/>
                </a:solidFill>
                <a:latin typeface="Tahoma"/>
                <a:cs typeface="Tahoma"/>
              </a:rPr>
              <a:t> </a:t>
            </a:r>
            <a:r>
              <a:rPr sz="2560" dirty="0">
                <a:solidFill>
                  <a:srgbClr val="333399"/>
                </a:solidFill>
                <a:latin typeface="Tahoma"/>
                <a:cs typeface="Tahoma"/>
              </a:rPr>
              <a:t>means </a:t>
            </a:r>
            <a:r>
              <a:rPr sz="2560" spc="-5" dirty="0">
                <a:solidFill>
                  <a:srgbClr val="333399"/>
                </a:solidFill>
                <a:latin typeface="Tahoma"/>
                <a:cs typeface="Tahoma"/>
              </a:rPr>
              <a:t>that</a:t>
            </a:r>
            <a:r>
              <a:rPr sz="2560" spc="5" dirty="0">
                <a:solidFill>
                  <a:srgbClr val="333399"/>
                </a:solidFill>
                <a:latin typeface="Tahoma"/>
                <a:cs typeface="Tahoma"/>
              </a:rPr>
              <a:t> </a:t>
            </a:r>
            <a:r>
              <a:rPr sz="2560" spc="-5" dirty="0">
                <a:solidFill>
                  <a:srgbClr val="333399"/>
                </a:solidFill>
                <a:latin typeface="Tahoma"/>
                <a:cs typeface="Tahoma"/>
              </a:rPr>
              <a:t>the</a:t>
            </a:r>
            <a:r>
              <a:rPr sz="2560" spc="11" dirty="0">
                <a:solidFill>
                  <a:srgbClr val="333399"/>
                </a:solidFill>
                <a:latin typeface="Tahoma"/>
                <a:cs typeface="Tahoma"/>
              </a:rPr>
              <a:t> </a:t>
            </a:r>
            <a:r>
              <a:rPr sz="2560" spc="-5" dirty="0">
                <a:solidFill>
                  <a:srgbClr val="333399"/>
                </a:solidFill>
                <a:latin typeface="Tahoma"/>
                <a:cs typeface="Tahoma"/>
              </a:rPr>
              <a:t>artifact </a:t>
            </a:r>
            <a:r>
              <a:rPr sz="2560" spc="-949" dirty="0">
                <a:solidFill>
                  <a:srgbClr val="333399"/>
                </a:solidFill>
                <a:latin typeface="Tahoma"/>
                <a:cs typeface="Tahoma"/>
              </a:rPr>
              <a:t> </a:t>
            </a:r>
            <a:r>
              <a:rPr sz="2560" spc="-5" dirty="0">
                <a:solidFill>
                  <a:srgbClr val="333399"/>
                </a:solidFill>
                <a:latin typeface="Tahoma"/>
                <a:cs typeface="Tahoma"/>
              </a:rPr>
              <a:t>resides</a:t>
            </a:r>
            <a:r>
              <a:rPr sz="2560" spc="16" dirty="0">
                <a:solidFill>
                  <a:srgbClr val="333399"/>
                </a:solidFill>
                <a:latin typeface="Tahoma"/>
                <a:cs typeface="Tahoma"/>
              </a:rPr>
              <a:t> </a:t>
            </a:r>
            <a:r>
              <a:rPr sz="2560" dirty="0">
                <a:solidFill>
                  <a:srgbClr val="333399"/>
                </a:solidFill>
                <a:latin typeface="Tahoma"/>
                <a:cs typeface="Tahoma"/>
              </a:rPr>
              <a:t>on (or is</a:t>
            </a:r>
            <a:r>
              <a:rPr sz="2560" spc="11" dirty="0">
                <a:solidFill>
                  <a:srgbClr val="333399"/>
                </a:solidFill>
                <a:latin typeface="Tahoma"/>
                <a:cs typeface="Tahoma"/>
              </a:rPr>
              <a:t> </a:t>
            </a:r>
            <a:r>
              <a:rPr sz="2560" spc="-5" dirty="0">
                <a:solidFill>
                  <a:srgbClr val="333399"/>
                </a:solidFill>
                <a:latin typeface="Tahoma"/>
                <a:cs typeface="Tahoma"/>
              </a:rPr>
              <a:t>installed</a:t>
            </a:r>
            <a:r>
              <a:rPr sz="2560" dirty="0">
                <a:solidFill>
                  <a:srgbClr val="333399"/>
                </a:solidFill>
                <a:latin typeface="Tahoma"/>
                <a:cs typeface="Tahoma"/>
              </a:rPr>
              <a:t> on)</a:t>
            </a:r>
            <a:r>
              <a:rPr sz="2560" spc="-11" dirty="0">
                <a:solidFill>
                  <a:srgbClr val="333399"/>
                </a:solidFill>
                <a:latin typeface="Tahoma"/>
                <a:cs typeface="Tahoma"/>
              </a:rPr>
              <a:t> </a:t>
            </a:r>
            <a:r>
              <a:rPr sz="2560" spc="-5" dirty="0">
                <a:solidFill>
                  <a:srgbClr val="333399"/>
                </a:solidFill>
                <a:latin typeface="Tahoma"/>
                <a:cs typeface="Tahoma"/>
              </a:rPr>
              <a:t>the</a:t>
            </a:r>
            <a:r>
              <a:rPr sz="2560" dirty="0">
                <a:solidFill>
                  <a:srgbClr val="333399"/>
                </a:solidFill>
                <a:latin typeface="Tahoma"/>
                <a:cs typeface="Tahoma"/>
              </a:rPr>
              <a:t> node.</a:t>
            </a:r>
            <a:endParaRPr sz="2560" dirty="0">
              <a:latin typeface="Tahoma"/>
              <a:cs typeface="Tahoma"/>
            </a:endParaRPr>
          </a:p>
          <a:p>
            <a:pPr marL="379319" indent="-365771">
              <a:lnSpc>
                <a:spcPts val="3285"/>
              </a:lnSpc>
              <a:buFont typeface="Arial MT"/>
              <a:buChar char="•"/>
              <a:tabLst>
                <a:tab pos="378641" algn="l"/>
                <a:tab pos="379319" algn="l"/>
              </a:tabLst>
            </a:pPr>
            <a:r>
              <a:rPr sz="2560" spc="-5" dirty="0">
                <a:solidFill>
                  <a:srgbClr val="333399"/>
                </a:solidFill>
                <a:latin typeface="Tahoma"/>
                <a:cs typeface="Tahoma"/>
              </a:rPr>
              <a:t>In</a:t>
            </a:r>
            <a:r>
              <a:rPr sz="2560" spc="-16" dirty="0">
                <a:solidFill>
                  <a:srgbClr val="333399"/>
                </a:solidFill>
                <a:latin typeface="Tahoma"/>
                <a:cs typeface="Tahoma"/>
              </a:rPr>
              <a:t> </a:t>
            </a:r>
            <a:r>
              <a:rPr sz="2560" spc="-5" dirty="0">
                <a:solidFill>
                  <a:srgbClr val="333399"/>
                </a:solidFill>
                <a:latin typeface="Tahoma"/>
                <a:cs typeface="Tahoma"/>
              </a:rPr>
              <a:t>UML,</a:t>
            </a:r>
            <a:r>
              <a:rPr sz="2560" spc="-11" dirty="0">
                <a:solidFill>
                  <a:srgbClr val="333399"/>
                </a:solidFill>
                <a:latin typeface="Tahoma"/>
                <a:cs typeface="Tahoma"/>
              </a:rPr>
              <a:t> </a:t>
            </a:r>
            <a:r>
              <a:rPr sz="2560" dirty="0">
                <a:solidFill>
                  <a:srgbClr val="333399"/>
                </a:solidFill>
                <a:latin typeface="Tahoma"/>
                <a:cs typeface="Tahoma"/>
              </a:rPr>
              <a:t>we</a:t>
            </a:r>
            <a:r>
              <a:rPr sz="2560" spc="-11" dirty="0">
                <a:solidFill>
                  <a:srgbClr val="333399"/>
                </a:solidFill>
                <a:latin typeface="Tahoma"/>
                <a:cs typeface="Tahoma"/>
              </a:rPr>
              <a:t> </a:t>
            </a:r>
            <a:r>
              <a:rPr sz="2560" dirty="0">
                <a:solidFill>
                  <a:srgbClr val="333399"/>
                </a:solidFill>
                <a:latin typeface="Tahoma"/>
                <a:cs typeface="Tahoma"/>
              </a:rPr>
              <a:t>draw</a:t>
            </a:r>
            <a:r>
              <a:rPr sz="2560" spc="-21" dirty="0">
                <a:solidFill>
                  <a:srgbClr val="333399"/>
                </a:solidFill>
                <a:latin typeface="Tahoma"/>
                <a:cs typeface="Tahoma"/>
              </a:rPr>
              <a:t> </a:t>
            </a:r>
            <a:r>
              <a:rPr sz="2560" dirty="0">
                <a:solidFill>
                  <a:srgbClr val="333399"/>
                </a:solidFill>
                <a:latin typeface="Tahoma"/>
                <a:cs typeface="Tahoma"/>
              </a:rPr>
              <a:t>it as:</a:t>
            </a:r>
            <a:endParaRPr sz="2560" dirty="0">
              <a:latin typeface="Tahoma"/>
              <a:cs typeface="Tahoma"/>
            </a:endParaRPr>
          </a:p>
        </p:txBody>
      </p:sp>
      <p:sp>
        <p:nvSpPr>
          <p:cNvPr id="3" name="object 3"/>
          <p:cNvSpPr txBox="1"/>
          <p:nvPr/>
        </p:nvSpPr>
        <p:spPr>
          <a:xfrm>
            <a:off x="1065430" y="4585200"/>
            <a:ext cx="382016" cy="408317"/>
          </a:xfrm>
          <a:prstGeom prst="rect">
            <a:avLst/>
          </a:prstGeom>
        </p:spPr>
        <p:txBody>
          <a:bodyPr vert="horz" wrap="square" lIns="0" tIns="14224" rIns="0" bIns="0" rtlCol="0">
            <a:spAutoFit/>
          </a:bodyPr>
          <a:lstStyle/>
          <a:p>
            <a:pPr marL="13547">
              <a:spcBef>
                <a:spcPts val="112"/>
              </a:spcBef>
            </a:pPr>
            <a:r>
              <a:rPr sz="2560" spc="-5" dirty="0">
                <a:solidFill>
                  <a:srgbClr val="333399"/>
                </a:solidFill>
                <a:latin typeface="Tahoma"/>
                <a:cs typeface="Tahoma"/>
              </a:rPr>
              <a:t>or</a:t>
            </a:r>
            <a:endParaRPr sz="2560" dirty="0">
              <a:latin typeface="Tahoma"/>
              <a:cs typeface="Tahoma"/>
            </a:endParaRPr>
          </a:p>
        </p:txBody>
      </p:sp>
      <p:sp>
        <p:nvSpPr>
          <p:cNvPr id="4" name="object 4"/>
          <p:cNvSpPr txBox="1"/>
          <p:nvPr/>
        </p:nvSpPr>
        <p:spPr>
          <a:xfrm>
            <a:off x="1026838" y="6440356"/>
            <a:ext cx="3868251" cy="407633"/>
          </a:xfrm>
          <a:prstGeom prst="rect">
            <a:avLst/>
          </a:prstGeom>
        </p:spPr>
        <p:txBody>
          <a:bodyPr vert="horz" wrap="square" lIns="0" tIns="13547" rIns="0" bIns="0" rtlCol="0">
            <a:spAutoFit/>
          </a:bodyPr>
          <a:lstStyle/>
          <a:p>
            <a:pPr marL="13547">
              <a:spcBef>
                <a:spcPts val="107"/>
              </a:spcBef>
            </a:pPr>
            <a:r>
              <a:rPr sz="2560" dirty="0">
                <a:solidFill>
                  <a:srgbClr val="333399"/>
                </a:solidFill>
                <a:latin typeface="Tahoma"/>
                <a:cs typeface="Tahoma"/>
              </a:rPr>
              <a:t>or</a:t>
            </a:r>
            <a:r>
              <a:rPr sz="2560" spc="-5" dirty="0">
                <a:solidFill>
                  <a:srgbClr val="333399"/>
                </a:solidFill>
                <a:latin typeface="Tahoma"/>
                <a:cs typeface="Tahoma"/>
              </a:rPr>
              <a:t> </a:t>
            </a:r>
            <a:r>
              <a:rPr sz="2560" dirty="0">
                <a:solidFill>
                  <a:srgbClr val="333399"/>
                </a:solidFill>
                <a:latin typeface="Tahoma"/>
                <a:cs typeface="Tahoma"/>
              </a:rPr>
              <a:t>in</a:t>
            </a:r>
            <a:r>
              <a:rPr sz="2560" spc="-5" dirty="0">
                <a:solidFill>
                  <a:srgbClr val="333399"/>
                </a:solidFill>
                <a:latin typeface="Tahoma"/>
                <a:cs typeface="Tahoma"/>
              </a:rPr>
              <a:t> </a:t>
            </a:r>
            <a:r>
              <a:rPr sz="2560" dirty="0">
                <a:solidFill>
                  <a:srgbClr val="333399"/>
                </a:solidFill>
                <a:latin typeface="Tahoma"/>
                <a:cs typeface="Tahoma"/>
              </a:rPr>
              <a:t>compact</a:t>
            </a:r>
            <a:r>
              <a:rPr sz="2560" spc="-16" dirty="0">
                <a:solidFill>
                  <a:srgbClr val="333399"/>
                </a:solidFill>
                <a:latin typeface="Tahoma"/>
                <a:cs typeface="Tahoma"/>
              </a:rPr>
              <a:t> </a:t>
            </a:r>
            <a:r>
              <a:rPr sz="2560" spc="-5" dirty="0">
                <a:solidFill>
                  <a:srgbClr val="333399"/>
                </a:solidFill>
                <a:latin typeface="Tahoma"/>
                <a:cs typeface="Tahoma"/>
              </a:rPr>
              <a:t>way</a:t>
            </a:r>
            <a:r>
              <a:rPr sz="2560" dirty="0">
                <a:solidFill>
                  <a:srgbClr val="333399"/>
                </a:solidFill>
                <a:latin typeface="Tahoma"/>
                <a:cs typeface="Tahoma"/>
              </a:rPr>
              <a:t> as:</a:t>
            </a:r>
            <a:endParaRPr sz="2560" dirty="0">
              <a:latin typeface="Tahoma"/>
              <a:cs typeface="Tahoma"/>
            </a:endParaRPr>
          </a:p>
        </p:txBody>
      </p:sp>
      <p:sp>
        <p:nvSpPr>
          <p:cNvPr id="5" name="object 5"/>
          <p:cNvSpPr txBox="1">
            <a:spLocks noGrp="1"/>
          </p:cNvSpPr>
          <p:nvPr>
            <p:ph type="title"/>
          </p:nvPr>
        </p:nvSpPr>
        <p:spPr>
          <a:xfrm>
            <a:off x="3076042" y="1307742"/>
            <a:ext cx="6855291" cy="539571"/>
          </a:xfrm>
          <a:prstGeom prst="rect">
            <a:avLst/>
          </a:prstGeom>
        </p:spPr>
        <p:txBody>
          <a:bodyPr vert="horz" wrap="square" lIns="0" tIns="14224" rIns="0" bIns="0" rtlCol="0">
            <a:spAutoFit/>
          </a:bodyPr>
          <a:lstStyle/>
          <a:p>
            <a:pPr marL="13547">
              <a:spcBef>
                <a:spcPts val="112"/>
              </a:spcBef>
            </a:pPr>
            <a:r>
              <a:rPr dirty="0"/>
              <a:t>Deploying</a:t>
            </a:r>
            <a:r>
              <a:rPr spc="-48" dirty="0"/>
              <a:t> </a:t>
            </a:r>
            <a:r>
              <a:rPr dirty="0"/>
              <a:t>an</a:t>
            </a:r>
            <a:r>
              <a:rPr spc="-27" dirty="0"/>
              <a:t> </a:t>
            </a:r>
            <a:r>
              <a:rPr dirty="0"/>
              <a:t>Artifact</a:t>
            </a:r>
            <a:r>
              <a:rPr spc="-69" dirty="0"/>
              <a:t> </a:t>
            </a:r>
            <a:r>
              <a:rPr dirty="0"/>
              <a:t>to a</a:t>
            </a:r>
            <a:r>
              <a:rPr spc="-27" dirty="0"/>
              <a:t> </a:t>
            </a:r>
            <a:r>
              <a:rPr dirty="0"/>
              <a:t>Node</a:t>
            </a:r>
          </a:p>
        </p:txBody>
      </p:sp>
      <p:pic>
        <p:nvPicPr>
          <p:cNvPr id="6" name="object 6"/>
          <p:cNvPicPr/>
          <p:nvPr/>
        </p:nvPicPr>
        <p:blipFill>
          <a:blip r:embed="rId2" cstate="print"/>
          <a:stretch>
            <a:fillRect/>
          </a:stretch>
        </p:blipFill>
        <p:spPr>
          <a:xfrm>
            <a:off x="4741162" y="3394373"/>
            <a:ext cx="1733580" cy="1357146"/>
          </a:xfrm>
          <a:prstGeom prst="rect">
            <a:avLst/>
          </a:prstGeom>
        </p:spPr>
      </p:pic>
      <p:pic>
        <p:nvPicPr>
          <p:cNvPr id="7" name="object 7"/>
          <p:cNvPicPr/>
          <p:nvPr/>
        </p:nvPicPr>
        <p:blipFill>
          <a:blip r:embed="rId3" cstate="print"/>
          <a:stretch>
            <a:fillRect/>
          </a:stretch>
        </p:blipFill>
        <p:spPr>
          <a:xfrm>
            <a:off x="3843251" y="5207158"/>
            <a:ext cx="4506852" cy="971679"/>
          </a:xfrm>
          <a:prstGeom prst="rect">
            <a:avLst/>
          </a:prstGeom>
        </p:spPr>
      </p:pic>
      <p:pic>
        <p:nvPicPr>
          <p:cNvPr id="8" name="object 8"/>
          <p:cNvPicPr/>
          <p:nvPr/>
        </p:nvPicPr>
        <p:blipFill>
          <a:blip r:embed="rId4" cstate="print"/>
          <a:stretch>
            <a:fillRect/>
          </a:stretch>
        </p:blipFill>
        <p:spPr>
          <a:xfrm>
            <a:off x="5184038" y="6507276"/>
            <a:ext cx="2636722" cy="1298854"/>
          </a:xfrm>
          <a:prstGeom prst="rect">
            <a:avLst/>
          </a:prstGeom>
        </p:spPr>
      </p:pic>
      <p:pic>
        <p:nvPicPr>
          <p:cNvPr id="9" name="object 9"/>
          <p:cNvPicPr/>
          <p:nvPr/>
        </p:nvPicPr>
        <p:blipFill>
          <a:blip r:embed="rId5" cstate="print"/>
          <a:stretch>
            <a:fillRect/>
          </a:stretch>
        </p:blipFill>
        <p:spPr>
          <a:xfrm>
            <a:off x="9509760" y="4072946"/>
            <a:ext cx="2774899" cy="3761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62677" y="2275840"/>
            <a:ext cx="12433131" cy="5955220"/>
          </a:xfrm>
          <a:prstGeom prst="rect">
            <a:avLst/>
          </a:prstGeom>
        </p:spPr>
        <p:txBody>
          <a:bodyPr vert="horz" wrap="square" lIns="0" tIns="65024" rIns="0" bIns="0" rtlCol="0">
            <a:spAutoFit/>
          </a:bodyPr>
          <a:lstStyle/>
          <a:p>
            <a:pPr marL="379319" marR="5419" indent="-365771" algn="l">
              <a:lnSpc>
                <a:spcPts val="3221"/>
              </a:lnSpc>
              <a:spcBef>
                <a:spcPts val="512"/>
              </a:spcBef>
              <a:buFont typeface="Arial MT"/>
              <a:buChar char="•"/>
              <a:tabLst>
                <a:tab pos="378641" algn="l"/>
                <a:tab pos="379319" algn="l"/>
              </a:tabLst>
            </a:pPr>
            <a:r>
              <a:rPr sz="2560" spc="-5" dirty="0">
                <a:solidFill>
                  <a:srgbClr val="333399"/>
                </a:solidFill>
                <a:latin typeface="Tahoma"/>
                <a:cs typeface="Tahoma"/>
              </a:rPr>
              <a:t>When</a:t>
            </a:r>
            <a:r>
              <a:rPr sz="2560" spc="11" dirty="0">
                <a:solidFill>
                  <a:srgbClr val="333399"/>
                </a:solidFill>
                <a:latin typeface="Tahoma"/>
                <a:cs typeface="Tahoma"/>
              </a:rPr>
              <a:t> </a:t>
            </a:r>
            <a:r>
              <a:rPr sz="2560" spc="-5" dirty="0">
                <a:solidFill>
                  <a:srgbClr val="333399"/>
                </a:solidFill>
                <a:latin typeface="Tahoma"/>
                <a:cs typeface="Tahoma"/>
              </a:rPr>
              <a:t>we</a:t>
            </a:r>
            <a:r>
              <a:rPr sz="2560" dirty="0">
                <a:solidFill>
                  <a:srgbClr val="333399"/>
                </a:solidFill>
                <a:latin typeface="Tahoma"/>
                <a:cs typeface="Tahoma"/>
              </a:rPr>
              <a:t> </a:t>
            </a:r>
            <a:r>
              <a:rPr sz="2560" spc="-5" dirty="0">
                <a:solidFill>
                  <a:srgbClr val="333399"/>
                </a:solidFill>
                <a:latin typeface="Tahoma"/>
                <a:cs typeface="Tahoma"/>
              </a:rPr>
              <a:t>design</a:t>
            </a:r>
            <a:r>
              <a:rPr sz="2560" spc="16" dirty="0">
                <a:solidFill>
                  <a:srgbClr val="333399"/>
                </a:solidFill>
                <a:latin typeface="Tahoma"/>
                <a:cs typeface="Tahoma"/>
              </a:rPr>
              <a:t> </a:t>
            </a:r>
            <a:r>
              <a:rPr sz="2560" spc="-5" dirty="0">
                <a:solidFill>
                  <a:srgbClr val="333399"/>
                </a:solidFill>
                <a:latin typeface="Tahoma"/>
                <a:cs typeface="Tahoma"/>
              </a:rPr>
              <a:t>software,</a:t>
            </a:r>
            <a:r>
              <a:rPr sz="2560" spc="21" dirty="0">
                <a:solidFill>
                  <a:srgbClr val="333399"/>
                </a:solidFill>
                <a:latin typeface="Tahoma"/>
                <a:cs typeface="Tahoma"/>
              </a:rPr>
              <a:t> </a:t>
            </a:r>
            <a:r>
              <a:rPr sz="2560" spc="-5" dirty="0">
                <a:solidFill>
                  <a:srgbClr val="333399"/>
                </a:solidFill>
                <a:latin typeface="Tahoma"/>
                <a:cs typeface="Tahoma"/>
              </a:rPr>
              <a:t>we</a:t>
            </a:r>
            <a:r>
              <a:rPr sz="2560" dirty="0">
                <a:solidFill>
                  <a:srgbClr val="333399"/>
                </a:solidFill>
                <a:latin typeface="Tahoma"/>
                <a:cs typeface="Tahoma"/>
              </a:rPr>
              <a:t> </a:t>
            </a:r>
            <a:r>
              <a:rPr sz="2560" spc="-5" dirty="0">
                <a:solidFill>
                  <a:srgbClr val="333399"/>
                </a:solidFill>
                <a:latin typeface="Tahoma"/>
                <a:cs typeface="Tahoma"/>
              </a:rPr>
              <a:t>break</a:t>
            </a:r>
            <a:r>
              <a:rPr sz="2560" spc="27" dirty="0">
                <a:solidFill>
                  <a:srgbClr val="333399"/>
                </a:solidFill>
                <a:latin typeface="Tahoma"/>
                <a:cs typeface="Tahoma"/>
              </a:rPr>
              <a:t> </a:t>
            </a:r>
            <a:r>
              <a:rPr sz="2560" spc="-5" dirty="0">
                <a:solidFill>
                  <a:srgbClr val="333399"/>
                </a:solidFill>
                <a:latin typeface="Tahoma"/>
                <a:cs typeface="Tahoma"/>
              </a:rPr>
              <a:t>it</a:t>
            </a:r>
            <a:r>
              <a:rPr sz="2560" spc="5" dirty="0">
                <a:solidFill>
                  <a:srgbClr val="333399"/>
                </a:solidFill>
                <a:latin typeface="Tahoma"/>
                <a:cs typeface="Tahoma"/>
              </a:rPr>
              <a:t> </a:t>
            </a:r>
            <a:r>
              <a:rPr sz="2560" spc="-5" dirty="0">
                <a:solidFill>
                  <a:srgbClr val="333399"/>
                </a:solidFill>
                <a:latin typeface="Tahoma"/>
                <a:cs typeface="Tahoma"/>
              </a:rPr>
              <a:t>up</a:t>
            </a:r>
            <a:r>
              <a:rPr sz="2560" spc="5" dirty="0">
                <a:solidFill>
                  <a:srgbClr val="333399"/>
                </a:solidFill>
                <a:latin typeface="Tahoma"/>
                <a:cs typeface="Tahoma"/>
              </a:rPr>
              <a:t> </a:t>
            </a:r>
            <a:r>
              <a:rPr sz="2560" spc="-5" dirty="0">
                <a:solidFill>
                  <a:srgbClr val="333399"/>
                </a:solidFill>
                <a:latin typeface="Tahoma"/>
                <a:cs typeface="Tahoma"/>
              </a:rPr>
              <a:t>into</a:t>
            </a:r>
            <a:r>
              <a:rPr sz="2560" spc="21" dirty="0">
                <a:solidFill>
                  <a:srgbClr val="333399"/>
                </a:solidFill>
                <a:latin typeface="Tahoma"/>
                <a:cs typeface="Tahoma"/>
              </a:rPr>
              <a:t> </a:t>
            </a:r>
            <a:r>
              <a:rPr sz="2560" spc="-5" dirty="0">
                <a:solidFill>
                  <a:srgbClr val="333399"/>
                </a:solidFill>
                <a:latin typeface="Tahoma"/>
                <a:cs typeface="Tahoma"/>
              </a:rPr>
              <a:t>groups</a:t>
            </a:r>
            <a:r>
              <a:rPr sz="2560" spc="21" dirty="0">
                <a:solidFill>
                  <a:srgbClr val="333399"/>
                </a:solidFill>
                <a:latin typeface="Tahoma"/>
                <a:cs typeface="Tahoma"/>
              </a:rPr>
              <a:t> </a:t>
            </a:r>
            <a:r>
              <a:rPr sz="2560" spc="-5" dirty="0">
                <a:solidFill>
                  <a:srgbClr val="333399"/>
                </a:solidFill>
                <a:latin typeface="Tahoma"/>
                <a:cs typeface="Tahoma"/>
              </a:rPr>
              <a:t>of</a:t>
            </a:r>
            <a:r>
              <a:rPr sz="2560" dirty="0">
                <a:solidFill>
                  <a:srgbClr val="333399"/>
                </a:solidFill>
                <a:latin typeface="Tahoma"/>
                <a:cs typeface="Tahoma"/>
              </a:rPr>
              <a:t> </a:t>
            </a:r>
            <a:r>
              <a:rPr sz="2560" spc="-11" dirty="0">
                <a:solidFill>
                  <a:srgbClr val="333399"/>
                </a:solidFill>
                <a:latin typeface="Tahoma"/>
                <a:cs typeface="Tahoma"/>
              </a:rPr>
              <a:t>functionality, </a:t>
            </a:r>
            <a:r>
              <a:rPr sz="2560" spc="-917" dirty="0">
                <a:solidFill>
                  <a:srgbClr val="333399"/>
                </a:solidFill>
                <a:latin typeface="Tahoma"/>
                <a:cs typeface="Tahoma"/>
              </a:rPr>
              <a:t> </a:t>
            </a:r>
            <a:br>
              <a:rPr lang="en-US" sz="2560" spc="-917" dirty="0">
                <a:solidFill>
                  <a:srgbClr val="333399"/>
                </a:solidFill>
                <a:latin typeface="Tahoma"/>
                <a:cs typeface="Tahoma"/>
              </a:rPr>
            </a:br>
            <a:r>
              <a:rPr sz="2560" spc="-11" dirty="0">
                <a:solidFill>
                  <a:srgbClr val="333399"/>
                </a:solidFill>
                <a:latin typeface="Tahoma"/>
                <a:cs typeface="Tahoma"/>
              </a:rPr>
              <a:t>such</a:t>
            </a:r>
            <a:r>
              <a:rPr sz="2560" dirty="0">
                <a:solidFill>
                  <a:srgbClr val="333399"/>
                </a:solidFill>
                <a:latin typeface="Tahoma"/>
                <a:cs typeface="Tahoma"/>
              </a:rPr>
              <a:t> </a:t>
            </a:r>
            <a:r>
              <a:rPr sz="2560" spc="-5" dirty="0">
                <a:solidFill>
                  <a:srgbClr val="333399"/>
                </a:solidFill>
                <a:latin typeface="Tahoma"/>
                <a:cs typeface="Tahoma"/>
              </a:rPr>
              <a:t>as</a:t>
            </a:r>
            <a:r>
              <a:rPr sz="2560" spc="5" dirty="0">
                <a:solidFill>
                  <a:srgbClr val="333399"/>
                </a:solidFill>
                <a:latin typeface="Tahoma"/>
                <a:cs typeface="Tahoma"/>
              </a:rPr>
              <a:t> </a:t>
            </a:r>
            <a:r>
              <a:rPr sz="2560" spc="-5" dirty="0">
                <a:solidFill>
                  <a:srgbClr val="333399"/>
                </a:solidFill>
                <a:latin typeface="Tahoma"/>
                <a:cs typeface="Tahoma"/>
              </a:rPr>
              <a:t>components</a:t>
            </a:r>
            <a:r>
              <a:rPr sz="2560" spc="5" dirty="0">
                <a:solidFill>
                  <a:srgbClr val="333399"/>
                </a:solidFill>
                <a:latin typeface="Tahoma"/>
                <a:cs typeface="Tahoma"/>
              </a:rPr>
              <a:t> </a:t>
            </a:r>
            <a:r>
              <a:rPr sz="2560" spc="-5" dirty="0">
                <a:solidFill>
                  <a:srgbClr val="333399"/>
                </a:solidFill>
                <a:latin typeface="Tahoma"/>
                <a:cs typeface="Tahoma"/>
              </a:rPr>
              <a:t>or</a:t>
            </a:r>
            <a:r>
              <a:rPr sz="2560" dirty="0">
                <a:solidFill>
                  <a:srgbClr val="333399"/>
                </a:solidFill>
                <a:latin typeface="Tahoma"/>
                <a:cs typeface="Tahoma"/>
              </a:rPr>
              <a:t> </a:t>
            </a:r>
            <a:r>
              <a:rPr sz="2560" spc="-5" dirty="0">
                <a:solidFill>
                  <a:srgbClr val="333399"/>
                </a:solidFill>
                <a:latin typeface="Tahoma"/>
                <a:cs typeface="Tahoma"/>
              </a:rPr>
              <a:t>packages</a:t>
            </a:r>
            <a:r>
              <a:rPr lang="en-US" sz="2560" spc="-5" dirty="0">
                <a:solidFill>
                  <a:srgbClr val="333399"/>
                </a:solidFill>
                <a:latin typeface="Tahoma"/>
                <a:cs typeface="Tahoma"/>
              </a:rPr>
              <a:t> </a:t>
            </a:r>
            <a:r>
              <a:rPr sz="2560" spc="-5" dirty="0">
                <a:solidFill>
                  <a:srgbClr val="333399"/>
                </a:solidFill>
                <a:latin typeface="Tahoma"/>
                <a:cs typeface="Tahoma"/>
              </a:rPr>
              <a:t>which</a:t>
            </a:r>
            <a:r>
              <a:rPr sz="2560" dirty="0">
                <a:solidFill>
                  <a:srgbClr val="333399"/>
                </a:solidFill>
                <a:latin typeface="Tahoma"/>
                <a:cs typeface="Tahoma"/>
              </a:rPr>
              <a:t> </a:t>
            </a:r>
            <a:r>
              <a:rPr sz="2560" spc="-11" dirty="0">
                <a:solidFill>
                  <a:srgbClr val="333399"/>
                </a:solidFill>
                <a:latin typeface="Tahoma"/>
                <a:cs typeface="Tahoma"/>
              </a:rPr>
              <a:t>eventually</a:t>
            </a:r>
            <a:r>
              <a:rPr sz="2560" spc="32" dirty="0">
                <a:solidFill>
                  <a:srgbClr val="333399"/>
                </a:solidFill>
                <a:latin typeface="Tahoma"/>
                <a:cs typeface="Tahoma"/>
              </a:rPr>
              <a:t> </a:t>
            </a:r>
            <a:r>
              <a:rPr sz="2560" spc="-5" dirty="0">
                <a:solidFill>
                  <a:srgbClr val="333399"/>
                </a:solidFill>
                <a:latin typeface="Tahoma"/>
                <a:cs typeface="Tahoma"/>
              </a:rPr>
              <a:t>get</a:t>
            </a:r>
            <a:r>
              <a:rPr sz="2560" spc="21" dirty="0">
                <a:solidFill>
                  <a:srgbClr val="333399"/>
                </a:solidFill>
                <a:latin typeface="Tahoma"/>
                <a:cs typeface="Tahoma"/>
              </a:rPr>
              <a:t> </a:t>
            </a:r>
            <a:r>
              <a:rPr sz="2560" spc="-5" dirty="0">
                <a:solidFill>
                  <a:srgbClr val="333399"/>
                </a:solidFill>
                <a:latin typeface="Tahoma"/>
                <a:cs typeface="Tahoma"/>
              </a:rPr>
              <a:t>compiled into</a:t>
            </a:r>
            <a:r>
              <a:rPr sz="2560" spc="16" dirty="0">
                <a:solidFill>
                  <a:srgbClr val="333399"/>
                </a:solidFill>
                <a:latin typeface="Tahoma"/>
                <a:cs typeface="Tahoma"/>
              </a:rPr>
              <a:t> </a:t>
            </a:r>
            <a:br>
              <a:rPr lang="en-US" sz="2560" spc="16" dirty="0">
                <a:solidFill>
                  <a:srgbClr val="333399"/>
                </a:solidFill>
                <a:latin typeface="Tahoma"/>
                <a:cs typeface="Tahoma"/>
              </a:rPr>
            </a:br>
            <a:r>
              <a:rPr sz="2560" spc="-5" dirty="0">
                <a:solidFill>
                  <a:srgbClr val="333399"/>
                </a:solidFill>
                <a:latin typeface="Tahoma"/>
                <a:cs typeface="Tahoma"/>
              </a:rPr>
              <a:t>one</a:t>
            </a:r>
            <a:r>
              <a:rPr sz="2560" spc="11" dirty="0">
                <a:solidFill>
                  <a:srgbClr val="333399"/>
                </a:solidFill>
                <a:latin typeface="Tahoma"/>
                <a:cs typeface="Tahoma"/>
              </a:rPr>
              <a:t> </a:t>
            </a:r>
            <a:r>
              <a:rPr sz="2560" dirty="0">
                <a:solidFill>
                  <a:srgbClr val="333399"/>
                </a:solidFill>
                <a:latin typeface="Tahoma"/>
                <a:cs typeface="Tahoma"/>
              </a:rPr>
              <a:t>or </a:t>
            </a:r>
            <a:r>
              <a:rPr sz="2560" spc="-5" dirty="0">
                <a:solidFill>
                  <a:srgbClr val="333399"/>
                </a:solidFill>
                <a:latin typeface="Tahoma"/>
                <a:cs typeface="Tahoma"/>
              </a:rPr>
              <a:t>more</a:t>
            </a:r>
            <a:r>
              <a:rPr sz="2560" spc="16" dirty="0">
                <a:solidFill>
                  <a:srgbClr val="333399"/>
                </a:solidFill>
                <a:latin typeface="Tahoma"/>
                <a:cs typeface="Tahoma"/>
              </a:rPr>
              <a:t> </a:t>
            </a:r>
            <a:r>
              <a:rPr sz="2560" spc="-11" dirty="0">
                <a:solidFill>
                  <a:srgbClr val="333399"/>
                </a:solidFill>
                <a:latin typeface="Tahoma"/>
                <a:cs typeface="Tahoma"/>
              </a:rPr>
              <a:t>files</a:t>
            </a:r>
            <a:r>
              <a:rPr sz="2560" spc="16" dirty="0">
                <a:solidFill>
                  <a:srgbClr val="333399"/>
                </a:solidFill>
                <a:latin typeface="Tahoma"/>
                <a:cs typeface="Tahoma"/>
              </a:rPr>
              <a:t> </a:t>
            </a:r>
            <a:r>
              <a:rPr sz="2560" spc="-5" dirty="0">
                <a:solidFill>
                  <a:srgbClr val="333399"/>
                </a:solidFill>
                <a:latin typeface="Tahoma"/>
                <a:cs typeface="Tahoma"/>
              </a:rPr>
              <a:t>or</a:t>
            </a:r>
            <a:r>
              <a:rPr sz="2560" spc="48" dirty="0">
                <a:solidFill>
                  <a:srgbClr val="333399"/>
                </a:solidFill>
                <a:latin typeface="Tahoma"/>
                <a:cs typeface="Tahoma"/>
              </a:rPr>
              <a:t> </a:t>
            </a:r>
            <a:r>
              <a:rPr sz="2560" spc="-5" dirty="0">
                <a:solidFill>
                  <a:srgbClr val="333399"/>
                </a:solidFill>
                <a:latin typeface="Tahoma"/>
                <a:cs typeface="Tahoma"/>
              </a:rPr>
              <a:t>artifacts.</a:t>
            </a:r>
            <a:endParaRPr sz="2560" dirty="0">
              <a:latin typeface="Tahoma"/>
              <a:cs typeface="Tahoma"/>
            </a:endParaRPr>
          </a:p>
          <a:p>
            <a:pPr marL="379319" marR="1689322" indent="-365771" algn="l">
              <a:lnSpc>
                <a:spcPts val="3221"/>
              </a:lnSpc>
              <a:spcBef>
                <a:spcPts val="1333"/>
              </a:spcBef>
              <a:buFont typeface="Arial MT"/>
              <a:buChar char="•"/>
              <a:tabLst>
                <a:tab pos="378641" algn="l"/>
                <a:tab pos="379319" algn="l"/>
              </a:tabLst>
            </a:pPr>
            <a:endParaRPr lang="en-US" sz="2560" spc="-5" dirty="0">
              <a:solidFill>
                <a:srgbClr val="333399"/>
              </a:solidFill>
              <a:latin typeface="Tahoma"/>
              <a:cs typeface="Tahoma"/>
            </a:endParaRPr>
          </a:p>
          <a:p>
            <a:pPr marL="379319" marR="1689322" indent="-365771" algn="l">
              <a:lnSpc>
                <a:spcPts val="3221"/>
              </a:lnSpc>
              <a:spcBef>
                <a:spcPts val="1333"/>
              </a:spcBef>
              <a:buFont typeface="Arial MT"/>
              <a:buChar char="•"/>
              <a:tabLst>
                <a:tab pos="378641" algn="l"/>
                <a:tab pos="379319" algn="l"/>
              </a:tabLst>
            </a:pPr>
            <a:r>
              <a:rPr sz="2560" spc="-5" dirty="0">
                <a:solidFill>
                  <a:srgbClr val="333399"/>
                </a:solidFill>
                <a:latin typeface="Tahoma"/>
                <a:cs typeface="Tahoma"/>
              </a:rPr>
              <a:t>In</a:t>
            </a:r>
            <a:r>
              <a:rPr sz="2560" spc="16" dirty="0">
                <a:solidFill>
                  <a:srgbClr val="333399"/>
                </a:solidFill>
                <a:latin typeface="Tahoma"/>
                <a:cs typeface="Tahoma"/>
              </a:rPr>
              <a:t> </a:t>
            </a:r>
            <a:r>
              <a:rPr sz="2560" spc="-5" dirty="0">
                <a:solidFill>
                  <a:srgbClr val="333399"/>
                </a:solidFill>
                <a:latin typeface="Tahoma"/>
                <a:cs typeface="Tahoma"/>
              </a:rPr>
              <a:t>UML-speak,</a:t>
            </a:r>
            <a:r>
              <a:rPr sz="2560" spc="21" dirty="0">
                <a:solidFill>
                  <a:srgbClr val="333399"/>
                </a:solidFill>
                <a:latin typeface="Tahoma"/>
                <a:cs typeface="Tahoma"/>
              </a:rPr>
              <a:t> </a:t>
            </a:r>
            <a:r>
              <a:rPr sz="2560" spc="-5" dirty="0">
                <a:solidFill>
                  <a:srgbClr val="333399"/>
                </a:solidFill>
                <a:latin typeface="Tahoma"/>
                <a:cs typeface="Tahoma"/>
              </a:rPr>
              <a:t>if</a:t>
            </a:r>
            <a:r>
              <a:rPr sz="2560" spc="5" dirty="0">
                <a:solidFill>
                  <a:srgbClr val="333399"/>
                </a:solidFill>
                <a:latin typeface="Tahoma"/>
                <a:cs typeface="Tahoma"/>
              </a:rPr>
              <a:t> </a:t>
            </a:r>
            <a:r>
              <a:rPr sz="2560" spc="-11" dirty="0">
                <a:solidFill>
                  <a:srgbClr val="333399"/>
                </a:solidFill>
                <a:latin typeface="Tahoma"/>
                <a:cs typeface="Tahoma"/>
              </a:rPr>
              <a:t>an</a:t>
            </a:r>
            <a:r>
              <a:rPr sz="2560" spc="27" dirty="0">
                <a:solidFill>
                  <a:srgbClr val="333399"/>
                </a:solidFill>
                <a:latin typeface="Tahoma"/>
                <a:cs typeface="Tahoma"/>
              </a:rPr>
              <a:t> </a:t>
            </a:r>
            <a:r>
              <a:rPr sz="2560" spc="-5" dirty="0">
                <a:solidFill>
                  <a:srgbClr val="333399"/>
                </a:solidFill>
                <a:latin typeface="Tahoma"/>
                <a:cs typeface="Tahoma"/>
              </a:rPr>
              <a:t>artifact</a:t>
            </a:r>
            <a:r>
              <a:rPr sz="2560" spc="21" dirty="0">
                <a:solidFill>
                  <a:srgbClr val="333399"/>
                </a:solidFill>
                <a:latin typeface="Tahoma"/>
                <a:cs typeface="Tahoma"/>
              </a:rPr>
              <a:t> </a:t>
            </a:r>
            <a:r>
              <a:rPr sz="2560" spc="-5" dirty="0">
                <a:solidFill>
                  <a:srgbClr val="333399"/>
                </a:solidFill>
                <a:latin typeface="Tahoma"/>
                <a:cs typeface="Tahoma"/>
              </a:rPr>
              <a:t>is</a:t>
            </a:r>
            <a:r>
              <a:rPr sz="2560" spc="11" dirty="0">
                <a:solidFill>
                  <a:srgbClr val="333399"/>
                </a:solidFill>
                <a:latin typeface="Tahoma"/>
                <a:cs typeface="Tahoma"/>
              </a:rPr>
              <a:t> </a:t>
            </a:r>
            <a:r>
              <a:rPr sz="2560" spc="-11" dirty="0">
                <a:solidFill>
                  <a:srgbClr val="333399"/>
                </a:solidFill>
                <a:latin typeface="Tahoma"/>
                <a:cs typeface="Tahoma"/>
              </a:rPr>
              <a:t>the</a:t>
            </a:r>
            <a:r>
              <a:rPr sz="2560" dirty="0">
                <a:solidFill>
                  <a:srgbClr val="333399"/>
                </a:solidFill>
                <a:latin typeface="Tahoma"/>
                <a:cs typeface="Tahoma"/>
              </a:rPr>
              <a:t> </a:t>
            </a:r>
            <a:r>
              <a:rPr sz="2560" spc="-5" dirty="0">
                <a:solidFill>
                  <a:srgbClr val="333399"/>
                </a:solidFill>
                <a:latin typeface="Tahoma"/>
                <a:cs typeface="Tahoma"/>
              </a:rPr>
              <a:t>physical</a:t>
            </a:r>
            <a:r>
              <a:rPr sz="2560" spc="5" dirty="0">
                <a:solidFill>
                  <a:srgbClr val="333399"/>
                </a:solidFill>
                <a:latin typeface="Tahoma"/>
                <a:cs typeface="Tahoma"/>
              </a:rPr>
              <a:t> </a:t>
            </a:r>
            <a:r>
              <a:rPr sz="2560" spc="-11" dirty="0">
                <a:solidFill>
                  <a:srgbClr val="333399"/>
                </a:solidFill>
                <a:latin typeface="Tahoma"/>
                <a:cs typeface="Tahoma"/>
              </a:rPr>
              <a:t>actualization</a:t>
            </a:r>
            <a:r>
              <a:rPr sz="2560" spc="64" dirty="0">
                <a:solidFill>
                  <a:srgbClr val="333399"/>
                </a:solidFill>
                <a:latin typeface="Tahoma"/>
                <a:cs typeface="Tahoma"/>
              </a:rPr>
              <a:t> </a:t>
            </a:r>
            <a:r>
              <a:rPr sz="2560" spc="-5" dirty="0">
                <a:solidFill>
                  <a:srgbClr val="333399"/>
                </a:solidFill>
                <a:latin typeface="Tahoma"/>
                <a:cs typeface="Tahoma"/>
              </a:rPr>
              <a:t>of</a:t>
            </a:r>
            <a:r>
              <a:rPr sz="2560" spc="5" dirty="0">
                <a:solidFill>
                  <a:srgbClr val="333399"/>
                </a:solidFill>
                <a:latin typeface="Tahoma"/>
                <a:cs typeface="Tahoma"/>
              </a:rPr>
              <a:t> </a:t>
            </a:r>
            <a:r>
              <a:rPr sz="2560" spc="-5" dirty="0">
                <a:solidFill>
                  <a:srgbClr val="333399"/>
                </a:solidFill>
                <a:latin typeface="Tahoma"/>
                <a:cs typeface="Tahoma"/>
              </a:rPr>
              <a:t>a </a:t>
            </a:r>
            <a:r>
              <a:rPr sz="2560" spc="-917" dirty="0">
                <a:solidFill>
                  <a:srgbClr val="333399"/>
                </a:solidFill>
                <a:latin typeface="Tahoma"/>
                <a:cs typeface="Tahoma"/>
              </a:rPr>
              <a:t> </a:t>
            </a:r>
            <a:r>
              <a:rPr sz="2560" spc="-5" dirty="0">
                <a:solidFill>
                  <a:srgbClr val="333399"/>
                </a:solidFill>
                <a:latin typeface="Tahoma"/>
                <a:cs typeface="Tahoma"/>
              </a:rPr>
              <a:t>component,</a:t>
            </a:r>
            <a:r>
              <a:rPr sz="2560" spc="5" dirty="0">
                <a:solidFill>
                  <a:srgbClr val="333399"/>
                </a:solidFill>
                <a:latin typeface="Tahoma"/>
                <a:cs typeface="Tahoma"/>
              </a:rPr>
              <a:t> </a:t>
            </a:r>
            <a:r>
              <a:rPr sz="2560" spc="-11" dirty="0">
                <a:solidFill>
                  <a:srgbClr val="333399"/>
                </a:solidFill>
                <a:latin typeface="Tahoma"/>
                <a:cs typeface="Tahoma"/>
              </a:rPr>
              <a:t>then</a:t>
            </a:r>
            <a:r>
              <a:rPr sz="2560" spc="32" dirty="0">
                <a:solidFill>
                  <a:srgbClr val="333399"/>
                </a:solidFill>
                <a:latin typeface="Tahoma"/>
                <a:cs typeface="Tahoma"/>
              </a:rPr>
              <a:t> </a:t>
            </a:r>
            <a:r>
              <a:rPr sz="2560" spc="-11" dirty="0">
                <a:solidFill>
                  <a:srgbClr val="006600"/>
                </a:solidFill>
                <a:latin typeface="Tahoma"/>
                <a:cs typeface="Tahoma"/>
              </a:rPr>
              <a:t>the</a:t>
            </a:r>
            <a:r>
              <a:rPr sz="2560" spc="11" dirty="0">
                <a:solidFill>
                  <a:srgbClr val="006600"/>
                </a:solidFill>
                <a:latin typeface="Tahoma"/>
                <a:cs typeface="Tahoma"/>
              </a:rPr>
              <a:t> </a:t>
            </a:r>
            <a:r>
              <a:rPr sz="2560" spc="-5" dirty="0">
                <a:solidFill>
                  <a:srgbClr val="006600"/>
                </a:solidFill>
                <a:latin typeface="Tahoma"/>
                <a:cs typeface="Tahoma"/>
              </a:rPr>
              <a:t>artifact</a:t>
            </a:r>
            <a:r>
              <a:rPr sz="2560" spc="32" dirty="0">
                <a:solidFill>
                  <a:srgbClr val="006600"/>
                </a:solidFill>
                <a:latin typeface="Tahoma"/>
                <a:cs typeface="Tahoma"/>
              </a:rPr>
              <a:t> </a:t>
            </a:r>
            <a:r>
              <a:rPr lang="en-US" sz="2560" spc="-5" dirty="0">
                <a:solidFill>
                  <a:srgbClr val="006600"/>
                </a:solidFill>
                <a:latin typeface="Tahoma"/>
                <a:cs typeface="Tahoma"/>
              </a:rPr>
              <a:t>represents</a:t>
            </a:r>
            <a:r>
              <a:rPr sz="2560" spc="21" dirty="0">
                <a:solidFill>
                  <a:srgbClr val="006600"/>
                </a:solidFill>
                <a:latin typeface="Tahoma"/>
                <a:cs typeface="Tahoma"/>
              </a:rPr>
              <a:t> </a:t>
            </a:r>
            <a:r>
              <a:rPr sz="2560" spc="-11" dirty="0">
                <a:solidFill>
                  <a:srgbClr val="006600"/>
                </a:solidFill>
                <a:latin typeface="Tahoma"/>
                <a:cs typeface="Tahoma"/>
              </a:rPr>
              <a:t>that</a:t>
            </a:r>
            <a:r>
              <a:rPr sz="2560" spc="16" dirty="0">
                <a:solidFill>
                  <a:srgbClr val="006600"/>
                </a:solidFill>
                <a:latin typeface="Tahoma"/>
                <a:cs typeface="Tahoma"/>
              </a:rPr>
              <a:t> </a:t>
            </a:r>
            <a:r>
              <a:rPr sz="2560" dirty="0">
                <a:solidFill>
                  <a:srgbClr val="006600"/>
                </a:solidFill>
                <a:latin typeface="Tahoma"/>
                <a:cs typeface="Tahoma"/>
              </a:rPr>
              <a:t>component</a:t>
            </a:r>
            <a:r>
              <a:rPr sz="2560" dirty="0">
                <a:solidFill>
                  <a:srgbClr val="333399"/>
                </a:solidFill>
                <a:latin typeface="Tahoma"/>
                <a:cs typeface="Tahoma"/>
              </a:rPr>
              <a:t>.</a:t>
            </a:r>
            <a:endParaRPr sz="2560" dirty="0">
              <a:latin typeface="Tahoma"/>
              <a:cs typeface="Tahoma"/>
            </a:endParaRPr>
          </a:p>
          <a:p>
            <a:pPr marL="379319" marR="584557" indent="-365771" algn="l">
              <a:lnSpc>
                <a:spcPts val="3232"/>
              </a:lnSpc>
              <a:spcBef>
                <a:spcPts val="1280"/>
              </a:spcBef>
              <a:buFont typeface="Arial MT"/>
              <a:buChar char="•"/>
              <a:tabLst>
                <a:tab pos="378641" algn="l"/>
                <a:tab pos="379319" algn="l"/>
              </a:tabLst>
            </a:pPr>
            <a:endParaRPr lang="en-US" sz="2560" spc="-5" dirty="0">
              <a:solidFill>
                <a:srgbClr val="333399"/>
              </a:solidFill>
              <a:latin typeface="Tahoma"/>
              <a:cs typeface="Tahoma"/>
            </a:endParaRPr>
          </a:p>
          <a:p>
            <a:pPr marL="379319" marR="584557" indent="-365771" algn="l">
              <a:lnSpc>
                <a:spcPts val="3232"/>
              </a:lnSpc>
              <a:spcBef>
                <a:spcPts val="1280"/>
              </a:spcBef>
              <a:buFont typeface="Arial MT"/>
              <a:buChar char="•"/>
              <a:tabLst>
                <a:tab pos="378641" algn="l"/>
                <a:tab pos="379319" algn="l"/>
              </a:tabLst>
            </a:pPr>
            <a:r>
              <a:rPr sz="2560" spc="-5" dirty="0">
                <a:solidFill>
                  <a:srgbClr val="333399"/>
                </a:solidFill>
                <a:latin typeface="Tahoma"/>
                <a:cs typeface="Tahoma"/>
              </a:rPr>
              <a:t>An</a:t>
            </a:r>
            <a:r>
              <a:rPr sz="2560" dirty="0">
                <a:solidFill>
                  <a:srgbClr val="333399"/>
                </a:solidFill>
                <a:latin typeface="Tahoma"/>
                <a:cs typeface="Tahoma"/>
              </a:rPr>
              <a:t> </a:t>
            </a:r>
            <a:r>
              <a:rPr sz="2560" spc="-5" dirty="0">
                <a:solidFill>
                  <a:srgbClr val="333399"/>
                </a:solidFill>
                <a:latin typeface="Tahoma"/>
                <a:cs typeface="Tahoma"/>
              </a:rPr>
              <a:t>artifact</a:t>
            </a:r>
            <a:r>
              <a:rPr sz="2560" spc="16" dirty="0">
                <a:solidFill>
                  <a:srgbClr val="333399"/>
                </a:solidFill>
                <a:latin typeface="Tahoma"/>
                <a:cs typeface="Tahoma"/>
              </a:rPr>
              <a:t> </a:t>
            </a:r>
            <a:r>
              <a:rPr sz="2560" spc="-5" dirty="0">
                <a:solidFill>
                  <a:srgbClr val="333399"/>
                </a:solidFill>
                <a:latin typeface="Tahoma"/>
                <a:cs typeface="Tahoma"/>
              </a:rPr>
              <a:t>can</a:t>
            </a:r>
            <a:r>
              <a:rPr sz="2560" spc="5" dirty="0">
                <a:solidFill>
                  <a:srgbClr val="333399"/>
                </a:solidFill>
                <a:latin typeface="Tahoma"/>
                <a:cs typeface="Tahoma"/>
              </a:rPr>
              <a:t> </a:t>
            </a:r>
            <a:r>
              <a:rPr lang="en-US" sz="2560" spc="-5" dirty="0">
                <a:solidFill>
                  <a:srgbClr val="333399"/>
                </a:solidFill>
                <a:latin typeface="Tahoma"/>
                <a:cs typeface="Tahoma"/>
              </a:rPr>
              <a:t>manifest</a:t>
            </a:r>
            <a:r>
              <a:rPr sz="2560" spc="16" dirty="0">
                <a:solidFill>
                  <a:srgbClr val="333399"/>
                </a:solidFill>
                <a:latin typeface="Tahoma"/>
                <a:cs typeface="Tahoma"/>
              </a:rPr>
              <a:t> </a:t>
            </a:r>
            <a:r>
              <a:rPr sz="2560" spc="-5" dirty="0">
                <a:solidFill>
                  <a:srgbClr val="333399"/>
                </a:solidFill>
                <a:latin typeface="Tahoma"/>
                <a:cs typeface="Tahoma"/>
              </a:rPr>
              <a:t>not</a:t>
            </a:r>
            <a:r>
              <a:rPr sz="2560" spc="5" dirty="0">
                <a:solidFill>
                  <a:srgbClr val="333399"/>
                </a:solidFill>
                <a:latin typeface="Tahoma"/>
                <a:cs typeface="Tahoma"/>
              </a:rPr>
              <a:t> </a:t>
            </a:r>
            <a:r>
              <a:rPr sz="2560" spc="-5" dirty="0">
                <a:solidFill>
                  <a:srgbClr val="333399"/>
                </a:solidFill>
                <a:latin typeface="Tahoma"/>
                <a:cs typeface="Tahoma"/>
              </a:rPr>
              <a:t>just</a:t>
            </a:r>
            <a:r>
              <a:rPr sz="2560" dirty="0">
                <a:solidFill>
                  <a:srgbClr val="333399"/>
                </a:solidFill>
                <a:latin typeface="Tahoma"/>
                <a:cs typeface="Tahoma"/>
              </a:rPr>
              <a:t> components</a:t>
            </a:r>
            <a:r>
              <a:rPr sz="2560" spc="5" dirty="0">
                <a:solidFill>
                  <a:srgbClr val="333399"/>
                </a:solidFill>
                <a:latin typeface="Tahoma"/>
                <a:cs typeface="Tahoma"/>
              </a:rPr>
              <a:t> </a:t>
            </a:r>
            <a:r>
              <a:rPr sz="2560" spc="-5" dirty="0">
                <a:solidFill>
                  <a:srgbClr val="333399"/>
                </a:solidFill>
                <a:latin typeface="Tahoma"/>
                <a:cs typeface="Tahoma"/>
              </a:rPr>
              <a:t>but</a:t>
            </a:r>
            <a:r>
              <a:rPr sz="2560" spc="11" dirty="0">
                <a:solidFill>
                  <a:srgbClr val="333399"/>
                </a:solidFill>
                <a:latin typeface="Tahoma"/>
                <a:cs typeface="Tahoma"/>
              </a:rPr>
              <a:t> </a:t>
            </a:r>
            <a:r>
              <a:rPr sz="2560" spc="-5" dirty="0">
                <a:solidFill>
                  <a:srgbClr val="333399"/>
                </a:solidFill>
                <a:latin typeface="Tahoma"/>
                <a:cs typeface="Tahoma"/>
              </a:rPr>
              <a:t>any</a:t>
            </a:r>
            <a:r>
              <a:rPr sz="2560" spc="16" dirty="0">
                <a:solidFill>
                  <a:srgbClr val="333399"/>
                </a:solidFill>
                <a:latin typeface="Tahoma"/>
                <a:cs typeface="Tahoma"/>
              </a:rPr>
              <a:t> </a:t>
            </a:r>
            <a:r>
              <a:rPr sz="2560" spc="-5" dirty="0">
                <a:solidFill>
                  <a:srgbClr val="333399"/>
                </a:solidFill>
                <a:latin typeface="Tahoma"/>
                <a:cs typeface="Tahoma"/>
              </a:rPr>
              <a:t>packageable </a:t>
            </a:r>
            <a:r>
              <a:rPr sz="2560" spc="-917" dirty="0">
                <a:solidFill>
                  <a:srgbClr val="333399"/>
                </a:solidFill>
                <a:latin typeface="Tahoma"/>
                <a:cs typeface="Tahoma"/>
              </a:rPr>
              <a:t> </a:t>
            </a:r>
            <a:r>
              <a:rPr sz="2560" spc="-11" dirty="0">
                <a:solidFill>
                  <a:srgbClr val="333399"/>
                </a:solidFill>
                <a:latin typeface="Tahoma"/>
                <a:cs typeface="Tahoma"/>
              </a:rPr>
              <a:t>element,</a:t>
            </a:r>
            <a:r>
              <a:rPr sz="2560" spc="5" dirty="0">
                <a:solidFill>
                  <a:srgbClr val="333399"/>
                </a:solidFill>
                <a:latin typeface="Tahoma"/>
                <a:cs typeface="Tahoma"/>
              </a:rPr>
              <a:t> </a:t>
            </a:r>
            <a:r>
              <a:rPr sz="2560" spc="-5" dirty="0">
                <a:solidFill>
                  <a:srgbClr val="333399"/>
                </a:solidFill>
                <a:latin typeface="Tahoma"/>
                <a:cs typeface="Tahoma"/>
              </a:rPr>
              <a:t>such</a:t>
            </a:r>
            <a:r>
              <a:rPr sz="2560" dirty="0">
                <a:solidFill>
                  <a:srgbClr val="333399"/>
                </a:solidFill>
                <a:latin typeface="Tahoma"/>
                <a:cs typeface="Tahoma"/>
              </a:rPr>
              <a:t> </a:t>
            </a:r>
            <a:r>
              <a:rPr sz="2560" spc="-5" dirty="0">
                <a:solidFill>
                  <a:srgbClr val="333399"/>
                </a:solidFill>
                <a:latin typeface="Tahoma"/>
                <a:cs typeface="Tahoma"/>
              </a:rPr>
              <a:t>as</a:t>
            </a:r>
            <a:r>
              <a:rPr sz="2560" spc="5" dirty="0">
                <a:solidFill>
                  <a:srgbClr val="333399"/>
                </a:solidFill>
                <a:latin typeface="Tahoma"/>
                <a:cs typeface="Tahoma"/>
              </a:rPr>
              <a:t> </a:t>
            </a:r>
            <a:r>
              <a:rPr sz="2560" spc="-5" dirty="0">
                <a:solidFill>
                  <a:srgbClr val="333399"/>
                </a:solidFill>
                <a:latin typeface="Tahoma"/>
                <a:cs typeface="Tahoma"/>
              </a:rPr>
              <a:t>packages</a:t>
            </a:r>
            <a:r>
              <a:rPr sz="2560" spc="27" dirty="0">
                <a:solidFill>
                  <a:srgbClr val="333399"/>
                </a:solidFill>
                <a:latin typeface="Tahoma"/>
                <a:cs typeface="Tahoma"/>
              </a:rPr>
              <a:t> </a:t>
            </a:r>
            <a:r>
              <a:rPr sz="2560" spc="-5" dirty="0">
                <a:solidFill>
                  <a:srgbClr val="333399"/>
                </a:solidFill>
                <a:latin typeface="Tahoma"/>
                <a:cs typeface="Tahoma"/>
              </a:rPr>
              <a:t>and</a:t>
            </a:r>
            <a:r>
              <a:rPr sz="2560" spc="5" dirty="0">
                <a:solidFill>
                  <a:srgbClr val="333399"/>
                </a:solidFill>
                <a:latin typeface="Tahoma"/>
                <a:cs typeface="Tahoma"/>
              </a:rPr>
              <a:t> </a:t>
            </a:r>
            <a:r>
              <a:rPr sz="2560" spc="-11" dirty="0">
                <a:solidFill>
                  <a:srgbClr val="333399"/>
                </a:solidFill>
                <a:latin typeface="Tahoma"/>
                <a:cs typeface="Tahoma"/>
              </a:rPr>
              <a:t>classes.</a:t>
            </a:r>
            <a:endParaRPr sz="2560" dirty="0">
              <a:latin typeface="Tahoma"/>
              <a:cs typeface="Tahoma"/>
            </a:endParaRPr>
          </a:p>
          <a:p>
            <a:pPr marL="379319" marR="1593815" indent="-365771" algn="l">
              <a:lnSpc>
                <a:spcPts val="3221"/>
              </a:lnSpc>
              <a:spcBef>
                <a:spcPts val="1280"/>
              </a:spcBef>
              <a:buFont typeface="Arial MT"/>
              <a:buChar char="•"/>
              <a:tabLst>
                <a:tab pos="378641" algn="l"/>
                <a:tab pos="379319" algn="l"/>
              </a:tabLst>
            </a:pPr>
            <a:endParaRPr lang="en-US" sz="2560" spc="-5" dirty="0">
              <a:solidFill>
                <a:srgbClr val="333399"/>
              </a:solidFill>
              <a:latin typeface="Tahoma"/>
              <a:cs typeface="Tahoma"/>
            </a:endParaRPr>
          </a:p>
          <a:p>
            <a:pPr marL="379319" marR="1593815" indent="-365771" algn="l">
              <a:lnSpc>
                <a:spcPts val="3221"/>
              </a:lnSpc>
              <a:spcBef>
                <a:spcPts val="1280"/>
              </a:spcBef>
              <a:buFont typeface="Arial MT"/>
              <a:buChar char="•"/>
              <a:tabLst>
                <a:tab pos="378641" algn="l"/>
                <a:tab pos="379319" algn="l"/>
              </a:tabLst>
            </a:pPr>
            <a:r>
              <a:rPr sz="2560" spc="-5" dirty="0">
                <a:solidFill>
                  <a:srgbClr val="333399"/>
                </a:solidFill>
                <a:latin typeface="Tahoma"/>
                <a:cs typeface="Tahoma"/>
              </a:rPr>
              <a:t>The</a:t>
            </a:r>
            <a:r>
              <a:rPr sz="2560" dirty="0">
                <a:solidFill>
                  <a:srgbClr val="333399"/>
                </a:solidFill>
                <a:latin typeface="Tahoma"/>
                <a:cs typeface="Tahoma"/>
              </a:rPr>
              <a:t> </a:t>
            </a:r>
            <a:r>
              <a:rPr sz="2560" spc="-5" dirty="0">
                <a:solidFill>
                  <a:srgbClr val="333399"/>
                </a:solidFill>
                <a:latin typeface="Tahoma"/>
                <a:cs typeface="Tahoma"/>
              </a:rPr>
              <a:t>stereotype</a:t>
            </a:r>
            <a:r>
              <a:rPr sz="2560" spc="48" dirty="0">
                <a:solidFill>
                  <a:srgbClr val="333399"/>
                </a:solidFill>
                <a:latin typeface="Tahoma"/>
                <a:cs typeface="Tahoma"/>
              </a:rPr>
              <a:t> </a:t>
            </a:r>
            <a:r>
              <a:rPr sz="2560" spc="-5" dirty="0">
                <a:solidFill>
                  <a:srgbClr val="006600"/>
                </a:solidFill>
                <a:latin typeface="Tahoma"/>
                <a:cs typeface="Tahoma"/>
              </a:rPr>
              <a:t>&lt;&lt;manifest&gt;&gt;</a:t>
            </a:r>
            <a:r>
              <a:rPr sz="2560" spc="5" dirty="0">
                <a:solidFill>
                  <a:srgbClr val="006600"/>
                </a:solidFill>
                <a:latin typeface="Tahoma"/>
                <a:cs typeface="Tahoma"/>
              </a:rPr>
              <a:t> </a:t>
            </a:r>
            <a:r>
              <a:rPr sz="2560" spc="-5" dirty="0">
                <a:solidFill>
                  <a:srgbClr val="333399"/>
                </a:solidFill>
                <a:latin typeface="Tahoma"/>
                <a:cs typeface="Tahoma"/>
              </a:rPr>
              <a:t>is</a:t>
            </a:r>
            <a:r>
              <a:rPr sz="2560" dirty="0">
                <a:solidFill>
                  <a:srgbClr val="333399"/>
                </a:solidFill>
                <a:latin typeface="Tahoma"/>
                <a:cs typeface="Tahoma"/>
              </a:rPr>
              <a:t> </a:t>
            </a:r>
            <a:r>
              <a:rPr sz="2560" spc="-5" dirty="0">
                <a:solidFill>
                  <a:srgbClr val="333399"/>
                </a:solidFill>
                <a:latin typeface="Tahoma"/>
                <a:cs typeface="Tahoma"/>
              </a:rPr>
              <a:t>used</a:t>
            </a:r>
            <a:r>
              <a:rPr sz="2560" spc="21" dirty="0">
                <a:solidFill>
                  <a:srgbClr val="333399"/>
                </a:solidFill>
                <a:latin typeface="Tahoma"/>
                <a:cs typeface="Tahoma"/>
              </a:rPr>
              <a:t> </a:t>
            </a:r>
            <a:r>
              <a:rPr sz="2560" spc="-5" dirty="0">
                <a:solidFill>
                  <a:srgbClr val="333399"/>
                </a:solidFill>
                <a:latin typeface="Tahoma"/>
                <a:cs typeface="Tahoma"/>
              </a:rPr>
              <a:t>to</a:t>
            </a:r>
            <a:r>
              <a:rPr sz="2560" spc="16" dirty="0">
                <a:solidFill>
                  <a:srgbClr val="333399"/>
                </a:solidFill>
                <a:latin typeface="Tahoma"/>
                <a:cs typeface="Tahoma"/>
              </a:rPr>
              <a:t> </a:t>
            </a:r>
            <a:r>
              <a:rPr sz="2560" spc="-5" dirty="0">
                <a:solidFill>
                  <a:srgbClr val="333399"/>
                </a:solidFill>
                <a:latin typeface="Tahoma"/>
                <a:cs typeface="Tahoma"/>
              </a:rPr>
              <a:t>show</a:t>
            </a:r>
            <a:r>
              <a:rPr sz="2560" spc="5" dirty="0">
                <a:solidFill>
                  <a:srgbClr val="333399"/>
                </a:solidFill>
                <a:latin typeface="Tahoma"/>
                <a:cs typeface="Tahoma"/>
              </a:rPr>
              <a:t> </a:t>
            </a:r>
            <a:r>
              <a:rPr sz="2560" spc="-5" dirty="0">
                <a:solidFill>
                  <a:srgbClr val="333399"/>
                </a:solidFill>
                <a:latin typeface="Tahoma"/>
                <a:cs typeface="Tahoma"/>
              </a:rPr>
              <a:t>the</a:t>
            </a:r>
            <a:r>
              <a:rPr sz="2560" spc="11" dirty="0">
                <a:solidFill>
                  <a:srgbClr val="333399"/>
                </a:solidFill>
                <a:latin typeface="Tahoma"/>
                <a:cs typeface="Tahoma"/>
              </a:rPr>
              <a:t> </a:t>
            </a:r>
            <a:r>
              <a:rPr sz="2560" spc="-5" dirty="0">
                <a:solidFill>
                  <a:srgbClr val="333399"/>
                </a:solidFill>
                <a:latin typeface="Tahoma"/>
                <a:cs typeface="Tahoma"/>
              </a:rPr>
              <a:t>manifest </a:t>
            </a:r>
            <a:r>
              <a:rPr sz="2560" spc="-917" dirty="0">
                <a:solidFill>
                  <a:srgbClr val="333399"/>
                </a:solidFill>
                <a:latin typeface="Tahoma"/>
                <a:cs typeface="Tahoma"/>
              </a:rPr>
              <a:t> </a:t>
            </a:r>
            <a:r>
              <a:rPr sz="2560" spc="-5" dirty="0">
                <a:solidFill>
                  <a:srgbClr val="333399"/>
                </a:solidFill>
                <a:latin typeface="Tahoma"/>
                <a:cs typeface="Tahoma"/>
              </a:rPr>
              <a:t>relationship</a:t>
            </a:r>
            <a:r>
              <a:rPr sz="2560" spc="16" dirty="0">
                <a:solidFill>
                  <a:srgbClr val="333399"/>
                </a:solidFill>
                <a:latin typeface="Tahoma"/>
                <a:cs typeface="Tahoma"/>
              </a:rPr>
              <a:t> </a:t>
            </a:r>
            <a:r>
              <a:rPr sz="2560" spc="-5" dirty="0">
                <a:solidFill>
                  <a:srgbClr val="333399"/>
                </a:solidFill>
                <a:latin typeface="Tahoma"/>
                <a:cs typeface="Tahoma"/>
              </a:rPr>
              <a:t>as</a:t>
            </a:r>
            <a:r>
              <a:rPr sz="2560" dirty="0">
                <a:solidFill>
                  <a:srgbClr val="333399"/>
                </a:solidFill>
                <a:latin typeface="Tahoma"/>
                <a:cs typeface="Tahoma"/>
              </a:rPr>
              <a:t> </a:t>
            </a:r>
            <a:r>
              <a:rPr sz="2560" spc="-5" dirty="0">
                <a:solidFill>
                  <a:srgbClr val="333399"/>
                </a:solidFill>
                <a:latin typeface="Tahoma"/>
                <a:cs typeface="Tahoma"/>
              </a:rPr>
              <a:t>shown</a:t>
            </a:r>
            <a:endParaRPr sz="2560" dirty="0">
              <a:latin typeface="Tahoma"/>
              <a:cs typeface="Tahoma"/>
            </a:endParaRPr>
          </a:p>
        </p:txBody>
      </p:sp>
      <p:sp>
        <p:nvSpPr>
          <p:cNvPr id="3" name="object 3"/>
          <p:cNvSpPr txBox="1">
            <a:spLocks noGrp="1"/>
          </p:cNvSpPr>
          <p:nvPr>
            <p:ph type="title"/>
          </p:nvPr>
        </p:nvSpPr>
        <p:spPr>
          <a:xfrm>
            <a:off x="3560876" y="1307742"/>
            <a:ext cx="5886704" cy="539571"/>
          </a:xfrm>
          <a:prstGeom prst="rect">
            <a:avLst/>
          </a:prstGeom>
        </p:spPr>
        <p:txBody>
          <a:bodyPr vert="horz" wrap="square" lIns="0" tIns="14224" rIns="0" bIns="0" rtlCol="0">
            <a:spAutoFit/>
          </a:bodyPr>
          <a:lstStyle/>
          <a:p>
            <a:pPr marL="13547">
              <a:spcBef>
                <a:spcPts val="112"/>
              </a:spcBef>
            </a:pPr>
            <a:r>
              <a:rPr spc="-5" dirty="0"/>
              <a:t>Tying</a:t>
            </a:r>
            <a:r>
              <a:rPr spc="-27" dirty="0"/>
              <a:t> </a:t>
            </a:r>
            <a:r>
              <a:rPr spc="-5" dirty="0"/>
              <a:t>Software</a:t>
            </a:r>
            <a:r>
              <a:rPr spc="-59" dirty="0"/>
              <a:t> </a:t>
            </a:r>
            <a:r>
              <a:rPr dirty="0"/>
              <a:t>to</a:t>
            </a:r>
            <a:r>
              <a:rPr spc="11" dirty="0"/>
              <a:t> </a:t>
            </a:r>
            <a:r>
              <a:rPr dirty="0"/>
              <a:t>Artifacts</a:t>
            </a:r>
          </a:p>
        </p:txBody>
      </p:sp>
      <p:pic>
        <p:nvPicPr>
          <p:cNvPr id="4" name="object 4"/>
          <p:cNvPicPr/>
          <p:nvPr/>
        </p:nvPicPr>
        <p:blipFill>
          <a:blip r:embed="rId2" cstate="print"/>
          <a:stretch>
            <a:fillRect/>
          </a:stretch>
        </p:blipFill>
        <p:spPr>
          <a:xfrm>
            <a:off x="3152503" y="7895968"/>
            <a:ext cx="8549346" cy="18576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3840" y="2337641"/>
            <a:ext cx="12517120" cy="3052631"/>
          </a:xfrm>
          <a:prstGeom prst="rect">
            <a:avLst/>
          </a:prstGeom>
        </p:spPr>
        <p:txBody>
          <a:bodyPr vert="horz" wrap="square" lIns="0" tIns="48768" rIns="0" bIns="0" rtlCol="0">
            <a:spAutoFit/>
          </a:bodyPr>
          <a:lstStyle/>
          <a:p>
            <a:pPr marL="379319" marR="940845" indent="-365771" algn="l">
              <a:lnSpc>
                <a:spcPts val="3648"/>
              </a:lnSpc>
              <a:spcBef>
                <a:spcPts val="384"/>
              </a:spcBef>
              <a:buFont typeface="Arial MT"/>
              <a:buChar char="•"/>
              <a:tabLst>
                <a:tab pos="378641" algn="l"/>
                <a:tab pos="379319" algn="l"/>
              </a:tabLst>
            </a:pPr>
            <a:r>
              <a:rPr sz="2800" dirty="0">
                <a:solidFill>
                  <a:srgbClr val="333399"/>
                </a:solidFill>
                <a:latin typeface="Tahoma"/>
                <a:cs typeface="Tahoma"/>
              </a:rPr>
              <a:t>We used a node </a:t>
            </a:r>
            <a:r>
              <a:rPr sz="2800" spc="-5" dirty="0">
                <a:solidFill>
                  <a:srgbClr val="333399"/>
                </a:solidFill>
                <a:latin typeface="Tahoma"/>
                <a:cs typeface="Tahoma"/>
              </a:rPr>
              <a:t>to show hardware, but </a:t>
            </a:r>
            <a:r>
              <a:rPr sz="2800" dirty="0">
                <a:solidFill>
                  <a:srgbClr val="333399"/>
                </a:solidFill>
                <a:latin typeface="Tahoma"/>
                <a:cs typeface="Tahoma"/>
              </a:rPr>
              <a:t>nodes don't have </a:t>
            </a:r>
            <a:r>
              <a:rPr sz="2800" spc="-5" dirty="0">
                <a:solidFill>
                  <a:srgbClr val="333399"/>
                </a:solidFill>
                <a:latin typeface="Tahoma"/>
                <a:cs typeface="Tahoma"/>
              </a:rPr>
              <a:t>to be </a:t>
            </a:r>
            <a:r>
              <a:rPr sz="2800" spc="-987" dirty="0">
                <a:solidFill>
                  <a:srgbClr val="333399"/>
                </a:solidFill>
                <a:latin typeface="Tahoma"/>
                <a:cs typeface="Tahoma"/>
              </a:rPr>
              <a:t> </a:t>
            </a:r>
            <a:r>
              <a:rPr sz="2800" dirty="0">
                <a:solidFill>
                  <a:srgbClr val="333399"/>
                </a:solidFill>
                <a:latin typeface="Tahoma"/>
                <a:cs typeface="Tahoma"/>
              </a:rPr>
              <a:t>always </a:t>
            </a:r>
            <a:r>
              <a:rPr sz="2800" spc="-5" dirty="0">
                <a:solidFill>
                  <a:srgbClr val="333399"/>
                </a:solidFill>
                <a:latin typeface="Tahoma"/>
                <a:cs typeface="Tahoma"/>
              </a:rPr>
              <a:t>hardware</a:t>
            </a:r>
            <a:r>
              <a:rPr lang="en-US" sz="2800" spc="-5" dirty="0">
                <a:solidFill>
                  <a:srgbClr val="333399"/>
                </a:solidFill>
                <a:latin typeface="Tahoma"/>
                <a:cs typeface="Tahoma"/>
              </a:rPr>
              <a:t>.</a:t>
            </a:r>
            <a:endParaRPr sz="2800" dirty="0">
              <a:latin typeface="Tahoma"/>
              <a:cs typeface="Tahoma"/>
            </a:endParaRPr>
          </a:p>
          <a:p>
            <a:pPr marL="379319" marR="5419" indent="-365771" algn="l">
              <a:lnSpc>
                <a:spcPts val="3648"/>
              </a:lnSpc>
              <a:spcBef>
                <a:spcPts val="1285"/>
              </a:spcBef>
              <a:buFont typeface="Arial MT"/>
              <a:buChar char="•"/>
              <a:tabLst>
                <a:tab pos="378641" algn="l"/>
                <a:tab pos="379319" algn="l"/>
              </a:tabLst>
            </a:pPr>
            <a:r>
              <a:rPr sz="2800" dirty="0">
                <a:solidFill>
                  <a:srgbClr val="333399"/>
                </a:solidFill>
                <a:latin typeface="Tahoma"/>
                <a:cs typeface="Tahoma"/>
              </a:rPr>
              <a:t>Certain types of </a:t>
            </a:r>
            <a:r>
              <a:rPr sz="2800" spc="-5" dirty="0">
                <a:solidFill>
                  <a:srgbClr val="333399"/>
                </a:solidFill>
                <a:latin typeface="Tahoma"/>
                <a:cs typeface="Tahoma"/>
              </a:rPr>
              <a:t>software that </a:t>
            </a:r>
            <a:r>
              <a:rPr sz="2800" dirty="0">
                <a:solidFill>
                  <a:srgbClr val="333399"/>
                </a:solidFill>
                <a:latin typeface="Tahoma"/>
                <a:cs typeface="Tahoma"/>
              </a:rPr>
              <a:t>provides an environment </a:t>
            </a:r>
            <a:r>
              <a:rPr sz="2800" spc="-5" dirty="0">
                <a:solidFill>
                  <a:srgbClr val="333399"/>
                </a:solidFill>
                <a:latin typeface="Tahoma"/>
                <a:cs typeface="Tahoma"/>
              </a:rPr>
              <a:t>within </a:t>
            </a:r>
            <a:r>
              <a:rPr sz="2800" dirty="0">
                <a:solidFill>
                  <a:srgbClr val="333399"/>
                </a:solidFill>
                <a:latin typeface="Tahoma"/>
                <a:cs typeface="Tahoma"/>
              </a:rPr>
              <a:t>other</a:t>
            </a:r>
            <a:r>
              <a:rPr sz="2800" spc="-32" dirty="0">
                <a:solidFill>
                  <a:srgbClr val="333399"/>
                </a:solidFill>
                <a:latin typeface="Tahoma"/>
                <a:cs typeface="Tahoma"/>
              </a:rPr>
              <a:t> </a:t>
            </a:r>
            <a:br>
              <a:rPr lang="en-US" sz="2800" spc="-32" dirty="0">
                <a:solidFill>
                  <a:srgbClr val="333399"/>
                </a:solidFill>
                <a:latin typeface="Tahoma"/>
                <a:cs typeface="Tahoma"/>
              </a:rPr>
            </a:br>
            <a:r>
              <a:rPr sz="2800" spc="-5" dirty="0">
                <a:solidFill>
                  <a:srgbClr val="333399"/>
                </a:solidFill>
                <a:latin typeface="Tahoma"/>
                <a:cs typeface="Tahoma"/>
              </a:rPr>
              <a:t>software</a:t>
            </a:r>
            <a:r>
              <a:rPr sz="2800" spc="-48" dirty="0">
                <a:solidFill>
                  <a:srgbClr val="333399"/>
                </a:solidFill>
                <a:latin typeface="Tahoma"/>
                <a:cs typeface="Tahoma"/>
              </a:rPr>
              <a:t> </a:t>
            </a:r>
            <a:r>
              <a:rPr sz="2800" spc="-5" dirty="0">
                <a:solidFill>
                  <a:srgbClr val="333399"/>
                </a:solidFill>
                <a:latin typeface="Tahoma"/>
                <a:cs typeface="Tahoma"/>
              </a:rPr>
              <a:t>components</a:t>
            </a:r>
            <a:r>
              <a:rPr sz="2800" spc="-11" dirty="0">
                <a:solidFill>
                  <a:srgbClr val="333399"/>
                </a:solidFill>
                <a:latin typeface="Tahoma"/>
                <a:cs typeface="Tahoma"/>
              </a:rPr>
              <a:t> </a:t>
            </a:r>
            <a:r>
              <a:rPr sz="2800" dirty="0">
                <a:solidFill>
                  <a:srgbClr val="333399"/>
                </a:solidFill>
                <a:latin typeface="Tahoma"/>
                <a:cs typeface="Tahoma"/>
              </a:rPr>
              <a:t>are</a:t>
            </a:r>
            <a:r>
              <a:rPr sz="2800" spc="-5" dirty="0">
                <a:solidFill>
                  <a:srgbClr val="333399"/>
                </a:solidFill>
                <a:latin typeface="Tahoma"/>
                <a:cs typeface="Tahoma"/>
              </a:rPr>
              <a:t> </a:t>
            </a:r>
            <a:r>
              <a:rPr sz="2800" dirty="0">
                <a:solidFill>
                  <a:srgbClr val="333399"/>
                </a:solidFill>
                <a:latin typeface="Tahoma"/>
                <a:cs typeface="Tahoma"/>
              </a:rPr>
              <a:t>nodes</a:t>
            </a:r>
            <a:r>
              <a:rPr sz="2800" spc="-11" dirty="0">
                <a:solidFill>
                  <a:srgbClr val="333399"/>
                </a:solidFill>
                <a:latin typeface="Tahoma"/>
                <a:cs typeface="Tahoma"/>
              </a:rPr>
              <a:t> </a:t>
            </a:r>
            <a:r>
              <a:rPr sz="2800" dirty="0">
                <a:solidFill>
                  <a:srgbClr val="333399"/>
                </a:solidFill>
                <a:latin typeface="Tahoma"/>
                <a:cs typeface="Tahoma"/>
              </a:rPr>
              <a:t>as</a:t>
            </a:r>
            <a:r>
              <a:rPr sz="2800" spc="-5" dirty="0">
                <a:solidFill>
                  <a:srgbClr val="333399"/>
                </a:solidFill>
                <a:latin typeface="Tahoma"/>
                <a:cs typeface="Tahoma"/>
              </a:rPr>
              <a:t> </a:t>
            </a:r>
            <a:r>
              <a:rPr sz="2800" dirty="0">
                <a:solidFill>
                  <a:srgbClr val="333399"/>
                </a:solidFill>
                <a:latin typeface="Tahoma"/>
                <a:cs typeface="Tahoma"/>
              </a:rPr>
              <a:t>well.</a:t>
            </a:r>
            <a:endParaRPr sz="2800" dirty="0">
              <a:latin typeface="Tahoma"/>
              <a:cs typeface="Tahoma"/>
            </a:endParaRPr>
          </a:p>
          <a:p>
            <a:pPr marL="379319" indent="-365771" algn="l">
              <a:spcBef>
                <a:spcPts val="997"/>
              </a:spcBef>
              <a:buFont typeface="Arial MT"/>
              <a:buChar char="•"/>
              <a:tabLst>
                <a:tab pos="378641" algn="l"/>
                <a:tab pos="379319" algn="l"/>
              </a:tabLst>
            </a:pPr>
            <a:r>
              <a:rPr sz="2800" dirty="0">
                <a:solidFill>
                  <a:srgbClr val="006600"/>
                </a:solidFill>
                <a:latin typeface="Tahoma"/>
                <a:cs typeface="Tahoma"/>
              </a:rPr>
              <a:t>A </a:t>
            </a:r>
            <a:r>
              <a:rPr sz="2800" spc="-5" dirty="0">
                <a:solidFill>
                  <a:srgbClr val="006600"/>
                </a:solidFill>
                <a:latin typeface="Tahoma"/>
                <a:cs typeface="Tahoma"/>
              </a:rPr>
              <a:t>node</a:t>
            </a:r>
            <a:r>
              <a:rPr sz="2800" spc="5" dirty="0">
                <a:solidFill>
                  <a:srgbClr val="006600"/>
                </a:solidFill>
                <a:latin typeface="Tahoma"/>
                <a:cs typeface="Tahoma"/>
              </a:rPr>
              <a:t> </a:t>
            </a:r>
            <a:r>
              <a:rPr sz="2800" dirty="0">
                <a:solidFill>
                  <a:srgbClr val="006600"/>
                </a:solidFill>
                <a:latin typeface="Tahoma"/>
                <a:cs typeface="Tahoma"/>
              </a:rPr>
              <a:t>is</a:t>
            </a:r>
            <a:r>
              <a:rPr sz="2800" spc="11" dirty="0">
                <a:solidFill>
                  <a:srgbClr val="006600"/>
                </a:solidFill>
                <a:latin typeface="Tahoma"/>
                <a:cs typeface="Tahoma"/>
              </a:rPr>
              <a:t> </a:t>
            </a:r>
            <a:r>
              <a:rPr sz="2800" dirty="0">
                <a:solidFill>
                  <a:srgbClr val="006600"/>
                </a:solidFill>
                <a:latin typeface="Tahoma"/>
                <a:cs typeface="Tahoma"/>
              </a:rPr>
              <a:t>a</a:t>
            </a:r>
            <a:r>
              <a:rPr sz="2800" spc="-11" dirty="0">
                <a:solidFill>
                  <a:srgbClr val="006600"/>
                </a:solidFill>
                <a:latin typeface="Tahoma"/>
                <a:cs typeface="Tahoma"/>
              </a:rPr>
              <a:t> </a:t>
            </a:r>
            <a:r>
              <a:rPr sz="2800" spc="-5" dirty="0">
                <a:solidFill>
                  <a:srgbClr val="006600"/>
                </a:solidFill>
                <a:latin typeface="Tahoma"/>
                <a:cs typeface="Tahoma"/>
              </a:rPr>
              <a:t>hardware</a:t>
            </a:r>
            <a:r>
              <a:rPr sz="2800" spc="5" dirty="0">
                <a:solidFill>
                  <a:srgbClr val="006600"/>
                </a:solidFill>
                <a:latin typeface="Tahoma"/>
                <a:cs typeface="Tahoma"/>
              </a:rPr>
              <a:t> </a:t>
            </a:r>
            <a:r>
              <a:rPr sz="2800" dirty="0">
                <a:solidFill>
                  <a:srgbClr val="006600"/>
                </a:solidFill>
                <a:latin typeface="Tahoma"/>
                <a:cs typeface="Tahoma"/>
              </a:rPr>
              <a:t>or</a:t>
            </a:r>
            <a:r>
              <a:rPr sz="2800" spc="-16" dirty="0">
                <a:solidFill>
                  <a:srgbClr val="006600"/>
                </a:solidFill>
                <a:latin typeface="Tahoma"/>
                <a:cs typeface="Tahoma"/>
              </a:rPr>
              <a:t> </a:t>
            </a:r>
            <a:r>
              <a:rPr sz="2800" spc="-5" dirty="0">
                <a:solidFill>
                  <a:srgbClr val="006600"/>
                </a:solidFill>
                <a:latin typeface="Tahoma"/>
                <a:cs typeface="Tahoma"/>
              </a:rPr>
              <a:t>software</a:t>
            </a:r>
            <a:r>
              <a:rPr sz="2800" spc="-53" dirty="0">
                <a:solidFill>
                  <a:srgbClr val="006600"/>
                </a:solidFill>
                <a:latin typeface="Tahoma"/>
                <a:cs typeface="Tahoma"/>
              </a:rPr>
              <a:t> </a:t>
            </a:r>
            <a:r>
              <a:rPr sz="2800" spc="-5" dirty="0">
                <a:solidFill>
                  <a:srgbClr val="006600"/>
                </a:solidFill>
                <a:latin typeface="Tahoma"/>
                <a:cs typeface="Tahoma"/>
              </a:rPr>
              <a:t>resource</a:t>
            </a:r>
            <a:r>
              <a:rPr sz="2800" spc="-21" dirty="0">
                <a:solidFill>
                  <a:srgbClr val="006600"/>
                </a:solidFill>
                <a:latin typeface="Tahoma"/>
                <a:cs typeface="Tahoma"/>
              </a:rPr>
              <a:t> </a:t>
            </a:r>
            <a:r>
              <a:rPr sz="2800" spc="-5" dirty="0">
                <a:solidFill>
                  <a:srgbClr val="006600"/>
                </a:solidFill>
                <a:latin typeface="Tahoma"/>
                <a:cs typeface="Tahoma"/>
              </a:rPr>
              <a:t>that</a:t>
            </a:r>
            <a:r>
              <a:rPr sz="2800" dirty="0">
                <a:solidFill>
                  <a:srgbClr val="006600"/>
                </a:solidFill>
                <a:latin typeface="Tahoma"/>
                <a:cs typeface="Tahoma"/>
              </a:rPr>
              <a:t> </a:t>
            </a:r>
            <a:r>
              <a:rPr sz="2800" spc="-5" dirty="0">
                <a:solidFill>
                  <a:srgbClr val="006600"/>
                </a:solidFill>
                <a:latin typeface="Tahoma"/>
                <a:cs typeface="Tahoma"/>
              </a:rPr>
              <a:t>can </a:t>
            </a:r>
            <a:r>
              <a:rPr sz="2800" dirty="0">
                <a:solidFill>
                  <a:srgbClr val="006600"/>
                </a:solidFill>
                <a:latin typeface="Tahoma"/>
                <a:cs typeface="Tahoma"/>
              </a:rPr>
              <a:t>host</a:t>
            </a:r>
            <a:r>
              <a:rPr sz="2800" spc="-5" dirty="0">
                <a:solidFill>
                  <a:srgbClr val="006600"/>
                </a:solidFill>
                <a:latin typeface="Tahoma"/>
                <a:cs typeface="Tahoma"/>
              </a:rPr>
              <a:t> software</a:t>
            </a:r>
            <a:r>
              <a:rPr sz="2800" spc="-48" dirty="0">
                <a:solidFill>
                  <a:srgbClr val="006600"/>
                </a:solidFill>
                <a:latin typeface="Tahoma"/>
                <a:cs typeface="Tahoma"/>
              </a:rPr>
              <a:t> </a:t>
            </a:r>
            <a:r>
              <a:rPr sz="2800" dirty="0">
                <a:solidFill>
                  <a:srgbClr val="006600"/>
                </a:solidFill>
                <a:latin typeface="Tahoma"/>
                <a:cs typeface="Tahoma"/>
              </a:rPr>
              <a:t>or</a:t>
            </a:r>
            <a:r>
              <a:rPr lang="en-US" sz="2800" dirty="0">
                <a:solidFill>
                  <a:srgbClr val="006600"/>
                </a:solidFill>
                <a:latin typeface="Tahoma"/>
                <a:cs typeface="Tahoma"/>
              </a:rPr>
              <a:t> </a:t>
            </a:r>
            <a:r>
              <a:rPr lang="en-US" sz="2800" spc="-5" dirty="0">
                <a:solidFill>
                  <a:srgbClr val="006600"/>
                </a:solidFill>
                <a:latin typeface="Tahoma"/>
                <a:cs typeface="Tahoma"/>
              </a:rPr>
              <a:t>related</a:t>
            </a:r>
            <a:r>
              <a:rPr lang="en-US" sz="2800" spc="-53" dirty="0">
                <a:solidFill>
                  <a:srgbClr val="006600"/>
                </a:solidFill>
                <a:latin typeface="Tahoma"/>
                <a:cs typeface="Tahoma"/>
              </a:rPr>
              <a:t> </a:t>
            </a:r>
            <a:r>
              <a:rPr lang="en-US" sz="2800" spc="-5" dirty="0">
                <a:solidFill>
                  <a:srgbClr val="006600"/>
                </a:solidFill>
                <a:latin typeface="Tahoma"/>
                <a:cs typeface="Tahoma"/>
              </a:rPr>
              <a:t>files.</a:t>
            </a:r>
            <a:endParaRPr lang="en-US" sz="2800" dirty="0">
              <a:latin typeface="Tahoma"/>
              <a:cs typeface="Tahoma"/>
            </a:endParaRPr>
          </a:p>
        </p:txBody>
      </p:sp>
      <p:sp>
        <p:nvSpPr>
          <p:cNvPr id="3" name="object 3"/>
          <p:cNvSpPr txBox="1"/>
          <p:nvPr/>
        </p:nvSpPr>
        <p:spPr>
          <a:xfrm>
            <a:off x="124823" y="5794312"/>
            <a:ext cx="5717371" cy="1974344"/>
          </a:xfrm>
          <a:prstGeom prst="rect">
            <a:avLst/>
          </a:prstGeom>
        </p:spPr>
        <p:txBody>
          <a:bodyPr vert="horz" wrap="square" lIns="0" tIns="151723" rIns="0" bIns="0" rtlCol="0">
            <a:spAutoFit/>
          </a:bodyPr>
          <a:lstStyle/>
          <a:p>
            <a:pPr marL="379319" indent="-365771">
              <a:lnSpc>
                <a:spcPts val="3744"/>
              </a:lnSpc>
              <a:spcBef>
                <a:spcPts val="1088"/>
              </a:spcBef>
              <a:buFont typeface="Arial MT"/>
              <a:buChar char="•"/>
              <a:tabLst>
                <a:tab pos="378641" algn="l"/>
                <a:tab pos="379319" algn="l"/>
              </a:tabLst>
            </a:pPr>
            <a:r>
              <a:rPr sz="2800" spc="-5" dirty="0">
                <a:solidFill>
                  <a:srgbClr val="333399"/>
                </a:solidFill>
                <a:latin typeface="Tahoma"/>
                <a:cs typeface="Tahoma"/>
              </a:rPr>
              <a:t>Examples</a:t>
            </a:r>
            <a:r>
              <a:rPr sz="2800" spc="-21" dirty="0">
                <a:solidFill>
                  <a:srgbClr val="333399"/>
                </a:solidFill>
                <a:latin typeface="Tahoma"/>
                <a:cs typeface="Tahoma"/>
              </a:rPr>
              <a:t> </a:t>
            </a:r>
            <a:r>
              <a:rPr sz="2800" dirty="0">
                <a:solidFill>
                  <a:srgbClr val="333399"/>
                </a:solidFill>
                <a:latin typeface="Tahoma"/>
                <a:cs typeface="Tahoma"/>
              </a:rPr>
              <a:t>of</a:t>
            </a:r>
            <a:r>
              <a:rPr sz="2800" spc="-27" dirty="0">
                <a:solidFill>
                  <a:srgbClr val="333399"/>
                </a:solidFill>
                <a:latin typeface="Tahoma"/>
                <a:cs typeface="Tahoma"/>
              </a:rPr>
              <a:t> </a:t>
            </a:r>
            <a:r>
              <a:rPr sz="2800" spc="-5" dirty="0">
                <a:solidFill>
                  <a:srgbClr val="333399"/>
                </a:solidFill>
                <a:latin typeface="Tahoma"/>
                <a:cs typeface="Tahoma"/>
              </a:rPr>
              <a:t>hardware</a:t>
            </a:r>
            <a:r>
              <a:rPr sz="2800" spc="-37" dirty="0">
                <a:solidFill>
                  <a:srgbClr val="333399"/>
                </a:solidFill>
                <a:latin typeface="Tahoma"/>
                <a:cs typeface="Tahoma"/>
              </a:rPr>
              <a:t> </a:t>
            </a:r>
            <a:r>
              <a:rPr sz="2800" dirty="0">
                <a:solidFill>
                  <a:srgbClr val="333399"/>
                </a:solidFill>
                <a:latin typeface="Tahoma"/>
                <a:cs typeface="Tahoma"/>
              </a:rPr>
              <a:t>nodes:</a:t>
            </a:r>
            <a:endParaRPr sz="2800" dirty="0">
              <a:latin typeface="Tahoma"/>
              <a:cs typeface="Tahoma"/>
            </a:endParaRPr>
          </a:p>
          <a:p>
            <a:pPr marL="806729" lvl="1" indent="-306164" algn="l">
              <a:lnSpc>
                <a:spcPts val="3648"/>
              </a:lnSpc>
              <a:buFont typeface="Arial MT"/>
              <a:buChar char="•"/>
              <a:tabLst>
                <a:tab pos="807407" algn="l"/>
              </a:tabLst>
            </a:pPr>
            <a:r>
              <a:rPr sz="2800" spc="-5" dirty="0">
                <a:solidFill>
                  <a:srgbClr val="333399"/>
                </a:solidFill>
                <a:latin typeface="Tahoma"/>
                <a:cs typeface="Tahoma"/>
              </a:rPr>
              <a:t>Server</a:t>
            </a:r>
            <a:endParaRPr sz="2800" dirty="0">
              <a:latin typeface="Tahoma"/>
              <a:cs typeface="Tahoma"/>
            </a:endParaRPr>
          </a:p>
          <a:p>
            <a:pPr marL="806729" lvl="1" indent="-306164" algn="l">
              <a:lnSpc>
                <a:spcPts val="3648"/>
              </a:lnSpc>
              <a:buFont typeface="Arial MT"/>
              <a:buChar char="•"/>
              <a:tabLst>
                <a:tab pos="807407" algn="l"/>
              </a:tabLst>
            </a:pPr>
            <a:r>
              <a:rPr sz="2800" dirty="0">
                <a:solidFill>
                  <a:srgbClr val="333399"/>
                </a:solidFill>
                <a:latin typeface="Tahoma"/>
                <a:cs typeface="Tahoma"/>
              </a:rPr>
              <a:t>Desktop</a:t>
            </a:r>
            <a:r>
              <a:rPr sz="2800" spc="-85" dirty="0">
                <a:solidFill>
                  <a:srgbClr val="333399"/>
                </a:solidFill>
                <a:latin typeface="Tahoma"/>
                <a:cs typeface="Tahoma"/>
              </a:rPr>
              <a:t> </a:t>
            </a:r>
            <a:r>
              <a:rPr sz="2800" spc="-5" dirty="0">
                <a:solidFill>
                  <a:srgbClr val="333399"/>
                </a:solidFill>
                <a:latin typeface="Tahoma"/>
                <a:cs typeface="Tahoma"/>
              </a:rPr>
              <a:t>PC</a:t>
            </a:r>
            <a:endParaRPr sz="2800" dirty="0">
              <a:latin typeface="Tahoma"/>
              <a:cs typeface="Tahoma"/>
            </a:endParaRPr>
          </a:p>
          <a:p>
            <a:pPr marL="806729" lvl="1" indent="-306164" algn="l">
              <a:lnSpc>
                <a:spcPts val="3744"/>
              </a:lnSpc>
              <a:buFont typeface="Arial MT"/>
              <a:buChar char="•"/>
              <a:tabLst>
                <a:tab pos="807407" algn="l"/>
              </a:tabLst>
            </a:pPr>
            <a:r>
              <a:rPr sz="2800" spc="-5" dirty="0">
                <a:solidFill>
                  <a:srgbClr val="333399"/>
                </a:solidFill>
                <a:latin typeface="Tahoma"/>
                <a:cs typeface="Tahoma"/>
              </a:rPr>
              <a:t>Disk</a:t>
            </a:r>
            <a:r>
              <a:rPr sz="2800" spc="-43" dirty="0">
                <a:solidFill>
                  <a:srgbClr val="333399"/>
                </a:solidFill>
                <a:latin typeface="Tahoma"/>
                <a:cs typeface="Tahoma"/>
              </a:rPr>
              <a:t> </a:t>
            </a:r>
            <a:r>
              <a:rPr sz="2800" dirty="0">
                <a:solidFill>
                  <a:srgbClr val="333399"/>
                </a:solidFill>
                <a:latin typeface="Tahoma"/>
                <a:cs typeface="Tahoma"/>
              </a:rPr>
              <a:t>drives</a:t>
            </a:r>
            <a:endParaRPr sz="2800" dirty="0">
              <a:latin typeface="Tahoma"/>
              <a:cs typeface="Tahoma"/>
            </a:endParaRPr>
          </a:p>
        </p:txBody>
      </p:sp>
      <p:sp>
        <p:nvSpPr>
          <p:cNvPr id="4" name="object 4"/>
          <p:cNvSpPr txBox="1">
            <a:spLocks noGrp="1"/>
          </p:cNvSpPr>
          <p:nvPr>
            <p:ph type="title"/>
          </p:nvPr>
        </p:nvSpPr>
        <p:spPr>
          <a:xfrm>
            <a:off x="3886229" y="650707"/>
            <a:ext cx="5232342" cy="691471"/>
          </a:xfrm>
          <a:prstGeom prst="rect">
            <a:avLst/>
          </a:prstGeom>
        </p:spPr>
        <p:txBody>
          <a:bodyPr vert="horz" wrap="square" lIns="0" tIns="14224" rIns="0" bIns="0" rtlCol="0">
            <a:spAutoFit/>
          </a:bodyPr>
          <a:lstStyle/>
          <a:p>
            <a:pPr marL="13547">
              <a:spcBef>
                <a:spcPts val="112"/>
              </a:spcBef>
            </a:pPr>
            <a:r>
              <a:rPr sz="4400" dirty="0"/>
              <a:t>What</a:t>
            </a:r>
            <a:r>
              <a:rPr sz="4400" spc="-48" dirty="0"/>
              <a:t> </a:t>
            </a:r>
            <a:r>
              <a:rPr sz="4400" dirty="0"/>
              <a:t>is</a:t>
            </a:r>
            <a:r>
              <a:rPr sz="4400" spc="-21" dirty="0"/>
              <a:t> </a:t>
            </a:r>
            <a:r>
              <a:rPr sz="4400" dirty="0"/>
              <a:t>a</a:t>
            </a:r>
            <a:r>
              <a:rPr sz="4400" spc="-37" dirty="0"/>
              <a:t> </a:t>
            </a:r>
            <a:r>
              <a:rPr sz="4400" dirty="0"/>
              <a:t>Node?</a:t>
            </a:r>
          </a:p>
        </p:txBody>
      </p:sp>
      <p:sp>
        <p:nvSpPr>
          <p:cNvPr id="5" name="object 5"/>
          <p:cNvSpPr txBox="1"/>
          <p:nvPr/>
        </p:nvSpPr>
        <p:spPr>
          <a:xfrm>
            <a:off x="5779066" y="5840967"/>
            <a:ext cx="7225734" cy="2707622"/>
          </a:xfrm>
          <a:prstGeom prst="rect">
            <a:avLst/>
          </a:prstGeom>
        </p:spPr>
        <p:txBody>
          <a:bodyPr vert="horz" wrap="square" lIns="0" tIns="68411" rIns="0" bIns="0" rtlCol="0">
            <a:spAutoFit/>
          </a:bodyPr>
          <a:lstStyle/>
          <a:p>
            <a:pPr marL="379319" marR="5419" indent="-365771">
              <a:lnSpc>
                <a:spcPts val="3456"/>
              </a:lnSpc>
              <a:spcBef>
                <a:spcPts val="539"/>
              </a:spcBef>
              <a:buFont typeface="Arial MT"/>
              <a:buChar char="•"/>
              <a:tabLst>
                <a:tab pos="378641" algn="l"/>
                <a:tab pos="379319" algn="l"/>
              </a:tabLst>
            </a:pPr>
            <a:r>
              <a:rPr sz="2800" spc="-5" dirty="0">
                <a:solidFill>
                  <a:srgbClr val="333399"/>
                </a:solidFill>
                <a:latin typeface="Tahoma"/>
                <a:cs typeface="Tahoma"/>
              </a:rPr>
              <a:t>Examples</a:t>
            </a:r>
            <a:r>
              <a:rPr sz="2800" spc="-48" dirty="0">
                <a:solidFill>
                  <a:srgbClr val="333399"/>
                </a:solidFill>
                <a:latin typeface="Tahoma"/>
                <a:cs typeface="Tahoma"/>
              </a:rPr>
              <a:t> </a:t>
            </a:r>
            <a:r>
              <a:rPr sz="2800" dirty="0">
                <a:solidFill>
                  <a:srgbClr val="333399"/>
                </a:solidFill>
                <a:latin typeface="Tahoma"/>
                <a:cs typeface="Tahoma"/>
              </a:rPr>
              <a:t>of</a:t>
            </a:r>
            <a:r>
              <a:rPr sz="2800" spc="-48" dirty="0">
                <a:solidFill>
                  <a:srgbClr val="333399"/>
                </a:solidFill>
                <a:latin typeface="Tahoma"/>
                <a:cs typeface="Tahoma"/>
              </a:rPr>
              <a:t> </a:t>
            </a:r>
            <a:r>
              <a:rPr sz="2800" spc="-5" dirty="0">
                <a:solidFill>
                  <a:srgbClr val="006600"/>
                </a:solidFill>
                <a:latin typeface="Tahoma"/>
                <a:cs typeface="Tahoma"/>
              </a:rPr>
              <a:t>execution</a:t>
            </a:r>
            <a:r>
              <a:rPr lang="en-US" sz="2800" spc="-5" dirty="0">
                <a:solidFill>
                  <a:srgbClr val="006600"/>
                </a:solidFill>
                <a:latin typeface="Tahoma"/>
                <a:cs typeface="Tahoma"/>
              </a:rPr>
              <a:t> </a:t>
            </a:r>
            <a:r>
              <a:rPr sz="2800" spc="-5" dirty="0">
                <a:solidFill>
                  <a:srgbClr val="006600"/>
                </a:solidFill>
                <a:latin typeface="Tahoma"/>
                <a:cs typeface="Tahoma"/>
              </a:rPr>
              <a:t>environment</a:t>
            </a:r>
            <a:r>
              <a:rPr sz="2800" spc="16" dirty="0">
                <a:solidFill>
                  <a:srgbClr val="006600"/>
                </a:solidFill>
                <a:latin typeface="Tahoma"/>
                <a:cs typeface="Tahoma"/>
              </a:rPr>
              <a:t> </a:t>
            </a:r>
            <a:r>
              <a:rPr sz="2800" dirty="0">
                <a:solidFill>
                  <a:srgbClr val="333399"/>
                </a:solidFill>
                <a:latin typeface="Tahoma"/>
                <a:cs typeface="Tahoma"/>
              </a:rPr>
              <a:t>nodes:</a:t>
            </a:r>
            <a:endParaRPr sz="2800" dirty="0">
              <a:latin typeface="Tahoma"/>
              <a:cs typeface="Tahoma"/>
            </a:endParaRPr>
          </a:p>
          <a:p>
            <a:pPr marL="806729" lvl="1" indent="-306164" algn="l">
              <a:lnSpc>
                <a:spcPts val="3216"/>
              </a:lnSpc>
              <a:buFont typeface="Arial MT"/>
              <a:buChar char="•"/>
              <a:tabLst>
                <a:tab pos="807407" algn="l"/>
              </a:tabLst>
            </a:pPr>
            <a:r>
              <a:rPr sz="2800" spc="-5" dirty="0">
                <a:solidFill>
                  <a:srgbClr val="333399"/>
                </a:solidFill>
                <a:latin typeface="Tahoma"/>
                <a:cs typeface="Tahoma"/>
              </a:rPr>
              <a:t>Operating</a:t>
            </a:r>
            <a:r>
              <a:rPr sz="2800" spc="-32" dirty="0">
                <a:solidFill>
                  <a:srgbClr val="333399"/>
                </a:solidFill>
                <a:latin typeface="Tahoma"/>
                <a:cs typeface="Tahoma"/>
              </a:rPr>
              <a:t> </a:t>
            </a:r>
            <a:r>
              <a:rPr sz="2800" dirty="0">
                <a:solidFill>
                  <a:srgbClr val="333399"/>
                </a:solidFill>
                <a:latin typeface="Tahoma"/>
                <a:cs typeface="Tahoma"/>
              </a:rPr>
              <a:t>system</a:t>
            </a:r>
            <a:endParaRPr sz="2800" dirty="0">
              <a:latin typeface="Tahoma"/>
              <a:cs typeface="Tahoma"/>
            </a:endParaRPr>
          </a:p>
          <a:p>
            <a:pPr marL="806729" lvl="1" indent="-306164" algn="l">
              <a:lnSpc>
                <a:spcPts val="3456"/>
              </a:lnSpc>
              <a:buFont typeface="Arial MT"/>
              <a:buChar char="•"/>
              <a:tabLst>
                <a:tab pos="807407" algn="l"/>
              </a:tabLst>
            </a:pPr>
            <a:r>
              <a:rPr lang="en-US" sz="2800" spc="-11" dirty="0">
                <a:solidFill>
                  <a:srgbClr val="333399"/>
                </a:solidFill>
                <a:latin typeface="Tahoma"/>
                <a:cs typeface="Tahoma"/>
              </a:rPr>
              <a:t>C</a:t>
            </a:r>
            <a:r>
              <a:rPr sz="2800" spc="-11" dirty="0">
                <a:solidFill>
                  <a:srgbClr val="333399"/>
                </a:solidFill>
                <a:latin typeface="Tahoma"/>
                <a:cs typeface="Tahoma"/>
              </a:rPr>
              <a:t>ontainer</a:t>
            </a:r>
            <a:endParaRPr sz="2800" dirty="0">
              <a:latin typeface="Tahoma"/>
              <a:cs typeface="Tahoma"/>
            </a:endParaRPr>
          </a:p>
          <a:p>
            <a:pPr marL="806729" lvl="1" indent="-306164" algn="l">
              <a:lnSpc>
                <a:spcPts val="3456"/>
              </a:lnSpc>
              <a:buFont typeface="Arial MT"/>
              <a:buChar char="•"/>
              <a:tabLst>
                <a:tab pos="807407" algn="l"/>
              </a:tabLst>
            </a:pPr>
            <a:r>
              <a:rPr sz="2800" dirty="0">
                <a:solidFill>
                  <a:srgbClr val="333399"/>
                </a:solidFill>
                <a:latin typeface="Tahoma"/>
                <a:cs typeface="Tahoma"/>
              </a:rPr>
              <a:t>Web</a:t>
            </a:r>
            <a:r>
              <a:rPr sz="2800" spc="-48" dirty="0">
                <a:solidFill>
                  <a:srgbClr val="333399"/>
                </a:solidFill>
                <a:latin typeface="Tahoma"/>
                <a:cs typeface="Tahoma"/>
              </a:rPr>
              <a:t> </a:t>
            </a:r>
            <a:r>
              <a:rPr sz="2800" spc="-5" dirty="0">
                <a:solidFill>
                  <a:srgbClr val="333399"/>
                </a:solidFill>
                <a:latin typeface="Tahoma"/>
                <a:cs typeface="Tahoma"/>
              </a:rPr>
              <a:t>server</a:t>
            </a:r>
            <a:endParaRPr sz="2800" dirty="0">
              <a:latin typeface="Tahoma"/>
              <a:cs typeface="Tahoma"/>
            </a:endParaRPr>
          </a:p>
          <a:p>
            <a:pPr marL="806729" lvl="1" indent="-306164" algn="l">
              <a:lnSpc>
                <a:spcPts val="3648"/>
              </a:lnSpc>
              <a:buFont typeface="Arial MT"/>
              <a:buChar char="•"/>
              <a:tabLst>
                <a:tab pos="807407" algn="l"/>
              </a:tabLst>
            </a:pPr>
            <a:r>
              <a:rPr sz="2800" spc="-5" dirty="0">
                <a:solidFill>
                  <a:srgbClr val="333399"/>
                </a:solidFill>
                <a:latin typeface="Tahoma"/>
                <a:cs typeface="Tahoma"/>
              </a:rPr>
              <a:t>Application</a:t>
            </a:r>
            <a:r>
              <a:rPr sz="2800" spc="-21" dirty="0">
                <a:solidFill>
                  <a:srgbClr val="333399"/>
                </a:solidFill>
                <a:latin typeface="Tahoma"/>
                <a:cs typeface="Tahoma"/>
              </a:rPr>
              <a:t> </a:t>
            </a:r>
            <a:r>
              <a:rPr sz="2800" spc="-5" dirty="0">
                <a:solidFill>
                  <a:srgbClr val="333399"/>
                </a:solidFill>
                <a:latin typeface="Tahoma"/>
                <a:cs typeface="Tahoma"/>
              </a:rPr>
              <a:t>server</a:t>
            </a:r>
            <a:endParaRPr lang="en-US" sz="2800" spc="-5" dirty="0">
              <a:solidFill>
                <a:srgbClr val="333399"/>
              </a:solidFill>
              <a:latin typeface="Tahoma"/>
              <a:cs typeface="Tahoma"/>
            </a:endParaRPr>
          </a:p>
          <a:p>
            <a:pPr marL="806729" lvl="1" indent="-306164" algn="l">
              <a:lnSpc>
                <a:spcPts val="3648"/>
              </a:lnSpc>
              <a:buFont typeface="Arial MT"/>
              <a:buChar char="•"/>
              <a:tabLst>
                <a:tab pos="807407" algn="l"/>
              </a:tabLst>
            </a:pPr>
            <a:r>
              <a:rPr lang="en-US" sz="2800" spc="-5" dirty="0">
                <a:solidFill>
                  <a:srgbClr val="333399"/>
                </a:solidFill>
                <a:latin typeface="Tahoma"/>
                <a:cs typeface="Tahoma"/>
              </a:rPr>
              <a:t>VM</a:t>
            </a:r>
            <a:endParaRPr sz="2800" dirty="0">
              <a:latin typeface="Tahoma"/>
              <a:cs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rchitecture is important because the architecture of a system has a fundamental influence on the non-functional system properties, shown in Table 4.2.…"/>
          <p:cNvSpPr txBox="1">
            <a:spLocks noGrp="1"/>
          </p:cNvSpPr>
          <p:nvPr>
            <p:ph type="body" idx="1"/>
          </p:nvPr>
        </p:nvSpPr>
        <p:spPr>
          <a:xfrm>
            <a:off x="495300" y="1861068"/>
            <a:ext cx="11857881" cy="7197230"/>
          </a:xfrm>
          <a:prstGeom prst="rect">
            <a:avLst/>
          </a:prstGeom>
        </p:spPr>
        <p:txBody>
          <a:bodyPr/>
          <a:lstStyle/>
          <a:p>
            <a:r>
              <a:rPr dirty="0"/>
              <a:t>Architecture of a system has a fundamental influence on the </a:t>
            </a:r>
            <a:r>
              <a:rPr u="sng" dirty="0"/>
              <a:t>non-functional system properties</a:t>
            </a:r>
            <a:r>
              <a:rPr lang="en-US" dirty="0"/>
              <a:t> (explained in the next slide)</a:t>
            </a:r>
            <a:r>
              <a:rPr dirty="0"/>
              <a:t>. </a:t>
            </a:r>
          </a:p>
          <a:p>
            <a:endParaRPr lang="en-US" dirty="0"/>
          </a:p>
          <a:p>
            <a:r>
              <a:rPr lang="en-US" dirty="0"/>
              <a:t>I</a:t>
            </a:r>
            <a:r>
              <a:rPr dirty="0"/>
              <a:t>t shows the critical components </a:t>
            </a:r>
            <a:r>
              <a:rPr lang="en-US" dirty="0"/>
              <a:t>of the system </a:t>
            </a:r>
            <a:r>
              <a:rPr dirty="0"/>
              <a:t>and their relationships.</a:t>
            </a:r>
          </a:p>
          <a:p>
            <a:endParaRPr lang="en-US" dirty="0"/>
          </a:p>
          <a:p>
            <a:r>
              <a:rPr dirty="0"/>
              <a:t>Minimizing complexity </a:t>
            </a:r>
            <a:r>
              <a:rPr lang="en-US" dirty="0"/>
              <a:t>is</a:t>
            </a:r>
            <a:r>
              <a:rPr dirty="0"/>
              <a:t> an important goal for architectural designers.</a:t>
            </a:r>
          </a:p>
          <a:p>
            <a:pPr lvl="1"/>
            <a:r>
              <a:rPr dirty="0"/>
              <a:t>The more complex a system, the more difficult and expensive it is to understand and change. </a:t>
            </a:r>
          </a:p>
          <a:p>
            <a:pPr lvl="1"/>
            <a:r>
              <a:rPr dirty="0"/>
              <a:t>Programmers are </a:t>
            </a:r>
            <a:r>
              <a:rPr lang="en-US" dirty="0"/>
              <a:t>less</a:t>
            </a:r>
            <a:r>
              <a:rPr dirty="0"/>
              <a:t> likely to make mistakes and introduce bugs and security vulnerabilities when they are modifying or extending a complex system.</a:t>
            </a:r>
          </a:p>
        </p:txBody>
      </p:sp>
      <p:sp>
        <p:nvSpPr>
          <p:cNvPr id="83" name="Why is architecture important?"/>
          <p:cNvSpPr txBox="1">
            <a:spLocks noGrp="1"/>
          </p:cNvSpPr>
          <p:nvPr>
            <p:ph type="title"/>
          </p:nvPr>
        </p:nvSpPr>
        <p:spPr>
          <a:xfrm>
            <a:off x="495300" y="549749"/>
            <a:ext cx="12014200" cy="1098600"/>
          </a:xfrm>
          <a:prstGeom prst="rect">
            <a:avLst/>
          </a:prstGeom>
        </p:spPr>
        <p:txBody>
          <a:bodyPr/>
          <a:lstStyle/>
          <a:p>
            <a:r>
              <a:t>Why is architecture important?</a:t>
            </a:r>
          </a:p>
        </p:txBody>
      </p:sp>
      <p:sp>
        <p:nvSpPr>
          <p:cNvPr id="84"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57139" y="2596842"/>
            <a:ext cx="12111397" cy="1948568"/>
          </a:xfrm>
          <a:prstGeom prst="rect">
            <a:avLst/>
          </a:prstGeom>
        </p:spPr>
        <p:txBody>
          <a:bodyPr vert="horz" wrap="square" lIns="0" tIns="13547" rIns="0" bIns="0" rtlCol="0">
            <a:spAutoFit/>
          </a:bodyPr>
          <a:lstStyle/>
          <a:p>
            <a:pPr marL="379319" marR="5419" indent="-365771">
              <a:spcBef>
                <a:spcPts val="107"/>
              </a:spcBef>
              <a:buFont typeface="Arial MT"/>
              <a:buChar char="•"/>
              <a:tabLst>
                <a:tab pos="378641" algn="l"/>
                <a:tab pos="379319" algn="l"/>
              </a:tabLst>
            </a:pPr>
            <a:r>
              <a:rPr sz="2560" dirty="0">
                <a:solidFill>
                  <a:srgbClr val="333399"/>
                </a:solidFill>
                <a:latin typeface="Tahoma"/>
                <a:cs typeface="Tahoma"/>
              </a:rPr>
              <a:t>To get its </a:t>
            </a:r>
            <a:r>
              <a:rPr sz="2560" spc="-5" dirty="0">
                <a:solidFill>
                  <a:srgbClr val="333399"/>
                </a:solidFill>
                <a:latin typeface="Tahoma"/>
                <a:cs typeface="Tahoma"/>
              </a:rPr>
              <a:t>job </a:t>
            </a:r>
            <a:r>
              <a:rPr sz="2560" dirty="0">
                <a:solidFill>
                  <a:srgbClr val="333399"/>
                </a:solidFill>
                <a:latin typeface="Tahoma"/>
                <a:cs typeface="Tahoma"/>
              </a:rPr>
              <a:t>done, a </a:t>
            </a:r>
            <a:r>
              <a:rPr sz="2560" spc="-5" dirty="0">
                <a:solidFill>
                  <a:srgbClr val="333399"/>
                </a:solidFill>
                <a:latin typeface="Tahoma"/>
                <a:cs typeface="Tahoma"/>
              </a:rPr>
              <a:t>node </a:t>
            </a:r>
            <a:r>
              <a:rPr sz="2560" dirty="0">
                <a:solidFill>
                  <a:srgbClr val="333399"/>
                </a:solidFill>
                <a:latin typeface="Tahoma"/>
                <a:cs typeface="Tahoma"/>
              </a:rPr>
              <a:t>may need </a:t>
            </a:r>
            <a:r>
              <a:rPr sz="2560" spc="-5" dirty="0">
                <a:solidFill>
                  <a:srgbClr val="333399"/>
                </a:solidFill>
                <a:latin typeface="Tahoma"/>
                <a:cs typeface="Tahoma"/>
              </a:rPr>
              <a:t>to communicate with </a:t>
            </a:r>
            <a:r>
              <a:rPr sz="2560" dirty="0">
                <a:solidFill>
                  <a:srgbClr val="333399"/>
                </a:solidFill>
                <a:latin typeface="Tahoma"/>
                <a:cs typeface="Tahoma"/>
              </a:rPr>
              <a:t>other </a:t>
            </a:r>
            <a:r>
              <a:rPr sz="2560" spc="-987" dirty="0">
                <a:solidFill>
                  <a:srgbClr val="333399"/>
                </a:solidFill>
                <a:latin typeface="Tahoma"/>
                <a:cs typeface="Tahoma"/>
              </a:rPr>
              <a:t> </a:t>
            </a:r>
            <a:r>
              <a:rPr sz="2560" spc="-5" dirty="0">
                <a:solidFill>
                  <a:srgbClr val="333399"/>
                </a:solidFill>
                <a:latin typeface="Tahoma"/>
                <a:cs typeface="Tahoma"/>
              </a:rPr>
              <a:t>nodes.</a:t>
            </a:r>
            <a:endParaRPr sz="2560" dirty="0">
              <a:latin typeface="Tahoma"/>
              <a:cs typeface="Tahoma"/>
            </a:endParaRPr>
          </a:p>
          <a:p>
            <a:pPr marL="379319" marR="507339" indent="-365771">
              <a:spcBef>
                <a:spcPts val="1408"/>
              </a:spcBef>
              <a:buFont typeface="Arial MT"/>
              <a:buChar char="•"/>
              <a:tabLst>
                <a:tab pos="378641" algn="l"/>
                <a:tab pos="379319" algn="l"/>
              </a:tabLst>
            </a:pPr>
            <a:r>
              <a:rPr sz="2560" spc="-5" dirty="0">
                <a:solidFill>
                  <a:srgbClr val="333399"/>
                </a:solidFill>
                <a:latin typeface="Tahoma"/>
                <a:cs typeface="Tahoma"/>
              </a:rPr>
              <a:t>For example, </a:t>
            </a:r>
            <a:r>
              <a:rPr sz="2560" dirty="0">
                <a:solidFill>
                  <a:srgbClr val="333399"/>
                </a:solidFill>
                <a:latin typeface="Tahoma"/>
                <a:cs typeface="Tahoma"/>
              </a:rPr>
              <a:t>a </a:t>
            </a:r>
            <a:r>
              <a:rPr sz="2560" spc="-11" dirty="0">
                <a:solidFill>
                  <a:srgbClr val="333399"/>
                </a:solidFill>
                <a:latin typeface="Tahoma"/>
                <a:cs typeface="Tahoma"/>
              </a:rPr>
              <a:t>client </a:t>
            </a:r>
            <a:r>
              <a:rPr sz="2560" spc="-5" dirty="0">
                <a:solidFill>
                  <a:srgbClr val="333399"/>
                </a:solidFill>
                <a:latin typeface="Tahoma"/>
                <a:cs typeface="Tahoma"/>
              </a:rPr>
              <a:t>application running </a:t>
            </a:r>
            <a:r>
              <a:rPr sz="2560" dirty="0">
                <a:solidFill>
                  <a:srgbClr val="333399"/>
                </a:solidFill>
                <a:latin typeface="Tahoma"/>
                <a:cs typeface="Tahoma"/>
              </a:rPr>
              <a:t>on a desktop </a:t>
            </a:r>
            <a:r>
              <a:rPr sz="2560" spc="-5" dirty="0">
                <a:solidFill>
                  <a:srgbClr val="333399"/>
                </a:solidFill>
                <a:latin typeface="Tahoma"/>
                <a:cs typeface="Tahoma"/>
              </a:rPr>
              <a:t>PC </a:t>
            </a:r>
            <a:r>
              <a:rPr sz="2560" dirty="0">
                <a:solidFill>
                  <a:srgbClr val="333399"/>
                </a:solidFill>
                <a:latin typeface="Tahoma"/>
                <a:cs typeface="Tahoma"/>
              </a:rPr>
              <a:t>may </a:t>
            </a:r>
            <a:r>
              <a:rPr sz="2560" spc="-987" dirty="0">
                <a:solidFill>
                  <a:srgbClr val="333399"/>
                </a:solidFill>
                <a:latin typeface="Tahoma"/>
                <a:cs typeface="Tahoma"/>
              </a:rPr>
              <a:t> </a:t>
            </a:r>
            <a:r>
              <a:rPr sz="2560" spc="-5" dirty="0">
                <a:solidFill>
                  <a:srgbClr val="333399"/>
                </a:solidFill>
                <a:latin typeface="Tahoma"/>
                <a:cs typeface="Tahoma"/>
              </a:rPr>
              <a:t>retrieve</a:t>
            </a:r>
            <a:r>
              <a:rPr sz="2560" spc="-37" dirty="0">
                <a:solidFill>
                  <a:srgbClr val="333399"/>
                </a:solidFill>
                <a:latin typeface="Tahoma"/>
                <a:cs typeface="Tahoma"/>
              </a:rPr>
              <a:t> </a:t>
            </a:r>
            <a:r>
              <a:rPr sz="2560" dirty="0">
                <a:solidFill>
                  <a:srgbClr val="333399"/>
                </a:solidFill>
                <a:latin typeface="Tahoma"/>
                <a:cs typeface="Tahoma"/>
              </a:rPr>
              <a:t>data </a:t>
            </a:r>
            <a:r>
              <a:rPr sz="2560" spc="-5" dirty="0">
                <a:solidFill>
                  <a:srgbClr val="333399"/>
                </a:solidFill>
                <a:latin typeface="Tahoma"/>
                <a:cs typeface="Tahoma"/>
              </a:rPr>
              <a:t>from</a:t>
            </a:r>
            <a:r>
              <a:rPr sz="2560" spc="-16" dirty="0">
                <a:solidFill>
                  <a:srgbClr val="333399"/>
                </a:solidFill>
                <a:latin typeface="Tahoma"/>
                <a:cs typeface="Tahoma"/>
              </a:rPr>
              <a:t> </a:t>
            </a:r>
            <a:r>
              <a:rPr sz="2560" dirty="0">
                <a:solidFill>
                  <a:srgbClr val="333399"/>
                </a:solidFill>
                <a:latin typeface="Tahoma"/>
                <a:cs typeface="Tahoma"/>
              </a:rPr>
              <a:t>a </a:t>
            </a:r>
            <a:r>
              <a:rPr sz="2560" spc="-5" dirty="0">
                <a:solidFill>
                  <a:srgbClr val="333399"/>
                </a:solidFill>
                <a:latin typeface="Tahoma"/>
                <a:cs typeface="Tahoma"/>
              </a:rPr>
              <a:t>server</a:t>
            </a:r>
            <a:r>
              <a:rPr sz="2560" spc="-27" dirty="0">
                <a:solidFill>
                  <a:srgbClr val="333399"/>
                </a:solidFill>
                <a:latin typeface="Tahoma"/>
                <a:cs typeface="Tahoma"/>
              </a:rPr>
              <a:t> </a:t>
            </a:r>
            <a:r>
              <a:rPr sz="2560" spc="-5" dirty="0">
                <a:solidFill>
                  <a:srgbClr val="333399"/>
                </a:solidFill>
                <a:latin typeface="Tahoma"/>
                <a:cs typeface="Tahoma"/>
              </a:rPr>
              <a:t>using</a:t>
            </a:r>
            <a:r>
              <a:rPr sz="2560" dirty="0">
                <a:solidFill>
                  <a:srgbClr val="333399"/>
                </a:solidFill>
                <a:latin typeface="Tahoma"/>
                <a:cs typeface="Tahoma"/>
              </a:rPr>
              <a:t> </a:t>
            </a:r>
            <a:r>
              <a:rPr sz="2560" spc="-5" dirty="0">
                <a:solidFill>
                  <a:srgbClr val="333399"/>
                </a:solidFill>
                <a:latin typeface="Tahoma"/>
                <a:cs typeface="Tahoma"/>
              </a:rPr>
              <a:t>TCP/IP.</a:t>
            </a:r>
            <a:endParaRPr sz="2560" dirty="0">
              <a:latin typeface="Tahoma"/>
              <a:cs typeface="Tahoma"/>
            </a:endParaRPr>
          </a:p>
          <a:p>
            <a:pPr marL="379319" marR="413186" indent="-365771">
              <a:spcBef>
                <a:spcPts val="1413"/>
              </a:spcBef>
              <a:buFont typeface="Arial MT"/>
              <a:buChar char="•"/>
              <a:tabLst>
                <a:tab pos="378641" algn="l"/>
                <a:tab pos="379319" algn="l"/>
              </a:tabLst>
            </a:pPr>
            <a:r>
              <a:rPr sz="2560" dirty="0">
                <a:solidFill>
                  <a:srgbClr val="333399"/>
                </a:solidFill>
                <a:latin typeface="Tahoma"/>
                <a:cs typeface="Tahoma"/>
              </a:rPr>
              <a:t>The </a:t>
            </a:r>
            <a:r>
              <a:rPr sz="2560" spc="-5" dirty="0">
                <a:solidFill>
                  <a:srgbClr val="333399"/>
                </a:solidFill>
                <a:latin typeface="Tahoma"/>
                <a:cs typeface="Tahoma"/>
              </a:rPr>
              <a:t>type </a:t>
            </a:r>
            <a:r>
              <a:rPr sz="2560" dirty="0">
                <a:solidFill>
                  <a:srgbClr val="333399"/>
                </a:solidFill>
                <a:latin typeface="Tahoma"/>
                <a:cs typeface="Tahoma"/>
              </a:rPr>
              <a:t>of </a:t>
            </a:r>
            <a:r>
              <a:rPr sz="2560" spc="-5" dirty="0">
                <a:solidFill>
                  <a:srgbClr val="333399"/>
                </a:solidFill>
                <a:latin typeface="Tahoma"/>
                <a:cs typeface="Tahoma"/>
              </a:rPr>
              <a:t>communication </a:t>
            </a:r>
            <a:r>
              <a:rPr sz="2560" dirty="0">
                <a:solidFill>
                  <a:srgbClr val="333399"/>
                </a:solidFill>
                <a:latin typeface="Tahoma"/>
                <a:cs typeface="Tahoma"/>
              </a:rPr>
              <a:t>is </a:t>
            </a:r>
            <a:r>
              <a:rPr sz="2560" spc="-5" dirty="0">
                <a:solidFill>
                  <a:srgbClr val="333399"/>
                </a:solidFill>
                <a:latin typeface="Tahoma"/>
                <a:cs typeface="Tahoma"/>
              </a:rPr>
              <a:t>shown </a:t>
            </a:r>
            <a:r>
              <a:rPr sz="2560" dirty="0">
                <a:solidFill>
                  <a:srgbClr val="333399"/>
                </a:solidFill>
                <a:latin typeface="Tahoma"/>
                <a:cs typeface="Tahoma"/>
              </a:rPr>
              <a:t>by </a:t>
            </a:r>
            <a:r>
              <a:rPr sz="2560" spc="-5" dirty="0">
                <a:solidFill>
                  <a:srgbClr val="333399"/>
                </a:solidFill>
                <a:latin typeface="Tahoma"/>
                <a:cs typeface="Tahoma"/>
              </a:rPr>
              <a:t>adding </a:t>
            </a:r>
            <a:r>
              <a:rPr sz="2560" dirty="0">
                <a:solidFill>
                  <a:srgbClr val="333399"/>
                </a:solidFill>
                <a:latin typeface="Tahoma"/>
                <a:cs typeface="Tahoma"/>
              </a:rPr>
              <a:t>a </a:t>
            </a:r>
            <a:r>
              <a:rPr sz="2560" spc="-5" dirty="0">
                <a:solidFill>
                  <a:srgbClr val="333399"/>
                </a:solidFill>
                <a:latin typeface="Tahoma"/>
                <a:cs typeface="Tahoma"/>
              </a:rPr>
              <a:t>stereotype to </a:t>
            </a:r>
            <a:r>
              <a:rPr sz="2560" spc="-987" dirty="0">
                <a:solidFill>
                  <a:srgbClr val="333399"/>
                </a:solidFill>
                <a:latin typeface="Tahoma"/>
                <a:cs typeface="Tahoma"/>
              </a:rPr>
              <a:t> </a:t>
            </a:r>
            <a:r>
              <a:rPr sz="2560" spc="-5" dirty="0">
                <a:solidFill>
                  <a:srgbClr val="333399"/>
                </a:solidFill>
                <a:latin typeface="Tahoma"/>
                <a:cs typeface="Tahoma"/>
              </a:rPr>
              <a:t>the</a:t>
            </a:r>
            <a:r>
              <a:rPr sz="2560" spc="-21" dirty="0">
                <a:solidFill>
                  <a:srgbClr val="333399"/>
                </a:solidFill>
                <a:latin typeface="Tahoma"/>
                <a:cs typeface="Tahoma"/>
              </a:rPr>
              <a:t> </a:t>
            </a:r>
            <a:r>
              <a:rPr sz="2560" dirty="0">
                <a:solidFill>
                  <a:srgbClr val="333399"/>
                </a:solidFill>
                <a:latin typeface="Tahoma"/>
                <a:cs typeface="Tahoma"/>
              </a:rPr>
              <a:t>path.</a:t>
            </a:r>
            <a:endParaRPr sz="2560" dirty="0">
              <a:latin typeface="Tahoma"/>
              <a:cs typeface="Tahoma"/>
            </a:endParaRPr>
          </a:p>
        </p:txBody>
      </p:sp>
      <p:sp>
        <p:nvSpPr>
          <p:cNvPr id="3" name="object 3"/>
          <p:cNvSpPr txBox="1">
            <a:spLocks noGrp="1"/>
          </p:cNvSpPr>
          <p:nvPr>
            <p:ph type="title"/>
          </p:nvPr>
        </p:nvSpPr>
        <p:spPr>
          <a:xfrm>
            <a:off x="3020772" y="1307742"/>
            <a:ext cx="6969083" cy="539571"/>
          </a:xfrm>
          <a:prstGeom prst="rect">
            <a:avLst/>
          </a:prstGeom>
        </p:spPr>
        <p:txBody>
          <a:bodyPr vert="horz" wrap="square" lIns="0" tIns="14224" rIns="0" bIns="0" rtlCol="0">
            <a:spAutoFit/>
          </a:bodyPr>
          <a:lstStyle/>
          <a:p>
            <a:pPr marL="13547">
              <a:spcBef>
                <a:spcPts val="112"/>
              </a:spcBef>
            </a:pPr>
            <a:r>
              <a:rPr dirty="0"/>
              <a:t>Communication</a:t>
            </a:r>
            <a:r>
              <a:rPr spc="-85" dirty="0"/>
              <a:t> </a:t>
            </a:r>
            <a:r>
              <a:rPr dirty="0"/>
              <a:t>Between</a:t>
            </a:r>
            <a:r>
              <a:rPr spc="-69" dirty="0"/>
              <a:t> </a:t>
            </a:r>
            <a:r>
              <a:rPr spc="5" dirty="0"/>
              <a:t>Nodes</a:t>
            </a:r>
          </a:p>
        </p:txBody>
      </p:sp>
      <p:pic>
        <p:nvPicPr>
          <p:cNvPr id="4" name="object 4"/>
          <p:cNvPicPr/>
          <p:nvPr/>
        </p:nvPicPr>
        <p:blipFill>
          <a:blip r:embed="rId2" cstate="print"/>
          <a:stretch>
            <a:fillRect/>
          </a:stretch>
        </p:blipFill>
        <p:spPr>
          <a:xfrm>
            <a:off x="3495040" y="5608320"/>
            <a:ext cx="6177280" cy="10097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4">
            <a:extLst>
              <a:ext uri="{FF2B5EF4-FFF2-40B4-BE49-F238E27FC236}">
                <a16:creationId xmlns:a16="http://schemas.microsoft.com/office/drawing/2014/main" id="{54FA4C97-9DC0-FFE7-8D63-98332B1286F9}"/>
              </a:ext>
            </a:extLst>
          </p:cNvPr>
          <p:cNvPicPr/>
          <p:nvPr/>
        </p:nvPicPr>
        <p:blipFill>
          <a:blip r:embed="rId2" cstate="print"/>
          <a:stretch>
            <a:fillRect/>
          </a:stretch>
        </p:blipFill>
        <p:spPr>
          <a:xfrm>
            <a:off x="8098971" y="6413863"/>
            <a:ext cx="4905829" cy="2943068"/>
          </a:xfrm>
          <a:prstGeom prst="rect">
            <a:avLst/>
          </a:prstGeom>
        </p:spPr>
      </p:pic>
      <p:sp>
        <p:nvSpPr>
          <p:cNvPr id="3" name="object 3"/>
          <p:cNvSpPr txBox="1"/>
          <p:nvPr/>
        </p:nvSpPr>
        <p:spPr>
          <a:xfrm>
            <a:off x="172719" y="827914"/>
            <a:ext cx="12435840" cy="8196261"/>
          </a:xfrm>
          <a:prstGeom prst="rect">
            <a:avLst/>
          </a:prstGeom>
        </p:spPr>
        <p:txBody>
          <a:bodyPr vert="horz" wrap="square" lIns="0" tIns="126661" rIns="0" bIns="0" rtlCol="0">
            <a:spAutoFit/>
          </a:bodyPr>
          <a:lstStyle/>
          <a:p>
            <a:pPr marL="219463">
              <a:spcBef>
                <a:spcPts val="997"/>
              </a:spcBef>
            </a:pPr>
            <a:r>
              <a:rPr sz="3200" b="1" spc="-11" dirty="0">
                <a:latin typeface="Tahoma" panose="020B0604030504040204" pitchFamily="34" charset="0"/>
                <a:ea typeface="Tahoma" panose="020B0604030504040204" pitchFamily="34" charset="0"/>
                <a:cs typeface="Tahoma" panose="020B0604030504040204" pitchFamily="34" charset="0"/>
              </a:rPr>
              <a:t>Deployment</a:t>
            </a:r>
            <a:r>
              <a:rPr sz="3200" b="1" spc="43" dirty="0">
                <a:latin typeface="Tahoma" panose="020B0604030504040204" pitchFamily="34" charset="0"/>
                <a:ea typeface="Tahoma" panose="020B0604030504040204" pitchFamily="34" charset="0"/>
                <a:cs typeface="Tahoma" panose="020B0604030504040204" pitchFamily="34" charset="0"/>
              </a:rPr>
              <a:t> </a:t>
            </a:r>
            <a:r>
              <a:rPr sz="3200" b="1" spc="-11" dirty="0">
                <a:latin typeface="Tahoma" panose="020B0604030504040204" pitchFamily="34" charset="0"/>
                <a:ea typeface="Tahoma" panose="020B0604030504040204" pitchFamily="34" charset="0"/>
                <a:cs typeface="Tahoma" panose="020B0604030504040204" pitchFamily="34" charset="0"/>
              </a:rPr>
              <a:t>Diagram</a:t>
            </a:r>
            <a:endParaRPr lang="en-US" sz="3200" b="1" spc="-11" dirty="0">
              <a:latin typeface="Tahoma" panose="020B0604030504040204" pitchFamily="34" charset="0"/>
              <a:ea typeface="Tahoma" panose="020B0604030504040204" pitchFamily="34" charset="0"/>
              <a:cs typeface="Tahoma" panose="020B0604030504040204" pitchFamily="34" charset="0"/>
            </a:endParaRPr>
          </a:p>
          <a:p>
            <a:pPr marL="219463" algn="l">
              <a:spcBef>
                <a:spcPts val="997"/>
              </a:spcBef>
            </a:pPr>
            <a:endParaRPr sz="1280" dirty="0">
              <a:latin typeface="Tahoma" panose="020B0604030504040204" pitchFamily="34" charset="0"/>
              <a:ea typeface="Tahoma" panose="020B0604030504040204" pitchFamily="34" charset="0"/>
              <a:cs typeface="Tahoma" panose="020B0604030504040204" pitchFamily="34" charset="0"/>
            </a:endParaRPr>
          </a:p>
          <a:p>
            <a:pPr marL="379319" marR="456537" indent="-365771" algn="l">
              <a:spcBef>
                <a:spcPts val="954"/>
              </a:spcBef>
              <a:buChar char="•"/>
              <a:tabLst>
                <a:tab pos="378641" algn="l"/>
                <a:tab pos="379319" algn="l"/>
              </a:tabLst>
            </a:pP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When</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we begin designing</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a</a:t>
            </a:r>
            <a:r>
              <a:rPr sz="2800" spc="-32"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system,</a:t>
            </a:r>
            <a:r>
              <a:rPr sz="2800" spc="37"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we</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probably</a:t>
            </a:r>
            <a:r>
              <a:rPr sz="28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know</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only basic </a:t>
            </a:r>
            <a:r>
              <a:rPr sz="2800" spc="-874"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information</a:t>
            </a:r>
            <a:r>
              <a:rPr sz="28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about</a:t>
            </a:r>
            <a:r>
              <a:rPr sz="28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the</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 physical</a:t>
            </a:r>
            <a:r>
              <a:rPr sz="2800" spc="-37"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layout.</a:t>
            </a:r>
            <a:endParaRPr sz="2800" dirty="0">
              <a:latin typeface="Tahoma" panose="020B0604030504040204" pitchFamily="34" charset="0"/>
              <a:ea typeface="Tahoma" panose="020B0604030504040204" pitchFamily="34" charset="0"/>
              <a:cs typeface="Tahoma" panose="020B0604030504040204" pitchFamily="34" charset="0"/>
            </a:endParaRPr>
          </a:p>
          <a:p>
            <a:pPr marL="379319" marR="53511" indent="-365771" algn="l">
              <a:spcBef>
                <a:spcPts val="1920"/>
              </a:spcBef>
              <a:buChar char="•"/>
              <a:tabLst>
                <a:tab pos="378641" algn="l"/>
                <a:tab pos="379319" algn="l"/>
              </a:tabLst>
            </a:pPr>
            <a:endParaRPr lang="en-US" sz="2800" dirty="0">
              <a:solidFill>
                <a:srgbClr val="000099"/>
              </a:solidFill>
              <a:latin typeface="Tahoma" panose="020B0604030504040204" pitchFamily="34" charset="0"/>
              <a:ea typeface="Tahoma" panose="020B0604030504040204" pitchFamily="34" charset="0"/>
              <a:cs typeface="Tahoma" panose="020B0604030504040204" pitchFamily="34" charset="0"/>
            </a:endParaRPr>
          </a:p>
          <a:p>
            <a:pPr marL="379319" marR="53511" indent="-365771" algn="l">
              <a:spcBef>
                <a:spcPts val="1920"/>
              </a:spcBef>
              <a:buChar char="•"/>
              <a:tabLst>
                <a:tab pos="378641" algn="l"/>
                <a:tab pos="379319" algn="l"/>
              </a:tabLst>
            </a:pP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For example, if we are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building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a web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application,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we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may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not have </a:t>
            </a:r>
            <a:r>
              <a:rPr sz="2800" spc="-874"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decided </a:t>
            </a:r>
            <a:br>
              <a:rPr lang="en-US" sz="2800" spc="-5" dirty="0">
                <a:solidFill>
                  <a:srgbClr val="000099"/>
                </a:solidFill>
                <a:latin typeface="Tahoma" panose="020B0604030504040204" pitchFamily="34" charset="0"/>
                <a:ea typeface="Tahoma" panose="020B0604030504040204" pitchFamily="34" charset="0"/>
                <a:cs typeface="Tahoma" panose="020B0604030504040204" pitchFamily="34" charset="0"/>
              </a:rPr>
            </a:b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which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hardware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to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use and probably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don't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know what our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software</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artifacts</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a:t>
            </a:r>
            <a:br>
              <a:rPr lang="en-US" sz="2800" dirty="0">
                <a:solidFill>
                  <a:srgbClr val="000099"/>
                </a:solidFill>
                <a:latin typeface="Tahoma" panose="020B0604030504040204" pitchFamily="34" charset="0"/>
                <a:ea typeface="Tahoma" panose="020B0604030504040204" pitchFamily="34" charset="0"/>
                <a:cs typeface="Tahoma" panose="020B0604030504040204" pitchFamily="34" charset="0"/>
              </a:rPr>
            </a:b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are</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called.</a:t>
            </a:r>
            <a:r>
              <a:rPr sz="2800" spc="-32"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But</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we</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want</a:t>
            </a:r>
            <a:r>
              <a:rPr sz="28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to</a:t>
            </a:r>
            <a:r>
              <a:rPr sz="28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communicate</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important </a:t>
            </a:r>
            <a:r>
              <a:rPr sz="2800" spc="-874"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characteristics</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of</a:t>
            </a:r>
            <a:r>
              <a:rPr sz="28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our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system,</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such</a:t>
            </a:r>
            <a:r>
              <a:rPr sz="28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as</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the</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following:</a:t>
            </a:r>
            <a:endParaRPr sz="2800" dirty="0">
              <a:latin typeface="Tahoma" panose="020B0604030504040204" pitchFamily="34" charset="0"/>
              <a:ea typeface="Tahoma" panose="020B0604030504040204" pitchFamily="34" charset="0"/>
              <a:cs typeface="Tahoma" panose="020B0604030504040204" pitchFamily="34" charset="0"/>
            </a:endParaRPr>
          </a:p>
          <a:p>
            <a:pPr marL="806729" lvl="1" indent="-306164" algn="l">
              <a:spcBef>
                <a:spcPts val="325"/>
              </a:spcBef>
              <a:buChar char="•"/>
              <a:tabLst>
                <a:tab pos="807407" algn="l"/>
              </a:tabLst>
            </a:pP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The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architecture</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includes</a:t>
            </a:r>
            <a:r>
              <a:rPr sz="2800" spc="-43"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a</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 web</a:t>
            </a:r>
            <a:r>
              <a:rPr sz="2800" spc="-2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server,</a:t>
            </a:r>
            <a:r>
              <a:rPr sz="2800" spc="-16"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application</a:t>
            </a:r>
            <a:r>
              <a:rPr sz="2800" spc="-43"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server,</a:t>
            </a:r>
            <a:r>
              <a:rPr sz="2800" spc="-16"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&amp;</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DB.</a:t>
            </a:r>
            <a:endParaRPr sz="2800" dirty="0">
              <a:latin typeface="Tahoma" panose="020B0604030504040204" pitchFamily="34" charset="0"/>
              <a:ea typeface="Tahoma" panose="020B0604030504040204" pitchFamily="34" charset="0"/>
              <a:cs typeface="Tahoma" panose="020B0604030504040204" pitchFamily="34" charset="0"/>
            </a:endParaRPr>
          </a:p>
          <a:p>
            <a:pPr marL="806729" marR="5419" lvl="1" indent="-306164" algn="l">
              <a:spcBef>
                <a:spcPts val="320"/>
              </a:spcBef>
              <a:buChar char="•"/>
              <a:tabLst>
                <a:tab pos="807407" algn="l"/>
              </a:tabLst>
            </a:pP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Clients</a:t>
            </a:r>
            <a:r>
              <a:rPr sz="2800" spc="-27"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can</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access</a:t>
            </a:r>
            <a:r>
              <a:rPr sz="2800" spc="-1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the</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application</a:t>
            </a:r>
            <a:r>
              <a:rPr sz="2800" spc="-1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through</a:t>
            </a:r>
            <a:r>
              <a:rPr sz="2800" spc="-32"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a</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browser or</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through</a:t>
            </a:r>
            <a:r>
              <a:rPr sz="2800" spc="-1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a </a:t>
            </a:r>
            <a:r>
              <a:rPr sz="2800" spc="-874"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richer</a:t>
            </a:r>
            <a:r>
              <a:rPr sz="2800" spc="-21" dirty="0">
                <a:solidFill>
                  <a:srgbClr val="006600"/>
                </a:solidFill>
                <a:latin typeface="Tahoma" panose="020B0604030504040204" pitchFamily="34" charset="0"/>
                <a:ea typeface="Tahoma" panose="020B0604030504040204" pitchFamily="34" charset="0"/>
                <a:cs typeface="Tahoma" panose="020B0604030504040204" pitchFamily="34" charset="0"/>
              </a:rPr>
              <a:t> </a:t>
            </a:r>
            <a:br>
              <a:rPr lang="en-US" sz="2800" spc="-21" dirty="0">
                <a:solidFill>
                  <a:srgbClr val="006600"/>
                </a:solidFill>
                <a:latin typeface="Tahoma" panose="020B0604030504040204" pitchFamily="34" charset="0"/>
                <a:ea typeface="Tahoma" panose="020B0604030504040204" pitchFamily="34" charset="0"/>
                <a:cs typeface="Tahoma" panose="020B0604030504040204" pitchFamily="34" charset="0"/>
              </a:rPr>
            </a:b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GUI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interface.</a:t>
            </a:r>
            <a:endParaRPr sz="2800" dirty="0">
              <a:latin typeface="Tahoma" panose="020B0604030504040204" pitchFamily="34" charset="0"/>
              <a:ea typeface="Tahoma" panose="020B0604030504040204" pitchFamily="34" charset="0"/>
              <a:cs typeface="Tahoma" panose="020B0604030504040204" pitchFamily="34" charset="0"/>
            </a:endParaRPr>
          </a:p>
          <a:p>
            <a:pPr marL="806729" lvl="1" indent="-306164" algn="l">
              <a:spcBef>
                <a:spcPts val="325"/>
              </a:spcBef>
              <a:buChar char="•"/>
              <a:tabLst>
                <a:tab pos="807407" algn="l"/>
              </a:tabLst>
            </a:pP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The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web server</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is</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protected</a:t>
            </a:r>
            <a:r>
              <a:rPr sz="2800" spc="-1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6600"/>
                </a:solidFill>
                <a:latin typeface="Tahoma" panose="020B0604030504040204" pitchFamily="34" charset="0"/>
                <a:ea typeface="Tahoma" panose="020B0604030504040204" pitchFamily="34" charset="0"/>
                <a:cs typeface="Tahoma" panose="020B0604030504040204" pitchFamily="34" charset="0"/>
              </a:rPr>
              <a:t>with</a:t>
            </a:r>
            <a:r>
              <a:rPr sz="2800" spc="-1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a</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6600"/>
                </a:solidFill>
                <a:latin typeface="Tahoma" panose="020B0604030504040204" pitchFamily="34" charset="0"/>
                <a:ea typeface="Tahoma" panose="020B0604030504040204" pitchFamily="34" charset="0"/>
                <a:cs typeface="Tahoma" panose="020B0604030504040204" pitchFamily="34" charset="0"/>
              </a:rPr>
              <a:t>firewall.</a:t>
            </a:r>
            <a:endParaRPr sz="2800" dirty="0">
              <a:latin typeface="Tahoma" panose="020B0604030504040204" pitchFamily="34" charset="0"/>
              <a:ea typeface="Tahoma" panose="020B0604030504040204" pitchFamily="34" charset="0"/>
              <a:cs typeface="Tahoma" panose="020B0604030504040204" pitchFamily="34" charset="0"/>
            </a:endParaRPr>
          </a:p>
          <a:p>
            <a:pPr marL="379319" marR="180854" indent="-365771" algn="l">
              <a:spcBef>
                <a:spcPts val="1920"/>
              </a:spcBef>
              <a:buChar char="•"/>
              <a:tabLst>
                <a:tab pos="378641" algn="l"/>
                <a:tab pos="379319" algn="l"/>
              </a:tabLst>
            </a:pPr>
            <a:endParaRPr lang="en-US" sz="2800" spc="-5" dirty="0">
              <a:solidFill>
                <a:srgbClr val="000099"/>
              </a:solidFill>
              <a:latin typeface="Tahoma" panose="020B0604030504040204" pitchFamily="34" charset="0"/>
              <a:ea typeface="Tahoma" panose="020B0604030504040204" pitchFamily="34" charset="0"/>
              <a:cs typeface="Tahoma" panose="020B0604030504040204" pitchFamily="34" charset="0"/>
            </a:endParaRPr>
          </a:p>
          <a:p>
            <a:pPr marL="379319" marR="180854" indent="-365771" algn="l">
              <a:spcBef>
                <a:spcPts val="1920"/>
              </a:spcBef>
              <a:buChar char="•"/>
              <a:tabLst>
                <a:tab pos="378641" algn="l"/>
                <a:tab pos="379319" algn="l"/>
              </a:tabLst>
            </a:pP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Even</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at this</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early stage</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we can</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use deployment</a:t>
            </a:r>
            <a:r>
              <a:rPr sz="2800" spc="-27" dirty="0">
                <a:solidFill>
                  <a:srgbClr val="000099"/>
                </a:solidFill>
                <a:latin typeface="Tahoma" panose="020B0604030504040204" pitchFamily="34" charset="0"/>
                <a:ea typeface="Tahoma" panose="020B0604030504040204" pitchFamily="34" charset="0"/>
                <a:cs typeface="Tahoma" panose="020B0604030504040204" pitchFamily="34" charset="0"/>
              </a:rPr>
              <a:t> </a:t>
            </a:r>
            <a:br>
              <a:rPr lang="en-US" sz="2800" spc="-27" dirty="0">
                <a:solidFill>
                  <a:srgbClr val="000099"/>
                </a:solidFill>
                <a:latin typeface="Tahoma" panose="020B0604030504040204" pitchFamily="34" charset="0"/>
                <a:ea typeface="Tahoma" panose="020B0604030504040204" pitchFamily="34" charset="0"/>
                <a:cs typeface="Tahoma" panose="020B0604030504040204" pitchFamily="34" charset="0"/>
              </a:rPr>
            </a:b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diagrams</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to</a:t>
            </a:r>
            <a:r>
              <a:rPr sz="28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model </a:t>
            </a:r>
            <a:r>
              <a:rPr sz="2800" spc="-874"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these</a:t>
            </a:r>
            <a:r>
              <a:rPr lang="en-US" sz="2800" spc="-5"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2800" spc="-5" dirty="0">
                <a:solidFill>
                  <a:srgbClr val="000099"/>
                </a:solidFill>
                <a:latin typeface="Tahoma" panose="020B0604030504040204" pitchFamily="34" charset="0"/>
                <a:ea typeface="Tahoma" panose="020B0604030504040204" pitchFamily="34" charset="0"/>
                <a:cs typeface="Tahoma" panose="020B0604030504040204" pitchFamily="34" charset="0"/>
              </a:rPr>
              <a:t>characteristics.</a:t>
            </a:r>
            <a:r>
              <a:rPr sz="2800" dirty="0">
                <a:solidFill>
                  <a:srgbClr val="000099"/>
                </a:solidFill>
                <a:latin typeface="Tahoma" panose="020B0604030504040204" pitchFamily="34" charset="0"/>
                <a:ea typeface="Tahoma" panose="020B0604030504040204" pitchFamily="34" charset="0"/>
                <a:cs typeface="Tahoma" panose="020B0604030504040204" pitchFamily="34" charset="0"/>
              </a:rPr>
              <a:t> </a:t>
            </a:r>
            <a:endParaRPr sz="28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650240" y="1950720"/>
            <a:ext cx="11704320" cy="151181"/>
          </a:xfrm>
          <a:prstGeom prst="rect">
            <a:avLst/>
          </a:prstGeom>
        </p:spPr>
      </p:pic>
      <p:sp>
        <p:nvSpPr>
          <p:cNvPr id="14" name="object 14"/>
          <p:cNvSpPr txBox="1">
            <a:spLocks noGrp="1"/>
          </p:cNvSpPr>
          <p:nvPr>
            <p:ph type="title"/>
          </p:nvPr>
        </p:nvSpPr>
        <p:spPr>
          <a:xfrm>
            <a:off x="-104505" y="1232560"/>
            <a:ext cx="12866915" cy="539571"/>
          </a:xfrm>
          <a:prstGeom prst="rect">
            <a:avLst/>
          </a:prstGeom>
        </p:spPr>
        <p:txBody>
          <a:bodyPr vert="horz" wrap="square" lIns="0" tIns="14224" rIns="0" bIns="0" rtlCol="0">
            <a:spAutoFit/>
          </a:bodyPr>
          <a:lstStyle/>
          <a:p>
            <a:pPr marL="13547">
              <a:spcBef>
                <a:spcPts val="112"/>
              </a:spcBef>
            </a:pPr>
            <a:r>
              <a:rPr spc="-5" dirty="0"/>
              <a:t>Examples</a:t>
            </a:r>
            <a:r>
              <a:rPr spc="-59" dirty="0"/>
              <a:t> </a:t>
            </a:r>
            <a:r>
              <a:rPr dirty="0"/>
              <a:t>of</a:t>
            </a:r>
            <a:r>
              <a:rPr spc="-16" dirty="0"/>
              <a:t> </a:t>
            </a:r>
            <a:r>
              <a:rPr dirty="0"/>
              <a:t>Systems</a:t>
            </a:r>
            <a:r>
              <a:rPr spc="-48" dirty="0"/>
              <a:t> </a:t>
            </a:r>
            <a:r>
              <a:rPr dirty="0"/>
              <a:t>Architectural</a:t>
            </a:r>
            <a:r>
              <a:rPr lang="en-US" dirty="0"/>
              <a:t> (Deployment Model)</a:t>
            </a:r>
            <a:endParaRPr dirty="0"/>
          </a:p>
        </p:txBody>
      </p:sp>
      <p:sp>
        <p:nvSpPr>
          <p:cNvPr id="15" name="object 15"/>
          <p:cNvSpPr txBox="1"/>
          <p:nvPr/>
        </p:nvSpPr>
        <p:spPr>
          <a:xfrm>
            <a:off x="830351" y="2750457"/>
            <a:ext cx="8832409" cy="4912456"/>
          </a:xfrm>
          <a:prstGeom prst="rect">
            <a:avLst/>
          </a:prstGeom>
        </p:spPr>
        <p:txBody>
          <a:bodyPr vert="horz" wrap="square" lIns="0" tIns="13547" rIns="0" bIns="0" rtlCol="0">
            <a:spAutoFit/>
          </a:bodyPr>
          <a:lstStyle/>
          <a:p>
            <a:pPr marL="319034" indent="-306164" algn="l">
              <a:spcBef>
                <a:spcPts val="107"/>
              </a:spcBef>
              <a:buFont typeface="Arial MT"/>
              <a:buChar char="•"/>
              <a:tabLst>
                <a:tab pos="319711" algn="l"/>
              </a:tabLst>
            </a:pPr>
            <a:r>
              <a:rPr sz="4000" spc="-5" dirty="0">
                <a:solidFill>
                  <a:srgbClr val="000099"/>
                </a:solidFill>
                <a:latin typeface="Tahoma"/>
                <a:cs typeface="Tahoma"/>
              </a:rPr>
              <a:t>Client/Server</a:t>
            </a:r>
            <a:endParaRPr sz="4000" dirty="0">
              <a:latin typeface="Tahoma"/>
              <a:cs typeface="Tahoma"/>
            </a:endParaRPr>
          </a:p>
          <a:p>
            <a:pPr marL="319034" marR="5419" indent="-306164" algn="l">
              <a:lnSpc>
                <a:spcPct val="150100"/>
              </a:lnSpc>
              <a:spcBef>
                <a:spcPts val="1403"/>
              </a:spcBef>
              <a:buFont typeface="Arial MT"/>
              <a:buChar char="•"/>
              <a:tabLst>
                <a:tab pos="319711" algn="l"/>
              </a:tabLst>
            </a:pPr>
            <a:endParaRPr lang="en-US" sz="4000" spc="-5" dirty="0">
              <a:solidFill>
                <a:srgbClr val="000099"/>
              </a:solidFill>
              <a:latin typeface="Tahoma"/>
              <a:cs typeface="Tahoma"/>
            </a:endParaRPr>
          </a:p>
          <a:p>
            <a:pPr marL="319034" marR="5419" indent="-306164" algn="l">
              <a:lnSpc>
                <a:spcPct val="150100"/>
              </a:lnSpc>
              <a:spcBef>
                <a:spcPts val="1403"/>
              </a:spcBef>
              <a:buFont typeface="Arial MT"/>
              <a:buChar char="•"/>
              <a:tabLst>
                <a:tab pos="319711" algn="l"/>
              </a:tabLst>
            </a:pPr>
            <a:r>
              <a:rPr sz="4000" spc="-5" dirty="0">
                <a:solidFill>
                  <a:srgbClr val="000099"/>
                </a:solidFill>
                <a:latin typeface="Tahoma"/>
                <a:cs typeface="Tahoma"/>
              </a:rPr>
              <a:t>Two-tier,</a:t>
            </a:r>
            <a:r>
              <a:rPr sz="4000" spc="-59" dirty="0">
                <a:solidFill>
                  <a:srgbClr val="000099"/>
                </a:solidFill>
                <a:latin typeface="Tahoma"/>
                <a:cs typeface="Tahoma"/>
              </a:rPr>
              <a:t> </a:t>
            </a:r>
            <a:r>
              <a:rPr sz="4000" spc="-5" dirty="0">
                <a:solidFill>
                  <a:srgbClr val="000099"/>
                </a:solidFill>
                <a:latin typeface="Tahoma"/>
                <a:cs typeface="Tahoma"/>
              </a:rPr>
              <a:t>Multi-tier </a:t>
            </a:r>
            <a:r>
              <a:rPr sz="4000" spc="-987" dirty="0">
                <a:solidFill>
                  <a:srgbClr val="000099"/>
                </a:solidFill>
                <a:latin typeface="Tahoma"/>
                <a:cs typeface="Tahoma"/>
              </a:rPr>
              <a:t> </a:t>
            </a:r>
            <a:r>
              <a:rPr sz="4000" spc="-5" dirty="0">
                <a:solidFill>
                  <a:srgbClr val="000099"/>
                </a:solidFill>
                <a:latin typeface="Tahoma"/>
                <a:cs typeface="Tahoma"/>
              </a:rPr>
              <a:t>Architecture</a:t>
            </a:r>
            <a:endParaRPr sz="4000" dirty="0">
              <a:latin typeface="Tahoma"/>
              <a:cs typeface="Tahoma"/>
            </a:endParaRPr>
          </a:p>
          <a:p>
            <a:pPr marL="319034" indent="-306164" algn="l">
              <a:spcBef>
                <a:spcPts val="3328"/>
              </a:spcBef>
              <a:buFont typeface="Arial MT"/>
              <a:buChar char="•"/>
              <a:tabLst>
                <a:tab pos="319711" algn="l"/>
              </a:tabLst>
            </a:pPr>
            <a:endParaRPr lang="en-US" sz="4000" spc="-5" dirty="0">
              <a:solidFill>
                <a:srgbClr val="000099"/>
              </a:solidFill>
              <a:latin typeface="Tahoma"/>
              <a:cs typeface="Tahoma"/>
            </a:endParaRPr>
          </a:p>
          <a:p>
            <a:pPr marL="319034" indent="-306164" algn="l">
              <a:spcBef>
                <a:spcPts val="3328"/>
              </a:spcBef>
              <a:buFont typeface="Arial MT"/>
              <a:buChar char="•"/>
              <a:tabLst>
                <a:tab pos="319711" algn="l"/>
              </a:tabLst>
            </a:pPr>
            <a:r>
              <a:rPr sz="4000" spc="-5" dirty="0">
                <a:solidFill>
                  <a:srgbClr val="000099"/>
                </a:solidFill>
                <a:latin typeface="Tahoma"/>
                <a:cs typeface="Tahoma"/>
              </a:rPr>
              <a:t>Peer-To-Peer</a:t>
            </a:r>
            <a:endParaRPr sz="4000" dirty="0">
              <a:latin typeface="Tahoma"/>
              <a:cs typeface="Tahom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Client-server communication normally uses the HTTP protocol.…"/>
          <p:cNvSpPr txBox="1">
            <a:spLocks noGrp="1"/>
          </p:cNvSpPr>
          <p:nvPr>
            <p:ph type="body" idx="1"/>
          </p:nvPr>
        </p:nvSpPr>
        <p:spPr>
          <a:xfrm>
            <a:off x="423019" y="1429025"/>
            <a:ext cx="11857881" cy="7197230"/>
          </a:xfrm>
          <a:prstGeom prst="rect">
            <a:avLst/>
          </a:prstGeom>
        </p:spPr>
        <p:txBody>
          <a:bodyPr/>
          <a:lstStyle/>
          <a:p>
            <a:r>
              <a:rPr dirty="0"/>
              <a:t>Client-server communication normally uses the HTTP protocol. </a:t>
            </a:r>
          </a:p>
          <a:p>
            <a:pPr lvl="1"/>
            <a:r>
              <a:rPr dirty="0"/>
              <a:t>The client sends a message to the server that includes an instruction such as GET or POST along with the identifier of a resource (usually a URL) on which that instruction should operate. The message may also include additional information, such as information collected from a form. </a:t>
            </a:r>
          </a:p>
          <a:p>
            <a:r>
              <a:rPr dirty="0"/>
              <a:t>HTTP is a text-only protocol so structured data has to be represented as text. There are two ways of representing this data that are widely used, namely XML and JSON. </a:t>
            </a:r>
          </a:p>
          <a:p>
            <a:pPr lvl="1"/>
            <a:r>
              <a:rPr dirty="0"/>
              <a:t>XML is a markup language with tags used to identify each data item. </a:t>
            </a:r>
          </a:p>
          <a:p>
            <a:pPr lvl="1"/>
            <a:r>
              <a:rPr dirty="0"/>
              <a:t>JSON is a simpler representation based on the representation of objects in the </a:t>
            </a:r>
            <a:r>
              <a:rPr dirty="0" err="1"/>
              <a:t>Javascript</a:t>
            </a:r>
            <a:r>
              <a:rPr dirty="0"/>
              <a:t> language. </a:t>
            </a:r>
          </a:p>
        </p:txBody>
      </p:sp>
      <p:sp>
        <p:nvSpPr>
          <p:cNvPr id="215" name="Client-server communication"/>
          <p:cNvSpPr txBox="1">
            <a:spLocks noGrp="1"/>
          </p:cNvSpPr>
          <p:nvPr>
            <p:ph type="title"/>
          </p:nvPr>
        </p:nvSpPr>
        <p:spPr>
          <a:prstGeom prst="rect">
            <a:avLst/>
          </a:prstGeom>
        </p:spPr>
        <p:txBody>
          <a:bodyPr/>
          <a:lstStyle/>
          <a:p>
            <a:r>
              <a:rPr dirty="0"/>
              <a:t>Client-server communication</a:t>
            </a:r>
          </a:p>
        </p:txBody>
      </p:sp>
      <p:sp>
        <p:nvSpPr>
          <p:cNvPr id="2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63</a:t>
            </a:fld>
            <a:endParaRPr/>
          </a:p>
        </p:txBody>
      </p:sp>
      <p:grpSp>
        <p:nvGrpSpPr>
          <p:cNvPr id="3" name="Group 2">
            <a:extLst>
              <a:ext uri="{FF2B5EF4-FFF2-40B4-BE49-F238E27FC236}">
                <a16:creationId xmlns:a16="http://schemas.microsoft.com/office/drawing/2014/main" id="{988454B3-553C-627D-EB92-282D2241D999}"/>
              </a:ext>
            </a:extLst>
          </p:cNvPr>
          <p:cNvGrpSpPr/>
          <p:nvPr/>
        </p:nvGrpSpPr>
        <p:grpSpPr>
          <a:xfrm>
            <a:off x="782106" y="6528381"/>
            <a:ext cx="11799675" cy="3225219"/>
            <a:chOff x="276859" y="3834357"/>
            <a:chExt cx="11062194" cy="3023642"/>
          </a:xfrm>
        </p:grpSpPr>
        <p:pic>
          <p:nvPicPr>
            <p:cNvPr id="4" name="object 6">
              <a:extLst>
                <a:ext uri="{FF2B5EF4-FFF2-40B4-BE49-F238E27FC236}">
                  <a16:creationId xmlns:a16="http://schemas.microsoft.com/office/drawing/2014/main" id="{C65D9B22-B02D-0E43-1B8C-D75DD4C8D61E}"/>
                </a:ext>
              </a:extLst>
            </p:cNvPr>
            <p:cNvPicPr/>
            <p:nvPr/>
          </p:nvPicPr>
          <p:blipFill>
            <a:blip r:embed="rId2" cstate="print"/>
            <a:stretch>
              <a:fillRect/>
            </a:stretch>
          </p:blipFill>
          <p:spPr>
            <a:xfrm>
              <a:off x="276859" y="3834357"/>
              <a:ext cx="11062194" cy="3023642"/>
            </a:xfrm>
            <a:prstGeom prst="rect">
              <a:avLst/>
            </a:prstGeom>
          </p:spPr>
        </p:pic>
        <p:sp>
          <p:nvSpPr>
            <p:cNvPr id="5" name="object 7">
              <a:extLst>
                <a:ext uri="{FF2B5EF4-FFF2-40B4-BE49-F238E27FC236}">
                  <a16:creationId xmlns:a16="http://schemas.microsoft.com/office/drawing/2014/main" id="{FC347C70-D1A7-9765-9E59-3531E51C1221}"/>
                </a:ext>
              </a:extLst>
            </p:cNvPr>
            <p:cNvSpPr txBox="1"/>
            <p:nvPr/>
          </p:nvSpPr>
          <p:spPr>
            <a:xfrm>
              <a:off x="3582868" y="4915135"/>
              <a:ext cx="802005" cy="333485"/>
            </a:xfrm>
            <a:prstGeom prst="rect">
              <a:avLst/>
            </a:prstGeom>
          </p:spPr>
          <p:txBody>
            <a:bodyPr vert="horz" wrap="square" lIns="0" tIns="18965" rIns="0" bIns="0" rtlCol="0">
              <a:spAutoFit/>
            </a:bodyPr>
            <a:lstStyle/>
            <a:p>
              <a:pPr marL="13547">
                <a:spcBef>
                  <a:spcPts val="149"/>
                </a:spcBef>
              </a:pPr>
              <a:r>
                <a:rPr sz="2187" b="1" spc="16" dirty="0">
                  <a:latin typeface="Calibri"/>
                  <a:cs typeface="Calibri"/>
                </a:rPr>
                <a:t>Client1</a:t>
              </a:r>
              <a:endParaRPr sz="2187">
                <a:latin typeface="Calibri"/>
                <a:cs typeface="Calibri"/>
              </a:endParaRPr>
            </a:p>
          </p:txBody>
        </p:sp>
        <p:sp>
          <p:nvSpPr>
            <p:cNvPr id="6" name="object 8">
              <a:extLst>
                <a:ext uri="{FF2B5EF4-FFF2-40B4-BE49-F238E27FC236}">
                  <a16:creationId xmlns:a16="http://schemas.microsoft.com/office/drawing/2014/main" id="{3A750619-B1E4-D43A-66E3-528C5191DA3E}"/>
                </a:ext>
              </a:extLst>
            </p:cNvPr>
            <p:cNvSpPr txBox="1"/>
            <p:nvPr/>
          </p:nvSpPr>
          <p:spPr>
            <a:xfrm>
              <a:off x="3582868" y="6280217"/>
              <a:ext cx="802005" cy="333485"/>
            </a:xfrm>
            <a:prstGeom prst="rect">
              <a:avLst/>
            </a:prstGeom>
          </p:spPr>
          <p:txBody>
            <a:bodyPr vert="horz" wrap="square" lIns="0" tIns="18965" rIns="0" bIns="0" rtlCol="0">
              <a:spAutoFit/>
            </a:bodyPr>
            <a:lstStyle/>
            <a:p>
              <a:pPr marL="13547">
                <a:spcBef>
                  <a:spcPts val="149"/>
                </a:spcBef>
              </a:pPr>
              <a:r>
                <a:rPr sz="2187" b="1" spc="16" dirty="0">
                  <a:latin typeface="Calibri"/>
                  <a:cs typeface="Calibri"/>
                </a:rPr>
                <a:t>Client2</a:t>
              </a:r>
              <a:endParaRPr sz="2187">
                <a:latin typeface="Calibri"/>
                <a:cs typeface="Calibri"/>
              </a:endParaRPr>
            </a:p>
          </p:txBody>
        </p:sp>
        <p:sp>
          <p:nvSpPr>
            <p:cNvPr id="7" name="object 9">
              <a:extLst>
                <a:ext uri="{FF2B5EF4-FFF2-40B4-BE49-F238E27FC236}">
                  <a16:creationId xmlns:a16="http://schemas.microsoft.com/office/drawing/2014/main" id="{6BB1C91A-0A03-8EB5-A99C-BC458B0118DF}"/>
                </a:ext>
              </a:extLst>
            </p:cNvPr>
            <p:cNvSpPr txBox="1"/>
            <p:nvPr/>
          </p:nvSpPr>
          <p:spPr>
            <a:xfrm>
              <a:off x="6355635" y="5597675"/>
              <a:ext cx="735330" cy="333485"/>
            </a:xfrm>
            <a:prstGeom prst="rect">
              <a:avLst/>
            </a:prstGeom>
          </p:spPr>
          <p:txBody>
            <a:bodyPr vert="horz" wrap="square" lIns="0" tIns="18965" rIns="0" bIns="0" rtlCol="0">
              <a:spAutoFit/>
            </a:bodyPr>
            <a:lstStyle/>
            <a:p>
              <a:pPr marL="13547">
                <a:spcBef>
                  <a:spcPts val="149"/>
                </a:spcBef>
              </a:pPr>
              <a:r>
                <a:rPr sz="2187" b="1" spc="21" dirty="0">
                  <a:latin typeface="Calibri"/>
                  <a:cs typeface="Calibri"/>
                </a:rPr>
                <a:t>Server</a:t>
              </a:r>
              <a:endParaRPr sz="2187">
                <a:latin typeface="Calibri"/>
                <a:cs typeface="Calibri"/>
              </a:endParaRPr>
            </a:p>
          </p:txBody>
        </p:sp>
        <p:sp>
          <p:nvSpPr>
            <p:cNvPr id="8" name="object 10">
              <a:extLst>
                <a:ext uri="{FF2B5EF4-FFF2-40B4-BE49-F238E27FC236}">
                  <a16:creationId xmlns:a16="http://schemas.microsoft.com/office/drawing/2014/main" id="{0C46180A-82E5-8367-63D0-0CE39EA67EDA}"/>
                </a:ext>
              </a:extLst>
            </p:cNvPr>
            <p:cNvSpPr txBox="1"/>
            <p:nvPr/>
          </p:nvSpPr>
          <p:spPr>
            <a:xfrm>
              <a:off x="381000" y="4790090"/>
              <a:ext cx="2380615" cy="935332"/>
            </a:xfrm>
            <a:prstGeom prst="rect">
              <a:avLst/>
            </a:prstGeom>
          </p:spPr>
          <p:txBody>
            <a:bodyPr vert="horz" wrap="square" lIns="0" tIns="12869" rIns="0" bIns="0" rtlCol="0">
              <a:spAutoFit/>
            </a:bodyPr>
            <a:lstStyle/>
            <a:p>
              <a:pPr>
                <a:spcBef>
                  <a:spcPts val="101"/>
                </a:spcBef>
              </a:pPr>
              <a:r>
                <a:rPr sz="2133" spc="-5" dirty="0">
                  <a:solidFill>
                    <a:srgbClr val="FFFFFF"/>
                  </a:solidFill>
                  <a:latin typeface="Tahoma" panose="020B0604030504040204" pitchFamily="34" charset="0"/>
                  <a:ea typeface="Tahoma" panose="020B0604030504040204" pitchFamily="34" charset="0"/>
                  <a:cs typeface="Tahoma" panose="020B0604030504040204" pitchFamily="34" charset="0"/>
                </a:rPr>
                <a:t>Requester</a:t>
              </a:r>
              <a:endParaRPr sz="2133" dirty="0">
                <a:latin typeface="Tahoma" panose="020B0604030504040204" pitchFamily="34" charset="0"/>
                <a:ea typeface="Tahoma" panose="020B0604030504040204" pitchFamily="34" charset="0"/>
                <a:cs typeface="Tahoma" panose="020B0604030504040204" pitchFamily="34" charset="0"/>
              </a:endParaRPr>
            </a:p>
            <a:p>
              <a:pPr marL="13547" marR="5419">
                <a:spcBef>
                  <a:spcPts val="5"/>
                </a:spcBef>
              </a:pPr>
              <a:r>
                <a:rPr sz="2133" spc="-5" dirty="0">
                  <a:solidFill>
                    <a:srgbClr val="FFFFFF"/>
                  </a:solidFill>
                  <a:latin typeface="Tahoma" panose="020B0604030504040204" pitchFamily="34" charset="0"/>
                  <a:ea typeface="Tahoma" panose="020B0604030504040204" pitchFamily="34" charset="0"/>
                  <a:cs typeface="Tahoma" panose="020B0604030504040204" pitchFamily="34" charset="0"/>
                </a:rPr>
                <a:t>e.g.,</a:t>
              </a:r>
              <a:r>
                <a:rPr sz="2133" spc="-37"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spc="-16" dirty="0">
                  <a:solidFill>
                    <a:srgbClr val="FFFFFF"/>
                  </a:solidFill>
                  <a:latin typeface="Tahoma" panose="020B0604030504040204" pitchFamily="34" charset="0"/>
                  <a:ea typeface="Tahoma" panose="020B0604030504040204" pitchFamily="34" charset="0"/>
                  <a:cs typeface="Tahoma" panose="020B0604030504040204" pitchFamily="34" charset="0"/>
                </a:rPr>
                <a:t>Web</a:t>
              </a:r>
              <a:r>
                <a:rPr sz="2133" spc="-27"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spc="-21" dirty="0">
                  <a:solidFill>
                    <a:srgbClr val="FFFFFF"/>
                  </a:solidFill>
                  <a:latin typeface="Tahoma" panose="020B0604030504040204" pitchFamily="34" charset="0"/>
                  <a:ea typeface="Tahoma" panose="020B0604030504040204" pitchFamily="34" charset="0"/>
                  <a:cs typeface="Tahoma" panose="020B0604030504040204" pitchFamily="34" charset="0"/>
                </a:rPr>
                <a:t>Browser, </a:t>
              </a:r>
              <a:r>
                <a:rPr sz="2133" spc="-635"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spc="-5" dirty="0">
                  <a:solidFill>
                    <a:srgbClr val="FFFFFF"/>
                  </a:solidFill>
                  <a:latin typeface="Tahoma" panose="020B0604030504040204" pitchFamily="34" charset="0"/>
                  <a:ea typeface="Tahoma" panose="020B0604030504040204" pitchFamily="34" charset="0"/>
                  <a:cs typeface="Tahoma" panose="020B0604030504040204" pitchFamily="34" charset="0"/>
                </a:rPr>
                <a:t>Windows</a:t>
              </a:r>
              <a:r>
                <a:rPr sz="2133" spc="-16"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spc="-5" dirty="0">
                  <a:solidFill>
                    <a:srgbClr val="FFFFFF"/>
                  </a:solidFill>
                  <a:latin typeface="Tahoma" panose="020B0604030504040204" pitchFamily="34" charset="0"/>
                  <a:ea typeface="Tahoma" panose="020B0604030504040204" pitchFamily="34" charset="0"/>
                  <a:cs typeface="Tahoma" panose="020B0604030504040204" pitchFamily="34" charset="0"/>
                </a:rPr>
                <a:t>app</a:t>
              </a:r>
              <a:endParaRPr sz="2133" dirty="0">
                <a:latin typeface="Tahoma" panose="020B0604030504040204" pitchFamily="34" charset="0"/>
                <a:ea typeface="Tahoma" panose="020B0604030504040204" pitchFamily="34" charset="0"/>
                <a:cs typeface="Tahoma" panose="020B0604030504040204" pitchFamily="34" charset="0"/>
              </a:endParaRPr>
            </a:p>
          </p:txBody>
        </p:sp>
        <p:sp>
          <p:nvSpPr>
            <p:cNvPr id="9" name="object 11">
              <a:extLst>
                <a:ext uri="{FF2B5EF4-FFF2-40B4-BE49-F238E27FC236}">
                  <a16:creationId xmlns:a16="http://schemas.microsoft.com/office/drawing/2014/main" id="{C7428A3B-2195-F68D-F86F-4C64D6026A8D}"/>
                </a:ext>
              </a:extLst>
            </p:cNvPr>
            <p:cNvSpPr txBox="1"/>
            <p:nvPr/>
          </p:nvSpPr>
          <p:spPr>
            <a:xfrm>
              <a:off x="8892919" y="5683402"/>
              <a:ext cx="1981835" cy="936615"/>
            </a:xfrm>
            <a:prstGeom prst="rect">
              <a:avLst/>
            </a:prstGeom>
          </p:spPr>
          <p:txBody>
            <a:bodyPr vert="horz" wrap="square" lIns="0" tIns="14224" rIns="0" bIns="0" rtlCol="0">
              <a:spAutoFit/>
            </a:bodyPr>
            <a:lstStyle/>
            <a:p>
              <a:pPr>
                <a:spcBef>
                  <a:spcPts val="112"/>
                </a:spcBef>
              </a:pPr>
              <a:r>
                <a:rPr sz="2133" dirty="0">
                  <a:solidFill>
                    <a:srgbClr val="FFFFFF"/>
                  </a:solidFill>
                  <a:latin typeface="Tahoma" panose="020B0604030504040204" pitchFamily="34" charset="0"/>
                  <a:ea typeface="Tahoma" panose="020B0604030504040204" pitchFamily="34" charset="0"/>
                  <a:cs typeface="Tahoma" panose="020B0604030504040204" pitchFamily="34" charset="0"/>
                </a:rPr>
                <a:t>Provider</a:t>
              </a:r>
              <a:endParaRPr sz="2133" dirty="0">
                <a:latin typeface="Tahoma" panose="020B0604030504040204" pitchFamily="34" charset="0"/>
                <a:ea typeface="Tahoma" panose="020B0604030504040204" pitchFamily="34" charset="0"/>
                <a:cs typeface="Tahoma" panose="020B0604030504040204" pitchFamily="34" charset="0"/>
              </a:endParaRPr>
            </a:p>
            <a:p>
              <a:pPr marL="13547" marR="5419"/>
              <a:r>
                <a:rPr sz="2133" spc="-5" dirty="0">
                  <a:solidFill>
                    <a:srgbClr val="FFFFFF"/>
                  </a:solidFill>
                  <a:latin typeface="Tahoma" panose="020B0604030504040204" pitchFamily="34" charset="0"/>
                  <a:ea typeface="Tahoma" panose="020B0604030504040204" pitchFamily="34" charset="0"/>
                  <a:cs typeface="Tahoma" panose="020B0604030504040204" pitchFamily="34" charset="0"/>
                </a:rPr>
                <a:t>e.g.,</a:t>
              </a:r>
              <a:r>
                <a:rPr sz="2133" spc="-64"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spc="-11" dirty="0">
                  <a:solidFill>
                    <a:srgbClr val="FFFFFF"/>
                  </a:solidFill>
                  <a:latin typeface="Tahoma" panose="020B0604030504040204" pitchFamily="34" charset="0"/>
                  <a:ea typeface="Tahoma" panose="020B0604030504040204" pitchFamily="34" charset="0"/>
                  <a:cs typeface="Tahoma" panose="020B0604030504040204" pitchFamily="34" charset="0"/>
                </a:rPr>
                <a:t>Web</a:t>
              </a:r>
              <a:r>
                <a:rPr sz="2133" spc="-59"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spc="-16" dirty="0">
                  <a:solidFill>
                    <a:srgbClr val="FFFFFF"/>
                  </a:solidFill>
                  <a:latin typeface="Tahoma" panose="020B0604030504040204" pitchFamily="34" charset="0"/>
                  <a:ea typeface="Tahoma" panose="020B0604030504040204" pitchFamily="34" charset="0"/>
                  <a:cs typeface="Tahoma" panose="020B0604030504040204" pitchFamily="34" charset="0"/>
                </a:rPr>
                <a:t>Server, </a:t>
              </a:r>
              <a:r>
                <a:rPr sz="2133" spc="-58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dirty="0">
                  <a:solidFill>
                    <a:srgbClr val="FFFFFF"/>
                  </a:solidFill>
                  <a:latin typeface="Tahoma" panose="020B0604030504040204" pitchFamily="34" charset="0"/>
                  <a:ea typeface="Tahoma" panose="020B0604030504040204" pitchFamily="34" charset="0"/>
                  <a:cs typeface="Tahoma" panose="020B0604030504040204" pitchFamily="34" charset="0"/>
                </a:rPr>
                <a:t>DB</a:t>
              </a:r>
              <a:r>
                <a:rPr sz="2133" spc="-1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sz="2133" dirty="0">
                  <a:solidFill>
                    <a:srgbClr val="FFFFFF"/>
                  </a:solidFill>
                  <a:latin typeface="Tahoma" panose="020B0604030504040204" pitchFamily="34" charset="0"/>
                  <a:ea typeface="Tahoma" panose="020B0604030504040204" pitchFamily="34" charset="0"/>
                  <a:cs typeface="Tahoma" panose="020B0604030504040204" pitchFamily="34" charset="0"/>
                </a:rPr>
                <a:t>server</a:t>
              </a:r>
              <a:endParaRPr sz="2133"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3">
              <a:extLst>
                <a:ext uri="{FF2B5EF4-FFF2-40B4-BE49-F238E27FC236}">
                  <a16:creationId xmlns:a16="http://schemas.microsoft.com/office/drawing/2014/main" id="{F3C0DC4E-4E20-C95F-625B-FDB9CA4B4085}"/>
                </a:ext>
              </a:extLst>
            </p:cNvPr>
            <p:cNvSpPr txBox="1"/>
            <p:nvPr/>
          </p:nvSpPr>
          <p:spPr>
            <a:xfrm>
              <a:off x="7924800" y="4238933"/>
              <a:ext cx="3310495" cy="628257"/>
            </a:xfrm>
            <a:prstGeom prst="rect">
              <a:avLst/>
            </a:prstGeom>
          </p:spPr>
          <p:txBody>
            <a:bodyPr vert="horz" wrap="square" lIns="0" tIns="13547" rIns="0" bIns="0" rtlCol="0">
              <a:spAutoFit/>
            </a:bodyPr>
            <a:lstStyle/>
            <a:p>
              <a:pPr marL="71122">
                <a:spcBef>
                  <a:spcPts val="107"/>
                </a:spcBef>
              </a:pPr>
              <a:r>
                <a:rPr sz="2133" dirty="0">
                  <a:latin typeface="Tahoma" panose="020B0604030504040204" pitchFamily="34" charset="0"/>
                  <a:ea typeface="Tahoma" panose="020B0604030504040204" pitchFamily="34" charset="0"/>
                  <a:cs typeface="Tahoma" panose="020B0604030504040204" pitchFamily="34" charset="0"/>
                </a:rPr>
                <a:t>Connectivity</a:t>
              </a:r>
            </a:p>
            <a:p>
              <a:pPr algn="ctr">
                <a:lnSpc>
                  <a:spcPct val="100000"/>
                </a:lnSpc>
              </a:pPr>
              <a:r>
                <a:rPr sz="2133" dirty="0">
                  <a:latin typeface="Tahoma" panose="020B0604030504040204" pitchFamily="34" charset="0"/>
                  <a:ea typeface="Tahoma" panose="020B0604030504040204" pitchFamily="34" charset="0"/>
                  <a:cs typeface="Tahoma" panose="020B0604030504040204" pitchFamily="34" charset="0"/>
                </a:rPr>
                <a:t>e.g.,</a:t>
              </a:r>
              <a:r>
                <a:rPr sz="2133" spc="-91" dirty="0">
                  <a:latin typeface="Tahoma" panose="020B0604030504040204" pitchFamily="34" charset="0"/>
                  <a:ea typeface="Tahoma" panose="020B0604030504040204" pitchFamily="34" charset="0"/>
                  <a:cs typeface="Tahoma" panose="020B0604030504040204" pitchFamily="34" charset="0"/>
                </a:rPr>
                <a:t> </a:t>
              </a:r>
              <a:r>
                <a:rPr sz="2133" spc="-43" dirty="0">
                  <a:latin typeface="Tahoma" panose="020B0604030504040204" pitchFamily="34" charset="0"/>
                  <a:ea typeface="Tahoma" panose="020B0604030504040204" pitchFamily="34" charset="0"/>
                  <a:cs typeface="Tahoma" panose="020B0604030504040204" pitchFamily="34" charset="0"/>
                </a:rPr>
                <a:t>TCP/IP,</a:t>
              </a:r>
              <a:r>
                <a:rPr sz="2133" spc="-48" dirty="0">
                  <a:latin typeface="Tahoma" panose="020B0604030504040204" pitchFamily="34" charset="0"/>
                  <a:ea typeface="Tahoma" panose="020B0604030504040204" pitchFamily="34" charset="0"/>
                  <a:cs typeface="Tahoma" panose="020B0604030504040204" pitchFamily="34" charset="0"/>
                </a:rPr>
                <a:t> </a:t>
              </a:r>
              <a:r>
                <a:rPr sz="2133" spc="-53" dirty="0">
                  <a:latin typeface="Tahoma" panose="020B0604030504040204" pitchFamily="34" charset="0"/>
                  <a:ea typeface="Tahoma" panose="020B0604030504040204" pitchFamily="34" charset="0"/>
                  <a:cs typeface="Tahoma" panose="020B0604030504040204" pitchFamily="34" charset="0"/>
                </a:rPr>
                <a:t>HTTP,</a:t>
              </a:r>
              <a:r>
                <a:rPr sz="2133" dirty="0">
                  <a:latin typeface="Tahoma" panose="020B0604030504040204" pitchFamily="34" charset="0"/>
                  <a:ea typeface="Tahoma" panose="020B0604030504040204" pitchFamily="34" charset="0"/>
                  <a:cs typeface="Tahoma" panose="020B0604030504040204" pitchFamily="34" charset="0"/>
                </a:rPr>
                <a:t> JDBC</a:t>
              </a:r>
            </a:p>
          </p:txBody>
        </p:sp>
      </p:grpSp>
    </p:spTree>
    <p:extLst>
      <p:ext uri="{BB962C8B-B14F-4D97-AF65-F5344CB8AC3E}">
        <p14:creationId xmlns:p14="http://schemas.microsoft.com/office/powerpoint/2010/main" val="36734176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CLIENT-SERVER ARCHITECTURE. Client-server architecture is a… | by Nitya  Priya | Medium">
            <a:extLst>
              <a:ext uri="{FF2B5EF4-FFF2-40B4-BE49-F238E27FC236}">
                <a16:creationId xmlns:a16="http://schemas.microsoft.com/office/drawing/2014/main" id="{AC9F77F7-9AD9-FA5A-2858-05785A04E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143" y="6061167"/>
            <a:ext cx="5538658" cy="369243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153852" y="723932"/>
            <a:ext cx="12347302" cy="8305735"/>
          </a:xfrm>
          <a:prstGeom prst="rect">
            <a:avLst/>
          </a:prstGeom>
        </p:spPr>
        <p:txBody>
          <a:bodyPr vert="horz" wrap="square" lIns="0" tIns="14224" rIns="0" bIns="0" rtlCol="0">
            <a:spAutoFit/>
          </a:bodyPr>
          <a:lstStyle/>
          <a:p>
            <a:pPr marL="641455">
              <a:spcBef>
                <a:spcPts val="112"/>
              </a:spcBef>
            </a:pPr>
            <a:r>
              <a:rPr sz="3200" b="1" dirty="0">
                <a:latin typeface="Tahoma"/>
                <a:cs typeface="Tahoma"/>
              </a:rPr>
              <a:t>Client/Server</a:t>
            </a:r>
            <a:r>
              <a:rPr sz="3200" b="1" spc="-69" dirty="0">
                <a:latin typeface="Tahoma"/>
                <a:cs typeface="Tahoma"/>
              </a:rPr>
              <a:t> </a:t>
            </a:r>
            <a:r>
              <a:rPr sz="3200" b="1" dirty="0">
                <a:latin typeface="Tahoma"/>
                <a:cs typeface="Tahoma"/>
              </a:rPr>
              <a:t>Architectures</a:t>
            </a:r>
            <a:endParaRPr lang="en-US" sz="3200" b="1" dirty="0">
              <a:latin typeface="Tahoma"/>
              <a:cs typeface="Tahoma"/>
            </a:endParaRPr>
          </a:p>
          <a:p>
            <a:pPr marL="641455">
              <a:spcBef>
                <a:spcPts val="112"/>
              </a:spcBef>
            </a:pPr>
            <a:endParaRPr sz="3200" dirty="0">
              <a:latin typeface="Tahoma"/>
              <a:cs typeface="Tahoma"/>
            </a:endParaRPr>
          </a:p>
          <a:p>
            <a:pPr marL="379319" indent="-365771" algn="l">
              <a:lnSpc>
                <a:spcPts val="3995"/>
              </a:lnSpc>
              <a:spcBef>
                <a:spcPts val="2933"/>
              </a:spcBef>
              <a:buFont typeface="Arial MT"/>
              <a:buChar char="•"/>
              <a:tabLst>
                <a:tab pos="378641" algn="l"/>
                <a:tab pos="379319" algn="l"/>
              </a:tabLst>
            </a:pPr>
            <a:r>
              <a:rPr sz="2800" dirty="0">
                <a:solidFill>
                  <a:srgbClr val="333399"/>
                </a:solidFill>
                <a:latin typeface="Tahoma"/>
                <a:cs typeface="Tahoma"/>
              </a:rPr>
              <a:t>Often</a:t>
            </a:r>
            <a:r>
              <a:rPr sz="2800" spc="5" dirty="0">
                <a:solidFill>
                  <a:srgbClr val="333399"/>
                </a:solidFill>
                <a:latin typeface="Tahoma"/>
                <a:cs typeface="Tahoma"/>
              </a:rPr>
              <a:t> </a:t>
            </a:r>
            <a:r>
              <a:rPr sz="2800" dirty="0">
                <a:solidFill>
                  <a:srgbClr val="333399"/>
                </a:solidFill>
                <a:latin typeface="Tahoma"/>
                <a:cs typeface="Tahoma"/>
              </a:rPr>
              <a:t>used</a:t>
            </a:r>
            <a:r>
              <a:rPr sz="2800" spc="5" dirty="0">
                <a:solidFill>
                  <a:srgbClr val="333399"/>
                </a:solidFill>
                <a:latin typeface="Tahoma"/>
                <a:cs typeface="Tahoma"/>
              </a:rPr>
              <a:t> </a:t>
            </a:r>
            <a:r>
              <a:rPr sz="2800" dirty="0">
                <a:solidFill>
                  <a:srgbClr val="333399"/>
                </a:solidFill>
                <a:latin typeface="Tahoma"/>
                <a:cs typeface="Tahoma"/>
              </a:rPr>
              <a:t>in</a:t>
            </a:r>
            <a:r>
              <a:rPr sz="2800" spc="5" dirty="0">
                <a:solidFill>
                  <a:srgbClr val="333399"/>
                </a:solidFill>
                <a:latin typeface="Tahoma"/>
                <a:cs typeface="Tahoma"/>
              </a:rPr>
              <a:t> </a:t>
            </a:r>
            <a:r>
              <a:rPr sz="2800" spc="-5" dirty="0">
                <a:solidFill>
                  <a:srgbClr val="333399"/>
                </a:solidFill>
                <a:latin typeface="Tahoma"/>
                <a:cs typeface="Tahoma"/>
              </a:rPr>
              <a:t>the</a:t>
            </a:r>
            <a:r>
              <a:rPr sz="2800" spc="5" dirty="0">
                <a:solidFill>
                  <a:srgbClr val="333399"/>
                </a:solidFill>
                <a:latin typeface="Tahoma"/>
                <a:cs typeface="Tahoma"/>
              </a:rPr>
              <a:t> </a:t>
            </a:r>
            <a:r>
              <a:rPr sz="2800" dirty="0">
                <a:solidFill>
                  <a:srgbClr val="333399"/>
                </a:solidFill>
                <a:latin typeface="Tahoma"/>
                <a:cs typeface="Tahoma"/>
              </a:rPr>
              <a:t>design</a:t>
            </a:r>
            <a:r>
              <a:rPr sz="2800" spc="5" dirty="0">
                <a:solidFill>
                  <a:srgbClr val="333399"/>
                </a:solidFill>
                <a:latin typeface="Tahoma"/>
                <a:cs typeface="Tahoma"/>
              </a:rPr>
              <a:t> </a:t>
            </a:r>
            <a:r>
              <a:rPr sz="2800" dirty="0">
                <a:solidFill>
                  <a:srgbClr val="333399"/>
                </a:solidFill>
                <a:latin typeface="Tahoma"/>
                <a:cs typeface="Tahoma"/>
              </a:rPr>
              <a:t>of database</a:t>
            </a:r>
            <a:r>
              <a:rPr sz="2800" spc="-11" dirty="0">
                <a:solidFill>
                  <a:srgbClr val="333399"/>
                </a:solidFill>
                <a:latin typeface="Tahoma"/>
                <a:cs typeface="Tahoma"/>
              </a:rPr>
              <a:t> </a:t>
            </a:r>
            <a:r>
              <a:rPr sz="2800" spc="-5" dirty="0">
                <a:solidFill>
                  <a:srgbClr val="333399"/>
                </a:solidFill>
                <a:latin typeface="Tahoma"/>
                <a:cs typeface="Tahoma"/>
              </a:rPr>
              <a:t>systems</a:t>
            </a:r>
            <a:r>
              <a:rPr sz="2800" dirty="0">
                <a:solidFill>
                  <a:srgbClr val="333399"/>
                </a:solidFill>
                <a:latin typeface="Tahoma"/>
                <a:cs typeface="Tahoma"/>
              </a:rPr>
              <a:t> </a:t>
            </a:r>
            <a:endParaRPr lang="en-US" sz="2800" dirty="0">
              <a:latin typeface="Tahoma"/>
              <a:cs typeface="Tahoma"/>
            </a:endParaRPr>
          </a:p>
          <a:p>
            <a:pPr marL="806729" lvl="1" indent="-306164" algn="l">
              <a:lnSpc>
                <a:spcPts val="3893"/>
              </a:lnSpc>
              <a:buFont typeface="Arial MT"/>
              <a:buChar char="•"/>
              <a:tabLst>
                <a:tab pos="807407" algn="l"/>
              </a:tabLst>
            </a:pPr>
            <a:r>
              <a:rPr lang="en-US" sz="2800" spc="-5" dirty="0">
                <a:solidFill>
                  <a:srgbClr val="333399"/>
                </a:solidFill>
                <a:latin typeface="Tahoma"/>
                <a:cs typeface="Tahoma"/>
              </a:rPr>
              <a:t>Front-end:</a:t>
            </a:r>
            <a:r>
              <a:rPr lang="en-US" sz="2800" spc="-11" dirty="0">
                <a:solidFill>
                  <a:srgbClr val="333399"/>
                </a:solidFill>
                <a:latin typeface="Tahoma"/>
                <a:cs typeface="Tahoma"/>
              </a:rPr>
              <a:t> </a:t>
            </a:r>
            <a:r>
              <a:rPr lang="en-US" sz="2800" dirty="0">
                <a:solidFill>
                  <a:srgbClr val="333399"/>
                </a:solidFill>
                <a:latin typeface="Tahoma"/>
                <a:cs typeface="Tahoma"/>
              </a:rPr>
              <a:t>User application</a:t>
            </a:r>
            <a:r>
              <a:rPr lang="en-US" sz="2800" spc="-5" dirty="0">
                <a:solidFill>
                  <a:srgbClr val="333399"/>
                </a:solidFill>
                <a:latin typeface="Tahoma"/>
                <a:cs typeface="Tahoma"/>
              </a:rPr>
              <a:t> </a:t>
            </a:r>
            <a:r>
              <a:rPr lang="en-US" sz="2800" dirty="0">
                <a:solidFill>
                  <a:srgbClr val="333399"/>
                </a:solidFill>
                <a:latin typeface="Tahoma"/>
                <a:cs typeface="Tahoma"/>
              </a:rPr>
              <a:t>(client)</a:t>
            </a:r>
            <a:endParaRPr lang="en-US" sz="2800" dirty="0">
              <a:latin typeface="Tahoma"/>
              <a:cs typeface="Tahoma"/>
            </a:endParaRPr>
          </a:p>
          <a:p>
            <a:pPr marL="806729" lvl="1" indent="-306164" algn="l">
              <a:lnSpc>
                <a:spcPts val="3995"/>
              </a:lnSpc>
              <a:buFont typeface="Arial MT"/>
              <a:buChar char="•"/>
              <a:tabLst>
                <a:tab pos="807407" algn="l"/>
              </a:tabLst>
            </a:pPr>
            <a:r>
              <a:rPr sz="2800" spc="-5" dirty="0">
                <a:solidFill>
                  <a:srgbClr val="333399"/>
                </a:solidFill>
                <a:latin typeface="Tahoma"/>
                <a:cs typeface="Tahoma"/>
              </a:rPr>
              <a:t>Back-end:</a:t>
            </a:r>
            <a:r>
              <a:rPr sz="2800" dirty="0">
                <a:solidFill>
                  <a:srgbClr val="333399"/>
                </a:solidFill>
                <a:latin typeface="Tahoma"/>
                <a:cs typeface="Tahoma"/>
              </a:rPr>
              <a:t> </a:t>
            </a:r>
            <a:r>
              <a:rPr sz="2800" spc="-5" dirty="0">
                <a:solidFill>
                  <a:srgbClr val="333399"/>
                </a:solidFill>
                <a:latin typeface="Tahoma"/>
                <a:cs typeface="Tahoma"/>
              </a:rPr>
              <a:t>Database</a:t>
            </a:r>
            <a:r>
              <a:rPr sz="2800" spc="-21" dirty="0">
                <a:solidFill>
                  <a:srgbClr val="333399"/>
                </a:solidFill>
                <a:latin typeface="Tahoma"/>
                <a:cs typeface="Tahoma"/>
              </a:rPr>
              <a:t> </a:t>
            </a:r>
            <a:r>
              <a:rPr sz="2800" dirty="0">
                <a:solidFill>
                  <a:srgbClr val="333399"/>
                </a:solidFill>
                <a:latin typeface="Tahoma"/>
                <a:cs typeface="Tahoma"/>
              </a:rPr>
              <a:t>access</a:t>
            </a:r>
            <a:r>
              <a:rPr sz="2800" spc="-21" dirty="0">
                <a:solidFill>
                  <a:srgbClr val="333399"/>
                </a:solidFill>
                <a:latin typeface="Tahoma"/>
                <a:cs typeface="Tahoma"/>
              </a:rPr>
              <a:t> </a:t>
            </a:r>
            <a:r>
              <a:rPr sz="2800" dirty="0">
                <a:solidFill>
                  <a:srgbClr val="333399"/>
                </a:solidFill>
                <a:latin typeface="Tahoma"/>
                <a:cs typeface="Tahoma"/>
              </a:rPr>
              <a:t>and manipulation</a:t>
            </a:r>
            <a:r>
              <a:rPr sz="2800" spc="5" dirty="0">
                <a:solidFill>
                  <a:srgbClr val="333399"/>
                </a:solidFill>
                <a:latin typeface="Tahoma"/>
                <a:cs typeface="Tahoma"/>
              </a:rPr>
              <a:t> </a:t>
            </a:r>
            <a:r>
              <a:rPr sz="2800" dirty="0">
                <a:solidFill>
                  <a:srgbClr val="333399"/>
                </a:solidFill>
                <a:latin typeface="Tahoma"/>
                <a:cs typeface="Tahoma"/>
              </a:rPr>
              <a:t>(server)</a:t>
            </a:r>
            <a:endParaRPr sz="2800" dirty="0">
              <a:latin typeface="Tahoma"/>
              <a:cs typeface="Tahoma"/>
            </a:endParaRPr>
          </a:p>
          <a:p>
            <a:pPr marL="379319" indent="-365771" algn="l">
              <a:lnSpc>
                <a:spcPts val="3995"/>
              </a:lnSpc>
              <a:spcBef>
                <a:spcPts val="1717"/>
              </a:spcBef>
              <a:buFont typeface="Arial MT"/>
              <a:buChar char="•"/>
              <a:tabLst>
                <a:tab pos="378641" algn="l"/>
                <a:tab pos="379319" algn="l"/>
              </a:tabLst>
            </a:pPr>
            <a:endParaRPr lang="en-US" sz="2800" spc="-5" dirty="0">
              <a:solidFill>
                <a:srgbClr val="333399"/>
              </a:solidFill>
              <a:latin typeface="Tahoma"/>
              <a:cs typeface="Tahoma"/>
            </a:endParaRPr>
          </a:p>
          <a:p>
            <a:pPr marL="379319" indent="-365771" algn="l">
              <a:lnSpc>
                <a:spcPts val="3995"/>
              </a:lnSpc>
              <a:spcBef>
                <a:spcPts val="1717"/>
              </a:spcBef>
              <a:buFont typeface="Arial MT"/>
              <a:buChar char="•"/>
              <a:tabLst>
                <a:tab pos="378641" algn="l"/>
                <a:tab pos="379319" algn="l"/>
              </a:tabLst>
            </a:pPr>
            <a:r>
              <a:rPr sz="2800" spc="-5" dirty="0">
                <a:solidFill>
                  <a:srgbClr val="333399"/>
                </a:solidFill>
                <a:latin typeface="Tahoma"/>
                <a:cs typeface="Tahoma"/>
              </a:rPr>
              <a:t>Functions</a:t>
            </a:r>
            <a:r>
              <a:rPr sz="2800" spc="-16" dirty="0">
                <a:solidFill>
                  <a:srgbClr val="333399"/>
                </a:solidFill>
                <a:latin typeface="Tahoma"/>
                <a:cs typeface="Tahoma"/>
              </a:rPr>
              <a:t> </a:t>
            </a:r>
            <a:r>
              <a:rPr sz="2800" dirty="0">
                <a:solidFill>
                  <a:srgbClr val="333399"/>
                </a:solidFill>
                <a:latin typeface="Tahoma"/>
                <a:cs typeface="Tahoma"/>
              </a:rPr>
              <a:t>performed</a:t>
            </a:r>
            <a:r>
              <a:rPr sz="2800" spc="-11" dirty="0">
                <a:solidFill>
                  <a:srgbClr val="333399"/>
                </a:solidFill>
                <a:latin typeface="Tahoma"/>
                <a:cs typeface="Tahoma"/>
              </a:rPr>
              <a:t> </a:t>
            </a:r>
            <a:r>
              <a:rPr sz="2800" dirty="0">
                <a:solidFill>
                  <a:srgbClr val="333399"/>
                </a:solidFill>
                <a:latin typeface="Tahoma"/>
                <a:cs typeface="Tahoma"/>
              </a:rPr>
              <a:t>by</a:t>
            </a:r>
            <a:r>
              <a:rPr sz="2800" spc="-11" dirty="0">
                <a:solidFill>
                  <a:srgbClr val="333399"/>
                </a:solidFill>
                <a:latin typeface="Tahoma"/>
                <a:cs typeface="Tahoma"/>
              </a:rPr>
              <a:t> </a:t>
            </a:r>
            <a:r>
              <a:rPr sz="2800" spc="-5" dirty="0">
                <a:solidFill>
                  <a:srgbClr val="333399"/>
                </a:solidFill>
                <a:latin typeface="Tahoma"/>
                <a:cs typeface="Tahoma"/>
              </a:rPr>
              <a:t>client:</a:t>
            </a:r>
            <a:endParaRPr sz="2800" dirty="0">
              <a:latin typeface="Tahoma"/>
              <a:cs typeface="Tahoma"/>
            </a:endParaRPr>
          </a:p>
          <a:p>
            <a:pPr marL="806729" lvl="1" indent="-306164" algn="l">
              <a:lnSpc>
                <a:spcPts val="3893"/>
              </a:lnSpc>
              <a:buFont typeface="Arial MT"/>
              <a:buChar char="•"/>
              <a:tabLst>
                <a:tab pos="807407" algn="l"/>
              </a:tabLst>
            </a:pPr>
            <a:r>
              <a:rPr sz="2800" spc="-5" dirty="0">
                <a:solidFill>
                  <a:srgbClr val="333399"/>
                </a:solidFill>
                <a:latin typeface="Tahoma"/>
                <a:cs typeface="Tahoma"/>
              </a:rPr>
              <a:t>Input</a:t>
            </a:r>
            <a:r>
              <a:rPr sz="2800" dirty="0">
                <a:solidFill>
                  <a:srgbClr val="333399"/>
                </a:solidFill>
                <a:latin typeface="Tahoma"/>
                <a:cs typeface="Tahoma"/>
              </a:rPr>
              <a:t> </a:t>
            </a:r>
            <a:r>
              <a:rPr sz="2800" spc="-5" dirty="0">
                <a:solidFill>
                  <a:srgbClr val="333399"/>
                </a:solidFill>
                <a:latin typeface="Tahoma"/>
                <a:cs typeface="Tahoma"/>
              </a:rPr>
              <a:t>from</a:t>
            </a:r>
            <a:r>
              <a:rPr sz="2800" spc="-11" dirty="0">
                <a:solidFill>
                  <a:srgbClr val="333399"/>
                </a:solidFill>
                <a:latin typeface="Tahoma"/>
                <a:cs typeface="Tahoma"/>
              </a:rPr>
              <a:t> </a:t>
            </a:r>
            <a:r>
              <a:rPr sz="2800" spc="-5" dirty="0">
                <a:solidFill>
                  <a:srgbClr val="333399"/>
                </a:solidFill>
                <a:latin typeface="Tahoma"/>
                <a:cs typeface="Tahoma"/>
              </a:rPr>
              <a:t>the</a:t>
            </a:r>
            <a:r>
              <a:rPr sz="2800" spc="5" dirty="0">
                <a:solidFill>
                  <a:srgbClr val="333399"/>
                </a:solidFill>
                <a:latin typeface="Tahoma"/>
                <a:cs typeface="Tahoma"/>
              </a:rPr>
              <a:t> </a:t>
            </a:r>
            <a:r>
              <a:rPr sz="2800" dirty="0">
                <a:solidFill>
                  <a:srgbClr val="333399"/>
                </a:solidFill>
                <a:latin typeface="Tahoma"/>
                <a:cs typeface="Tahoma"/>
              </a:rPr>
              <a:t>user</a:t>
            </a:r>
            <a:r>
              <a:rPr sz="2800" spc="-11" dirty="0">
                <a:solidFill>
                  <a:srgbClr val="333399"/>
                </a:solidFill>
                <a:latin typeface="Tahoma"/>
                <a:cs typeface="Tahoma"/>
              </a:rPr>
              <a:t> </a:t>
            </a:r>
            <a:r>
              <a:rPr sz="2800" dirty="0">
                <a:solidFill>
                  <a:srgbClr val="333399"/>
                </a:solidFill>
                <a:latin typeface="Tahoma"/>
                <a:cs typeface="Tahoma"/>
              </a:rPr>
              <a:t>(Customized</a:t>
            </a:r>
            <a:r>
              <a:rPr sz="2800" spc="11" dirty="0">
                <a:solidFill>
                  <a:srgbClr val="333399"/>
                </a:solidFill>
                <a:latin typeface="Tahoma"/>
                <a:cs typeface="Tahoma"/>
              </a:rPr>
              <a:t> </a:t>
            </a:r>
            <a:r>
              <a:rPr sz="2800" dirty="0">
                <a:solidFill>
                  <a:srgbClr val="333399"/>
                </a:solidFill>
                <a:latin typeface="Tahoma"/>
                <a:cs typeface="Tahoma"/>
              </a:rPr>
              <a:t>user</a:t>
            </a:r>
            <a:r>
              <a:rPr sz="2800" spc="-5" dirty="0">
                <a:solidFill>
                  <a:srgbClr val="333399"/>
                </a:solidFill>
                <a:latin typeface="Tahoma"/>
                <a:cs typeface="Tahoma"/>
              </a:rPr>
              <a:t> </a:t>
            </a:r>
            <a:r>
              <a:rPr sz="2800" dirty="0">
                <a:solidFill>
                  <a:srgbClr val="333399"/>
                </a:solidFill>
                <a:latin typeface="Tahoma"/>
                <a:cs typeface="Tahoma"/>
              </a:rPr>
              <a:t>interface)</a:t>
            </a:r>
            <a:endParaRPr sz="2800" dirty="0">
              <a:latin typeface="Tahoma"/>
              <a:cs typeface="Tahoma"/>
            </a:endParaRPr>
          </a:p>
          <a:p>
            <a:pPr marL="806729" lvl="1" indent="-306164" algn="l">
              <a:lnSpc>
                <a:spcPts val="3995"/>
              </a:lnSpc>
              <a:buFont typeface="Arial MT"/>
              <a:buChar char="•"/>
              <a:tabLst>
                <a:tab pos="807407" algn="l"/>
              </a:tabLst>
            </a:pPr>
            <a:r>
              <a:rPr sz="2800" spc="-5" dirty="0">
                <a:solidFill>
                  <a:srgbClr val="333399"/>
                </a:solidFill>
                <a:latin typeface="Tahoma"/>
                <a:cs typeface="Tahoma"/>
              </a:rPr>
              <a:t>Front-end </a:t>
            </a:r>
            <a:r>
              <a:rPr sz="2800" dirty="0">
                <a:solidFill>
                  <a:srgbClr val="333399"/>
                </a:solidFill>
                <a:latin typeface="Tahoma"/>
                <a:cs typeface="Tahoma"/>
              </a:rPr>
              <a:t>processing</a:t>
            </a:r>
            <a:r>
              <a:rPr sz="2800" spc="-5" dirty="0">
                <a:solidFill>
                  <a:srgbClr val="333399"/>
                </a:solidFill>
                <a:latin typeface="Tahoma"/>
                <a:cs typeface="Tahoma"/>
              </a:rPr>
              <a:t> </a:t>
            </a:r>
            <a:r>
              <a:rPr sz="2800" dirty="0">
                <a:solidFill>
                  <a:srgbClr val="333399"/>
                </a:solidFill>
                <a:latin typeface="Tahoma"/>
                <a:cs typeface="Tahoma"/>
              </a:rPr>
              <a:t>of</a:t>
            </a:r>
            <a:r>
              <a:rPr sz="2800" spc="-16" dirty="0">
                <a:solidFill>
                  <a:srgbClr val="333399"/>
                </a:solidFill>
                <a:latin typeface="Tahoma"/>
                <a:cs typeface="Tahoma"/>
              </a:rPr>
              <a:t> </a:t>
            </a:r>
            <a:r>
              <a:rPr sz="2800" dirty="0">
                <a:solidFill>
                  <a:srgbClr val="333399"/>
                </a:solidFill>
                <a:latin typeface="Tahoma"/>
                <a:cs typeface="Tahoma"/>
              </a:rPr>
              <a:t>input data</a:t>
            </a:r>
            <a:endParaRPr sz="2800" dirty="0">
              <a:latin typeface="Tahoma"/>
              <a:cs typeface="Tahoma"/>
            </a:endParaRPr>
          </a:p>
          <a:p>
            <a:pPr marL="379319" indent="-365771" algn="l">
              <a:lnSpc>
                <a:spcPts val="3995"/>
              </a:lnSpc>
              <a:spcBef>
                <a:spcPts val="1712"/>
              </a:spcBef>
              <a:buFont typeface="Arial MT"/>
              <a:buChar char="•"/>
              <a:tabLst>
                <a:tab pos="378641" algn="l"/>
                <a:tab pos="379319" algn="l"/>
              </a:tabLst>
            </a:pPr>
            <a:endParaRPr lang="en-US" sz="2800" spc="-5" dirty="0">
              <a:solidFill>
                <a:srgbClr val="333399"/>
              </a:solidFill>
              <a:latin typeface="Tahoma"/>
              <a:cs typeface="Tahoma"/>
            </a:endParaRPr>
          </a:p>
          <a:p>
            <a:pPr marL="379319" indent="-365771" algn="l">
              <a:lnSpc>
                <a:spcPts val="3995"/>
              </a:lnSpc>
              <a:spcBef>
                <a:spcPts val="1712"/>
              </a:spcBef>
              <a:buFont typeface="Arial MT"/>
              <a:buChar char="•"/>
              <a:tabLst>
                <a:tab pos="378641" algn="l"/>
                <a:tab pos="379319" algn="l"/>
              </a:tabLst>
            </a:pPr>
            <a:r>
              <a:rPr sz="2800" spc="-5" dirty="0">
                <a:solidFill>
                  <a:srgbClr val="333399"/>
                </a:solidFill>
                <a:latin typeface="Tahoma"/>
                <a:cs typeface="Tahoma"/>
              </a:rPr>
              <a:t>Functions </a:t>
            </a:r>
            <a:r>
              <a:rPr sz="2800" dirty="0">
                <a:solidFill>
                  <a:srgbClr val="333399"/>
                </a:solidFill>
                <a:latin typeface="Tahoma"/>
                <a:cs typeface="Tahoma"/>
              </a:rPr>
              <a:t>performed by </a:t>
            </a:r>
            <a:r>
              <a:rPr sz="2800" spc="-5" dirty="0">
                <a:solidFill>
                  <a:srgbClr val="333399"/>
                </a:solidFill>
                <a:latin typeface="Tahoma"/>
                <a:cs typeface="Tahoma"/>
              </a:rPr>
              <a:t>the </a:t>
            </a:r>
            <a:r>
              <a:rPr sz="2800" dirty="0">
                <a:solidFill>
                  <a:srgbClr val="333399"/>
                </a:solidFill>
                <a:latin typeface="Tahoma"/>
                <a:cs typeface="Tahoma"/>
              </a:rPr>
              <a:t>database</a:t>
            </a:r>
            <a:r>
              <a:rPr sz="2800" spc="-11" dirty="0">
                <a:solidFill>
                  <a:srgbClr val="333399"/>
                </a:solidFill>
                <a:latin typeface="Tahoma"/>
                <a:cs typeface="Tahoma"/>
              </a:rPr>
              <a:t> </a:t>
            </a:r>
            <a:r>
              <a:rPr sz="2800" spc="-5" dirty="0">
                <a:solidFill>
                  <a:srgbClr val="333399"/>
                </a:solidFill>
                <a:latin typeface="Tahoma"/>
                <a:cs typeface="Tahoma"/>
              </a:rPr>
              <a:t>server:</a:t>
            </a:r>
            <a:endParaRPr sz="2800" dirty="0">
              <a:latin typeface="Tahoma"/>
              <a:cs typeface="Tahoma"/>
            </a:endParaRPr>
          </a:p>
          <a:p>
            <a:pPr marL="806729" lvl="1" indent="-306164" algn="l">
              <a:lnSpc>
                <a:spcPts val="3893"/>
              </a:lnSpc>
              <a:buFont typeface="Arial MT"/>
              <a:buChar char="•"/>
              <a:tabLst>
                <a:tab pos="807407" algn="l"/>
              </a:tabLst>
            </a:pPr>
            <a:r>
              <a:rPr sz="2800" dirty="0">
                <a:solidFill>
                  <a:srgbClr val="333399"/>
                </a:solidFill>
                <a:latin typeface="Tahoma"/>
                <a:cs typeface="Tahoma"/>
              </a:rPr>
              <a:t>Centralized</a:t>
            </a:r>
            <a:r>
              <a:rPr sz="2800" spc="-5" dirty="0">
                <a:solidFill>
                  <a:srgbClr val="333399"/>
                </a:solidFill>
                <a:latin typeface="Tahoma"/>
                <a:cs typeface="Tahoma"/>
              </a:rPr>
              <a:t> </a:t>
            </a:r>
            <a:r>
              <a:rPr sz="2800" dirty="0">
                <a:solidFill>
                  <a:srgbClr val="333399"/>
                </a:solidFill>
                <a:latin typeface="Tahoma"/>
                <a:cs typeface="Tahoma"/>
              </a:rPr>
              <a:t>data</a:t>
            </a:r>
            <a:r>
              <a:rPr sz="2800" spc="-21" dirty="0">
                <a:solidFill>
                  <a:srgbClr val="333399"/>
                </a:solidFill>
                <a:latin typeface="Tahoma"/>
                <a:cs typeface="Tahoma"/>
              </a:rPr>
              <a:t> </a:t>
            </a:r>
            <a:r>
              <a:rPr sz="2800" dirty="0">
                <a:solidFill>
                  <a:srgbClr val="333399"/>
                </a:solidFill>
                <a:latin typeface="Tahoma"/>
                <a:cs typeface="Tahoma"/>
              </a:rPr>
              <a:t>management</a:t>
            </a:r>
            <a:endParaRPr sz="2800" dirty="0">
              <a:latin typeface="Tahoma"/>
              <a:cs typeface="Tahoma"/>
            </a:endParaRPr>
          </a:p>
          <a:p>
            <a:pPr marL="806729" lvl="1" indent="-306164" algn="l">
              <a:lnSpc>
                <a:spcPts val="3893"/>
              </a:lnSpc>
              <a:buFont typeface="Arial MT"/>
              <a:buChar char="•"/>
              <a:tabLst>
                <a:tab pos="807407" algn="l"/>
              </a:tabLst>
            </a:pPr>
            <a:r>
              <a:rPr sz="2800" spc="-5" dirty="0">
                <a:solidFill>
                  <a:srgbClr val="333399"/>
                </a:solidFill>
                <a:latin typeface="Tahoma"/>
                <a:cs typeface="Tahoma"/>
              </a:rPr>
              <a:t>Data</a:t>
            </a:r>
            <a:r>
              <a:rPr sz="2800" spc="-27" dirty="0">
                <a:solidFill>
                  <a:srgbClr val="333399"/>
                </a:solidFill>
                <a:latin typeface="Tahoma"/>
                <a:cs typeface="Tahoma"/>
              </a:rPr>
              <a:t> </a:t>
            </a:r>
            <a:r>
              <a:rPr sz="2800" dirty="0">
                <a:solidFill>
                  <a:srgbClr val="333399"/>
                </a:solidFill>
                <a:latin typeface="Tahoma"/>
                <a:cs typeface="Tahoma"/>
              </a:rPr>
              <a:t>integrity</a:t>
            </a:r>
            <a:r>
              <a:rPr sz="2800" spc="16" dirty="0">
                <a:solidFill>
                  <a:srgbClr val="333399"/>
                </a:solidFill>
                <a:latin typeface="Tahoma"/>
                <a:cs typeface="Tahoma"/>
              </a:rPr>
              <a:t> </a:t>
            </a:r>
            <a:r>
              <a:rPr sz="2800" dirty="0">
                <a:solidFill>
                  <a:srgbClr val="333399"/>
                </a:solidFill>
                <a:latin typeface="Tahoma"/>
                <a:cs typeface="Tahoma"/>
              </a:rPr>
              <a:t>and</a:t>
            </a:r>
            <a:r>
              <a:rPr sz="2800" spc="-5" dirty="0">
                <a:solidFill>
                  <a:srgbClr val="333399"/>
                </a:solidFill>
                <a:latin typeface="Tahoma"/>
                <a:cs typeface="Tahoma"/>
              </a:rPr>
              <a:t> </a:t>
            </a:r>
            <a:r>
              <a:rPr sz="2800" dirty="0">
                <a:solidFill>
                  <a:srgbClr val="333399"/>
                </a:solidFill>
                <a:latin typeface="Tahoma"/>
                <a:cs typeface="Tahoma"/>
              </a:rPr>
              <a:t>database</a:t>
            </a:r>
            <a:r>
              <a:rPr sz="2800" spc="-21" dirty="0">
                <a:solidFill>
                  <a:srgbClr val="333399"/>
                </a:solidFill>
                <a:latin typeface="Tahoma"/>
                <a:cs typeface="Tahoma"/>
              </a:rPr>
              <a:t> </a:t>
            </a:r>
            <a:r>
              <a:rPr sz="2800" spc="-5" dirty="0">
                <a:solidFill>
                  <a:srgbClr val="333399"/>
                </a:solidFill>
                <a:latin typeface="Tahoma"/>
                <a:cs typeface="Tahoma"/>
              </a:rPr>
              <a:t>consistency</a:t>
            </a:r>
            <a:endParaRPr sz="2800" dirty="0">
              <a:latin typeface="Tahoma"/>
              <a:cs typeface="Tahoma"/>
            </a:endParaRPr>
          </a:p>
          <a:p>
            <a:pPr marL="806729" lvl="1" indent="-306164" algn="l">
              <a:lnSpc>
                <a:spcPts val="3995"/>
              </a:lnSpc>
              <a:buFont typeface="Arial MT"/>
              <a:buChar char="•"/>
              <a:tabLst>
                <a:tab pos="807407" algn="l"/>
              </a:tabLst>
            </a:pPr>
            <a:r>
              <a:rPr sz="2800" spc="-5" dirty="0">
                <a:solidFill>
                  <a:srgbClr val="333399"/>
                </a:solidFill>
                <a:latin typeface="Tahoma"/>
                <a:cs typeface="Tahoma"/>
              </a:rPr>
              <a:t>Database</a:t>
            </a:r>
            <a:r>
              <a:rPr sz="2800" spc="-59" dirty="0">
                <a:solidFill>
                  <a:srgbClr val="333399"/>
                </a:solidFill>
                <a:latin typeface="Tahoma"/>
                <a:cs typeface="Tahoma"/>
              </a:rPr>
              <a:t> </a:t>
            </a:r>
            <a:r>
              <a:rPr sz="2800" spc="-5" dirty="0">
                <a:solidFill>
                  <a:srgbClr val="333399"/>
                </a:solidFill>
                <a:latin typeface="Tahoma"/>
                <a:cs typeface="Tahoma"/>
              </a:rPr>
              <a:t>security</a:t>
            </a:r>
            <a:endParaRPr sz="28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Effect transition="in" filter="fade">
                                      <p:cBhvr>
                                        <p:cTn id="13" dur="500"/>
                                        <p:tgtEl>
                                          <p:spTgt spid="2">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0" end="10"/>
                                            </p:txEl>
                                          </p:spTgt>
                                        </p:tgtEl>
                                        <p:attrNameLst>
                                          <p:attrName>style.visibility</p:attrName>
                                        </p:attrNameLst>
                                      </p:cBhvr>
                                      <p:to>
                                        <p:strVal val="visible"/>
                                      </p:to>
                                    </p:set>
                                    <p:animEffect transition="in" filter="fade">
                                      <p:cBhvr>
                                        <p:cTn id="18" dur="500"/>
                                        <p:tgtEl>
                                          <p:spTgt spid="2">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animEffect transition="in" filter="fade">
                                      <p:cBhvr>
                                        <p:cTn id="21" dur="500"/>
                                        <p:tgtEl>
                                          <p:spTgt spid="2">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12" end="12"/>
                                            </p:txEl>
                                          </p:spTgt>
                                        </p:tgtEl>
                                        <p:attrNameLst>
                                          <p:attrName>style.visibility</p:attrName>
                                        </p:attrNameLst>
                                      </p:cBhvr>
                                      <p:to>
                                        <p:strVal val="visible"/>
                                      </p:to>
                                    </p:set>
                                    <p:animEffect transition="in" filter="fade">
                                      <p:cBhvr>
                                        <p:cTn id="24" dur="500"/>
                                        <p:tgtEl>
                                          <p:spTgt spid="2">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animEffect transition="in" filter="fade">
                                      <p:cBhvr>
                                        <p:cTn id="27"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3888" y="1446784"/>
            <a:ext cx="12630912" cy="7681761"/>
          </a:xfrm>
          <a:prstGeom prst="rect">
            <a:avLst/>
          </a:prstGeom>
        </p:spPr>
        <p:txBody>
          <a:bodyPr vert="horz" wrap="square" lIns="0" tIns="106341" rIns="0" bIns="0" rtlCol="0">
            <a:spAutoFit/>
          </a:bodyPr>
          <a:lstStyle/>
          <a:p>
            <a:pPr marL="207270">
              <a:spcBef>
                <a:spcPts val="837"/>
              </a:spcBef>
            </a:pPr>
            <a:r>
              <a:rPr sz="3600" b="1" spc="-5" dirty="0">
                <a:latin typeface="Tahoma" panose="020B0604030504040204" pitchFamily="34" charset="0"/>
                <a:ea typeface="Tahoma" panose="020B0604030504040204" pitchFamily="34" charset="0"/>
                <a:cs typeface="Tahoma" panose="020B0604030504040204" pitchFamily="34" charset="0"/>
              </a:rPr>
              <a:t>Two-tier</a:t>
            </a:r>
            <a:r>
              <a:rPr sz="3600" b="1" dirty="0">
                <a:latin typeface="Tahoma" panose="020B0604030504040204" pitchFamily="34" charset="0"/>
                <a:ea typeface="Tahoma" panose="020B0604030504040204" pitchFamily="34" charset="0"/>
                <a:cs typeface="Tahoma" panose="020B0604030504040204" pitchFamily="34" charset="0"/>
              </a:rPr>
              <a:t> </a:t>
            </a:r>
            <a:r>
              <a:rPr sz="3600" b="1" spc="-11" dirty="0">
                <a:latin typeface="Tahoma" panose="020B0604030504040204" pitchFamily="34" charset="0"/>
                <a:ea typeface="Tahoma" panose="020B0604030504040204" pitchFamily="34" charset="0"/>
                <a:cs typeface="Tahoma" panose="020B0604030504040204" pitchFamily="34" charset="0"/>
              </a:rPr>
              <a:t>client</a:t>
            </a:r>
            <a:r>
              <a:rPr sz="3600" b="1" spc="11" dirty="0">
                <a:latin typeface="Tahoma" panose="020B0604030504040204" pitchFamily="34" charset="0"/>
                <a:ea typeface="Tahoma" panose="020B0604030504040204" pitchFamily="34" charset="0"/>
                <a:cs typeface="Tahoma" panose="020B0604030504040204" pitchFamily="34" charset="0"/>
              </a:rPr>
              <a:t> </a:t>
            </a:r>
            <a:r>
              <a:rPr sz="3600" b="1" spc="-5" dirty="0">
                <a:latin typeface="Tahoma" panose="020B0604030504040204" pitchFamily="34" charset="0"/>
                <a:ea typeface="Tahoma" panose="020B0604030504040204" pitchFamily="34" charset="0"/>
                <a:cs typeface="Tahoma" panose="020B0604030504040204" pitchFamily="34" charset="0"/>
              </a:rPr>
              <a:t>server</a:t>
            </a:r>
            <a:r>
              <a:rPr sz="3600" b="1" spc="5" dirty="0">
                <a:latin typeface="Tahoma" panose="020B0604030504040204" pitchFamily="34" charset="0"/>
                <a:ea typeface="Tahoma" panose="020B0604030504040204" pitchFamily="34" charset="0"/>
                <a:cs typeface="Tahoma" panose="020B0604030504040204" pitchFamily="34" charset="0"/>
              </a:rPr>
              <a:t> </a:t>
            </a:r>
            <a:r>
              <a:rPr sz="3600" b="1" spc="-5" dirty="0">
                <a:latin typeface="Tahoma" panose="020B0604030504040204" pitchFamily="34" charset="0"/>
                <a:ea typeface="Tahoma" panose="020B0604030504040204" pitchFamily="34" charset="0"/>
                <a:cs typeface="Tahoma" panose="020B0604030504040204" pitchFamily="34" charset="0"/>
              </a:rPr>
              <a:t>architectures</a:t>
            </a:r>
            <a:endParaRPr lang="en-US" sz="3600" b="1" spc="-5" dirty="0">
              <a:latin typeface="Tahoma" panose="020B0604030504040204" pitchFamily="34" charset="0"/>
              <a:ea typeface="Tahoma" panose="020B0604030504040204" pitchFamily="34" charset="0"/>
              <a:cs typeface="Tahoma" panose="020B0604030504040204" pitchFamily="34" charset="0"/>
            </a:endParaRPr>
          </a:p>
          <a:p>
            <a:pPr marL="207270">
              <a:spcBef>
                <a:spcPts val="837"/>
              </a:spcBef>
            </a:pPr>
            <a:endParaRPr sz="3600" dirty="0">
              <a:latin typeface="Tahoma" panose="020B0604030504040204" pitchFamily="34" charset="0"/>
              <a:ea typeface="Tahoma" panose="020B0604030504040204" pitchFamily="34" charset="0"/>
              <a:cs typeface="Tahoma" panose="020B0604030504040204" pitchFamily="34" charset="0"/>
            </a:endParaRPr>
          </a:p>
          <a:p>
            <a:pPr marL="379319" marR="587944" indent="-365771" algn="l">
              <a:lnSpc>
                <a:spcPts val="3573"/>
              </a:lnSpc>
              <a:spcBef>
                <a:spcPts val="1259"/>
              </a:spcBef>
              <a:buChar char="•"/>
              <a:tabLst>
                <a:tab pos="378641" algn="l"/>
                <a:tab pos="379319" algn="l"/>
                <a:tab pos="10891860" algn="l"/>
              </a:tabLst>
            </a:pP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Note:</a:t>
            </a:r>
            <a:r>
              <a:rPr sz="3200" spc="32"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Layer</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and</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Tier</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are</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often </a:t>
            </a:r>
            <a:r>
              <a:rPr sz="3200" spc="-9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used</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interchangeably.</a:t>
            </a:r>
            <a:endParaRPr lang="en-US" sz="3200" spc="-5" dirty="0">
              <a:solidFill>
                <a:srgbClr val="000099"/>
              </a:solidFill>
              <a:latin typeface="Tahoma" panose="020B0604030504040204" pitchFamily="34" charset="0"/>
              <a:ea typeface="Tahoma" panose="020B0604030504040204" pitchFamily="34" charset="0"/>
              <a:cs typeface="Tahoma" panose="020B0604030504040204" pitchFamily="34" charset="0"/>
            </a:endParaRPr>
          </a:p>
          <a:p>
            <a:pPr marL="379319" marR="587944" indent="-365771" algn="l">
              <a:lnSpc>
                <a:spcPts val="3573"/>
              </a:lnSpc>
              <a:spcBef>
                <a:spcPts val="1259"/>
              </a:spcBef>
              <a:buChar char="•"/>
              <a:tabLst>
                <a:tab pos="378641" algn="l"/>
                <a:tab pos="379319" algn="l"/>
                <a:tab pos="10891860" algn="l"/>
              </a:tabLst>
            </a:pPr>
            <a:endParaRPr sz="3200" dirty="0">
              <a:latin typeface="Tahoma" panose="020B0604030504040204" pitchFamily="34" charset="0"/>
              <a:ea typeface="Tahoma" panose="020B0604030504040204" pitchFamily="34" charset="0"/>
              <a:cs typeface="Tahoma" panose="020B0604030504040204" pitchFamily="34" charset="0"/>
            </a:endParaRPr>
          </a:p>
          <a:p>
            <a:pPr marL="379319" marR="127343" indent="-365771" algn="l">
              <a:lnSpc>
                <a:spcPts val="3573"/>
              </a:lnSpc>
              <a:spcBef>
                <a:spcPts val="1915"/>
              </a:spcBef>
              <a:buChar char="•"/>
              <a:tabLst>
                <a:tab pos="379319" algn="l"/>
              </a:tabLst>
            </a:pP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In a </a:t>
            </a:r>
            <a:r>
              <a:rPr sz="3200" spc="-5" dirty="0">
                <a:solidFill>
                  <a:srgbClr val="006600"/>
                </a:solidFill>
                <a:latin typeface="Tahoma" panose="020B0604030504040204" pitchFamily="34" charset="0"/>
                <a:ea typeface="Tahoma" panose="020B0604030504040204" pitchFamily="34" charset="0"/>
                <a:cs typeface="Tahoma" panose="020B0604030504040204" pitchFamily="34" charset="0"/>
              </a:rPr>
              <a:t>two-tier client-server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architecture, the system is implemented as a single logical server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plus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an indefinite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number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of clients that use</a:t>
            </a:r>
            <a:r>
              <a:rPr sz="32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that</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server.</a:t>
            </a:r>
            <a:endParaRPr sz="3200" dirty="0">
              <a:latin typeface="Tahoma" panose="020B0604030504040204" pitchFamily="34" charset="0"/>
              <a:ea typeface="Tahoma" panose="020B0604030504040204" pitchFamily="34" charset="0"/>
              <a:cs typeface="Tahoma" panose="020B0604030504040204" pitchFamily="34" charset="0"/>
            </a:endParaRPr>
          </a:p>
          <a:p>
            <a:pPr marL="806729" marR="5419" lvl="1" indent="-306164" algn="l">
              <a:lnSpc>
                <a:spcPts val="3573"/>
              </a:lnSpc>
              <a:spcBef>
                <a:spcPts val="1280"/>
              </a:spcBef>
              <a:buChar char="•"/>
              <a:tabLst>
                <a:tab pos="807407" algn="l"/>
              </a:tabLst>
            </a:pPr>
            <a:r>
              <a:rPr sz="3200" spc="-5" dirty="0">
                <a:solidFill>
                  <a:srgbClr val="006600"/>
                </a:solidFill>
                <a:latin typeface="Tahoma" panose="020B0604030504040204" pitchFamily="34" charset="0"/>
                <a:ea typeface="Tahoma" panose="020B0604030504040204" pitchFamily="34" charset="0"/>
                <a:cs typeface="Tahoma" panose="020B0604030504040204" pitchFamily="34" charset="0"/>
              </a:rPr>
              <a:t>Thin-client</a:t>
            </a:r>
            <a:r>
              <a:rPr sz="3200" spc="43"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6600"/>
                </a:solidFill>
                <a:latin typeface="Tahoma" panose="020B0604030504040204" pitchFamily="34" charset="0"/>
                <a:ea typeface="Tahoma" panose="020B0604030504040204" pitchFamily="34" charset="0"/>
                <a:cs typeface="Tahoma" panose="020B0604030504040204" pitchFamily="34" charset="0"/>
              </a:rPr>
              <a:t>model</a:t>
            </a:r>
            <a:r>
              <a:rPr sz="3200" spc="-5" dirty="0">
                <a:latin typeface="Tahoma" panose="020B0604030504040204" pitchFamily="34" charset="0"/>
                <a:ea typeface="Tahoma" panose="020B0604030504040204" pitchFamily="34" charset="0"/>
                <a:cs typeface="Tahoma" panose="020B0604030504040204" pitchFamily="34" charset="0"/>
              </a:rPr>
              <a:t>,</a:t>
            </a:r>
            <a:r>
              <a:rPr sz="3200" spc="32" dirty="0">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where</a:t>
            </a:r>
            <a:r>
              <a:rPr sz="3200" spc="43"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the presentation</a:t>
            </a:r>
            <a:r>
              <a:rPr sz="3200" spc="53"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layer</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is implemented on the</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client</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and</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all other</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layers</a:t>
            </a:r>
            <a:r>
              <a:rPr sz="3200" spc="32"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(data</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management,</a:t>
            </a:r>
            <a:r>
              <a:rPr sz="3200" spc="59"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application </a:t>
            </a:r>
            <a:r>
              <a:rPr sz="3200" spc="-9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processing</a:t>
            </a:r>
            <a:r>
              <a:rPr sz="3200" spc="53"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and</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database)</a:t>
            </a:r>
            <a:r>
              <a:rPr sz="3200" spc="59"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are</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implemented</a:t>
            </a:r>
            <a:r>
              <a:rPr sz="3200" spc="53"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on</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a:t>
            </a:r>
            <a:r>
              <a:rPr sz="32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server.</a:t>
            </a:r>
            <a:endParaRPr sz="3200" dirty="0">
              <a:latin typeface="Tahoma" panose="020B0604030504040204" pitchFamily="34" charset="0"/>
              <a:ea typeface="Tahoma" panose="020B0604030504040204" pitchFamily="34" charset="0"/>
              <a:cs typeface="Tahoma" panose="020B0604030504040204" pitchFamily="34" charset="0"/>
            </a:endParaRPr>
          </a:p>
          <a:p>
            <a:pPr marL="806729" marR="370513" lvl="1" indent="-306164" algn="l">
              <a:lnSpc>
                <a:spcPct val="90000"/>
              </a:lnSpc>
              <a:spcBef>
                <a:spcPts val="1221"/>
              </a:spcBef>
              <a:buChar char="•"/>
              <a:tabLst>
                <a:tab pos="807407" algn="l"/>
              </a:tabLst>
            </a:pPr>
            <a:r>
              <a:rPr sz="3200" spc="-5" dirty="0">
                <a:solidFill>
                  <a:srgbClr val="006600"/>
                </a:solidFill>
                <a:latin typeface="Tahoma" panose="020B0604030504040204" pitchFamily="34" charset="0"/>
                <a:ea typeface="Tahoma" panose="020B0604030504040204" pitchFamily="34" charset="0"/>
                <a:cs typeface="Tahoma" panose="020B0604030504040204" pitchFamily="34" charset="0"/>
              </a:rPr>
              <a:t>Fat-client</a:t>
            </a:r>
            <a:r>
              <a:rPr sz="3200" spc="21"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6600"/>
                </a:solidFill>
                <a:latin typeface="Tahoma" panose="020B0604030504040204" pitchFamily="34" charset="0"/>
                <a:ea typeface="Tahoma" panose="020B0604030504040204" pitchFamily="34" charset="0"/>
                <a:cs typeface="Tahoma" panose="020B0604030504040204" pitchFamily="34" charset="0"/>
              </a:rPr>
              <a:t>model</a:t>
            </a:r>
            <a:r>
              <a:rPr sz="3200" spc="37" dirty="0">
                <a:solidFill>
                  <a:srgbClr val="006600"/>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(or</a:t>
            </a:r>
            <a:r>
              <a:rPr sz="3200" spc="2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Rich-client),</a:t>
            </a:r>
            <a:r>
              <a:rPr sz="3200" spc="48"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where</a:t>
            </a:r>
            <a:r>
              <a:rPr sz="3200" spc="32"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some</a:t>
            </a:r>
            <a:r>
              <a:rPr sz="3200" spc="27"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or</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all of the </a:t>
            </a:r>
            <a:r>
              <a:rPr sz="32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application</a:t>
            </a:r>
            <a:r>
              <a:rPr sz="3200" spc="59"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processing</a:t>
            </a:r>
            <a:r>
              <a:rPr sz="3200" spc="64"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is</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carried</a:t>
            </a:r>
            <a:r>
              <a:rPr sz="3200" spc="32"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out</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on</a:t>
            </a:r>
            <a:r>
              <a:rPr sz="3200" spc="16"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the client.</a:t>
            </a:r>
            <a:r>
              <a:rPr sz="3200" spc="37"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Data management</a:t>
            </a:r>
            <a:r>
              <a:rPr sz="3200" spc="37"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and</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database</a:t>
            </a:r>
            <a:r>
              <a:rPr sz="3200" spc="43"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functions</a:t>
            </a:r>
            <a:r>
              <a:rPr sz="3200" spc="27"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are</a:t>
            </a:r>
            <a:r>
              <a:rPr sz="3200" spc="11"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implemented</a:t>
            </a:r>
            <a:r>
              <a:rPr sz="3200" spc="48"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on</a:t>
            </a:r>
            <a:r>
              <a:rPr sz="32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the </a:t>
            </a:r>
            <a:r>
              <a:rPr sz="3200" spc="-900" dirty="0">
                <a:solidFill>
                  <a:srgbClr val="000099"/>
                </a:solidFill>
                <a:latin typeface="Tahoma" panose="020B0604030504040204" pitchFamily="34" charset="0"/>
                <a:ea typeface="Tahoma" panose="020B0604030504040204" pitchFamily="34" charset="0"/>
                <a:cs typeface="Tahoma" panose="020B0604030504040204" pitchFamily="34" charset="0"/>
              </a:rPr>
              <a:t> </a:t>
            </a:r>
            <a:r>
              <a:rPr sz="3200" spc="-5" dirty="0">
                <a:solidFill>
                  <a:srgbClr val="000099"/>
                </a:solidFill>
                <a:latin typeface="Tahoma" panose="020B0604030504040204" pitchFamily="34" charset="0"/>
                <a:ea typeface="Tahoma" panose="020B0604030504040204" pitchFamily="34" charset="0"/>
                <a:cs typeface="Tahoma" panose="020B0604030504040204" pitchFamily="34" charset="0"/>
              </a:rPr>
              <a:t>server.</a:t>
            </a:r>
            <a:endParaRPr sz="32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19200"/>
            <a:ext cx="13004800" cy="455168"/>
          </a:xfrm>
          <a:custGeom>
            <a:avLst/>
            <a:gdLst/>
            <a:ahLst/>
            <a:cxnLst/>
            <a:rect l="l" t="t" r="r" b="b"/>
            <a:pathLst>
              <a:path w="12192000" h="426720">
                <a:moveTo>
                  <a:pt x="12192000" y="0"/>
                </a:moveTo>
                <a:lnTo>
                  <a:pt x="0" y="0"/>
                </a:lnTo>
                <a:lnTo>
                  <a:pt x="0" y="426720"/>
                </a:lnTo>
                <a:lnTo>
                  <a:pt x="12192000" y="426720"/>
                </a:lnTo>
                <a:lnTo>
                  <a:pt x="12192000" y="0"/>
                </a:lnTo>
                <a:close/>
              </a:path>
            </a:pathLst>
          </a:custGeom>
          <a:solidFill>
            <a:srgbClr val="D9D9D9"/>
          </a:solidFill>
        </p:spPr>
        <p:txBody>
          <a:bodyPr wrap="square" lIns="0" tIns="0" rIns="0" bIns="0" rtlCol="0"/>
          <a:lstStyle/>
          <a:p>
            <a:endParaRPr sz="1280"/>
          </a:p>
        </p:txBody>
      </p:sp>
      <p:sp>
        <p:nvSpPr>
          <p:cNvPr id="3" name="object 3"/>
          <p:cNvSpPr txBox="1">
            <a:spLocks noGrp="1"/>
          </p:cNvSpPr>
          <p:nvPr>
            <p:ph type="title"/>
          </p:nvPr>
        </p:nvSpPr>
        <p:spPr>
          <a:xfrm>
            <a:off x="2637129" y="1219201"/>
            <a:ext cx="7731760" cy="472672"/>
          </a:xfrm>
          <a:prstGeom prst="rect">
            <a:avLst/>
          </a:prstGeom>
        </p:spPr>
        <p:txBody>
          <a:bodyPr vert="horz" wrap="square" lIns="0" tIns="12869" rIns="0" bIns="0" rtlCol="0">
            <a:spAutoFit/>
          </a:bodyPr>
          <a:lstStyle/>
          <a:p>
            <a:pPr marL="13547">
              <a:spcBef>
                <a:spcPts val="101"/>
              </a:spcBef>
            </a:pPr>
            <a:r>
              <a:rPr sz="2987" spc="-11" dirty="0"/>
              <a:t>Thin-</a:t>
            </a:r>
            <a:r>
              <a:rPr sz="2987" spc="5" dirty="0"/>
              <a:t> </a:t>
            </a:r>
            <a:r>
              <a:rPr sz="2987" spc="-5" dirty="0"/>
              <a:t>and </a:t>
            </a:r>
            <a:r>
              <a:rPr sz="2987" spc="-11" dirty="0"/>
              <a:t>fat-client</a:t>
            </a:r>
            <a:r>
              <a:rPr sz="2987" spc="48" dirty="0"/>
              <a:t> </a:t>
            </a:r>
            <a:r>
              <a:rPr sz="2987" spc="-5" dirty="0"/>
              <a:t>architectural</a:t>
            </a:r>
            <a:r>
              <a:rPr sz="2987" spc="32" dirty="0"/>
              <a:t> </a:t>
            </a:r>
            <a:r>
              <a:rPr sz="2987" spc="-5" dirty="0"/>
              <a:t>models</a:t>
            </a:r>
            <a:endParaRPr sz="2987"/>
          </a:p>
        </p:txBody>
      </p:sp>
      <p:sp>
        <p:nvSpPr>
          <p:cNvPr id="4" name="object 4"/>
          <p:cNvSpPr/>
          <p:nvPr/>
        </p:nvSpPr>
        <p:spPr>
          <a:xfrm>
            <a:off x="3002771" y="5239567"/>
            <a:ext cx="3249845" cy="3104219"/>
          </a:xfrm>
          <a:custGeom>
            <a:avLst/>
            <a:gdLst/>
            <a:ahLst/>
            <a:cxnLst/>
            <a:rect l="l" t="t" r="r" b="b"/>
            <a:pathLst>
              <a:path w="3046729" h="2910204">
                <a:moveTo>
                  <a:pt x="0" y="64662"/>
                </a:moveTo>
                <a:lnTo>
                  <a:pt x="64821" y="0"/>
                </a:lnTo>
                <a:lnTo>
                  <a:pt x="3046597" y="0"/>
                </a:lnTo>
                <a:lnTo>
                  <a:pt x="2981776" y="64662"/>
                </a:lnTo>
                <a:lnTo>
                  <a:pt x="0" y="64662"/>
                </a:lnTo>
              </a:path>
              <a:path w="3046729" h="2910204">
                <a:moveTo>
                  <a:pt x="2981776" y="2909836"/>
                </a:moveTo>
                <a:lnTo>
                  <a:pt x="3046597" y="2845173"/>
                </a:lnTo>
                <a:lnTo>
                  <a:pt x="3046597" y="0"/>
                </a:lnTo>
              </a:path>
              <a:path w="3046729" h="2910204">
                <a:moveTo>
                  <a:pt x="2981776" y="64662"/>
                </a:moveTo>
                <a:lnTo>
                  <a:pt x="2981776" y="2909836"/>
                </a:lnTo>
              </a:path>
              <a:path w="3046729" h="2910204">
                <a:moveTo>
                  <a:pt x="3046597" y="2845173"/>
                </a:moveTo>
                <a:lnTo>
                  <a:pt x="3046597" y="0"/>
                </a:lnTo>
                <a:lnTo>
                  <a:pt x="64821" y="0"/>
                </a:lnTo>
              </a:path>
              <a:path w="3046729" h="2910204">
                <a:moveTo>
                  <a:pt x="0" y="64662"/>
                </a:moveTo>
                <a:lnTo>
                  <a:pt x="0" y="2909836"/>
                </a:lnTo>
                <a:lnTo>
                  <a:pt x="2981776" y="2909836"/>
                </a:lnTo>
              </a:path>
            </a:pathLst>
          </a:custGeom>
          <a:ln w="3452">
            <a:solidFill>
              <a:srgbClr val="000000"/>
            </a:solidFill>
          </a:ln>
        </p:spPr>
        <p:txBody>
          <a:bodyPr wrap="square" lIns="0" tIns="0" rIns="0" bIns="0" rtlCol="0"/>
          <a:lstStyle/>
          <a:p>
            <a:endParaRPr sz="1280"/>
          </a:p>
        </p:txBody>
      </p:sp>
      <p:sp>
        <p:nvSpPr>
          <p:cNvPr id="5" name="object 5"/>
          <p:cNvSpPr txBox="1"/>
          <p:nvPr/>
        </p:nvSpPr>
        <p:spPr>
          <a:xfrm>
            <a:off x="4073012" y="5370871"/>
            <a:ext cx="1032256" cy="522322"/>
          </a:xfrm>
          <a:prstGeom prst="rect">
            <a:avLst/>
          </a:prstGeom>
        </p:spPr>
        <p:txBody>
          <a:bodyPr vert="horz" wrap="square" lIns="0" tIns="12192" rIns="0" bIns="0" rtlCol="0">
            <a:spAutoFit/>
          </a:bodyPr>
          <a:lstStyle/>
          <a:p>
            <a:pPr marL="92798" marR="5419" indent="-79928">
              <a:lnSpc>
                <a:spcPct val="102200"/>
              </a:lnSpc>
              <a:spcBef>
                <a:spcPts val="96"/>
              </a:spcBef>
            </a:pPr>
            <a:r>
              <a:rPr sz="1653" b="1" spc="16" dirty="0">
                <a:latin typeface="Calibri"/>
                <a:cs typeface="Calibri"/>
              </a:rPr>
              <a:t>&lt;&lt;device&gt;&gt;  Fat</a:t>
            </a:r>
            <a:r>
              <a:rPr sz="1653" b="1" spc="-32" dirty="0">
                <a:latin typeface="Calibri"/>
                <a:cs typeface="Calibri"/>
              </a:rPr>
              <a:t> </a:t>
            </a:r>
            <a:r>
              <a:rPr sz="1653" b="1" spc="16" dirty="0">
                <a:latin typeface="Calibri"/>
                <a:cs typeface="Calibri"/>
              </a:rPr>
              <a:t>Client</a:t>
            </a:r>
            <a:endParaRPr sz="1653">
              <a:latin typeface="Calibri"/>
              <a:cs typeface="Calibri"/>
            </a:endParaRPr>
          </a:p>
        </p:txBody>
      </p:sp>
      <p:sp>
        <p:nvSpPr>
          <p:cNvPr id="6" name="object 6"/>
          <p:cNvSpPr/>
          <p:nvPr/>
        </p:nvSpPr>
        <p:spPr>
          <a:xfrm>
            <a:off x="3279342" y="6067254"/>
            <a:ext cx="2766229" cy="896789"/>
          </a:xfrm>
          <a:custGeom>
            <a:avLst/>
            <a:gdLst/>
            <a:ahLst/>
            <a:cxnLst/>
            <a:rect l="l" t="t" r="r" b="b"/>
            <a:pathLst>
              <a:path w="2593340" h="840739">
                <a:moveTo>
                  <a:pt x="0" y="64662"/>
                </a:moveTo>
                <a:lnTo>
                  <a:pt x="64821" y="0"/>
                </a:lnTo>
                <a:lnTo>
                  <a:pt x="2592848" y="0"/>
                </a:lnTo>
                <a:lnTo>
                  <a:pt x="2528027" y="64662"/>
                </a:lnTo>
                <a:lnTo>
                  <a:pt x="0" y="64662"/>
                </a:lnTo>
              </a:path>
              <a:path w="2593340" h="840739">
                <a:moveTo>
                  <a:pt x="2528027" y="840618"/>
                </a:moveTo>
                <a:lnTo>
                  <a:pt x="2592849" y="775955"/>
                </a:lnTo>
                <a:lnTo>
                  <a:pt x="2592848" y="0"/>
                </a:lnTo>
              </a:path>
              <a:path w="2593340" h="840739">
                <a:moveTo>
                  <a:pt x="2528027" y="64662"/>
                </a:moveTo>
                <a:lnTo>
                  <a:pt x="2528027" y="840618"/>
                </a:lnTo>
              </a:path>
              <a:path w="2593340" h="840739">
                <a:moveTo>
                  <a:pt x="0" y="64662"/>
                </a:moveTo>
                <a:lnTo>
                  <a:pt x="0" y="840618"/>
                </a:lnTo>
                <a:lnTo>
                  <a:pt x="2528027" y="840618"/>
                </a:lnTo>
              </a:path>
            </a:pathLst>
          </a:custGeom>
          <a:ln w="3452">
            <a:solidFill>
              <a:srgbClr val="000000"/>
            </a:solidFill>
          </a:ln>
        </p:spPr>
        <p:txBody>
          <a:bodyPr wrap="square" lIns="0" tIns="0" rIns="0" bIns="0" rtlCol="0"/>
          <a:lstStyle/>
          <a:p>
            <a:endParaRPr sz="1280"/>
          </a:p>
        </p:txBody>
      </p:sp>
      <p:sp>
        <p:nvSpPr>
          <p:cNvPr id="7" name="object 7"/>
          <p:cNvSpPr txBox="1"/>
          <p:nvPr/>
        </p:nvSpPr>
        <p:spPr>
          <a:xfrm>
            <a:off x="3378330" y="6253736"/>
            <a:ext cx="2491232" cy="522322"/>
          </a:xfrm>
          <a:prstGeom prst="rect">
            <a:avLst/>
          </a:prstGeom>
        </p:spPr>
        <p:txBody>
          <a:bodyPr vert="horz" wrap="square" lIns="0" tIns="12192" rIns="0" bIns="0" rtlCol="0">
            <a:spAutoFit/>
          </a:bodyPr>
          <a:lstStyle/>
          <a:p>
            <a:pPr marL="794537" marR="5419" indent="-781667">
              <a:lnSpc>
                <a:spcPct val="102200"/>
              </a:lnSpc>
              <a:spcBef>
                <a:spcPts val="96"/>
              </a:spcBef>
            </a:pPr>
            <a:r>
              <a:rPr sz="1653" b="1" spc="16" dirty="0">
                <a:latin typeface="Calibri"/>
                <a:cs typeface="Calibri"/>
              </a:rPr>
              <a:t>&lt;&lt;executionEnvironment&gt;&gt;  GUI</a:t>
            </a:r>
            <a:r>
              <a:rPr sz="1653" b="1" dirty="0">
                <a:latin typeface="Calibri"/>
                <a:cs typeface="Calibri"/>
              </a:rPr>
              <a:t> </a:t>
            </a:r>
            <a:r>
              <a:rPr sz="1653" b="1" spc="16" dirty="0">
                <a:latin typeface="Calibri"/>
                <a:cs typeface="Calibri"/>
              </a:rPr>
              <a:t>Client</a:t>
            </a:r>
            <a:endParaRPr sz="1653">
              <a:latin typeface="Calibri"/>
              <a:cs typeface="Calibri"/>
            </a:endParaRPr>
          </a:p>
        </p:txBody>
      </p:sp>
      <p:sp>
        <p:nvSpPr>
          <p:cNvPr id="8" name="object 8"/>
          <p:cNvSpPr/>
          <p:nvPr/>
        </p:nvSpPr>
        <p:spPr>
          <a:xfrm>
            <a:off x="3244771" y="7170835"/>
            <a:ext cx="2766229" cy="896789"/>
          </a:xfrm>
          <a:custGeom>
            <a:avLst/>
            <a:gdLst/>
            <a:ahLst/>
            <a:cxnLst/>
            <a:rect l="l" t="t" r="r" b="b"/>
            <a:pathLst>
              <a:path w="2593340" h="840739">
                <a:moveTo>
                  <a:pt x="0" y="64662"/>
                </a:moveTo>
                <a:lnTo>
                  <a:pt x="64821" y="0"/>
                </a:lnTo>
                <a:lnTo>
                  <a:pt x="2592848" y="0"/>
                </a:lnTo>
                <a:lnTo>
                  <a:pt x="2528027" y="64662"/>
                </a:lnTo>
                <a:lnTo>
                  <a:pt x="0" y="64662"/>
                </a:lnTo>
              </a:path>
              <a:path w="2593340" h="840739">
                <a:moveTo>
                  <a:pt x="2528027" y="840618"/>
                </a:moveTo>
                <a:lnTo>
                  <a:pt x="2592849" y="775955"/>
                </a:lnTo>
                <a:lnTo>
                  <a:pt x="2592848" y="0"/>
                </a:lnTo>
              </a:path>
              <a:path w="2593340" h="840739">
                <a:moveTo>
                  <a:pt x="2528027" y="64662"/>
                </a:moveTo>
                <a:lnTo>
                  <a:pt x="2528027" y="840618"/>
                </a:lnTo>
              </a:path>
              <a:path w="2593340" h="840739">
                <a:moveTo>
                  <a:pt x="0" y="64662"/>
                </a:moveTo>
                <a:lnTo>
                  <a:pt x="0" y="840618"/>
                </a:lnTo>
                <a:lnTo>
                  <a:pt x="2528027" y="840618"/>
                </a:lnTo>
              </a:path>
            </a:pathLst>
          </a:custGeom>
          <a:ln w="3452">
            <a:solidFill>
              <a:srgbClr val="000000"/>
            </a:solidFill>
          </a:ln>
        </p:spPr>
        <p:txBody>
          <a:bodyPr wrap="square" lIns="0" tIns="0" rIns="0" bIns="0" rtlCol="0"/>
          <a:lstStyle/>
          <a:p>
            <a:endParaRPr sz="1280"/>
          </a:p>
        </p:txBody>
      </p:sp>
      <p:sp>
        <p:nvSpPr>
          <p:cNvPr id="9" name="object 9"/>
          <p:cNvSpPr txBox="1"/>
          <p:nvPr/>
        </p:nvSpPr>
        <p:spPr>
          <a:xfrm>
            <a:off x="3343758" y="7357241"/>
            <a:ext cx="2491232" cy="522322"/>
          </a:xfrm>
          <a:prstGeom prst="rect">
            <a:avLst/>
          </a:prstGeom>
        </p:spPr>
        <p:txBody>
          <a:bodyPr vert="horz" wrap="square" lIns="0" tIns="12192" rIns="0" bIns="0" rtlCol="0">
            <a:spAutoFit/>
          </a:bodyPr>
          <a:lstStyle/>
          <a:p>
            <a:pPr marL="225558" marR="5419" indent="-212689">
              <a:lnSpc>
                <a:spcPct val="102200"/>
              </a:lnSpc>
              <a:spcBef>
                <a:spcPts val="96"/>
              </a:spcBef>
            </a:pPr>
            <a:r>
              <a:rPr sz="1653" b="1" spc="16" dirty="0">
                <a:latin typeface="Calibri"/>
                <a:cs typeface="Calibri"/>
              </a:rPr>
              <a:t>&lt;&lt;executionEnvironment&gt;&gt;  Client</a:t>
            </a:r>
            <a:r>
              <a:rPr sz="1653" b="1" spc="-11" dirty="0">
                <a:latin typeface="Calibri"/>
                <a:cs typeface="Calibri"/>
              </a:rPr>
              <a:t> </a:t>
            </a:r>
            <a:r>
              <a:rPr sz="1653" b="1" spc="16" dirty="0">
                <a:latin typeface="Calibri"/>
                <a:cs typeface="Calibri"/>
              </a:rPr>
              <a:t>Application</a:t>
            </a:r>
            <a:r>
              <a:rPr sz="1653" b="1" spc="-11" dirty="0">
                <a:latin typeface="Calibri"/>
                <a:cs typeface="Calibri"/>
              </a:rPr>
              <a:t> </a:t>
            </a:r>
            <a:r>
              <a:rPr sz="1653" b="1" spc="16" dirty="0">
                <a:latin typeface="Calibri"/>
                <a:cs typeface="Calibri"/>
              </a:rPr>
              <a:t>Logic</a:t>
            </a:r>
            <a:endParaRPr sz="1653">
              <a:latin typeface="Calibri"/>
              <a:cs typeface="Calibri"/>
            </a:endParaRPr>
          </a:p>
        </p:txBody>
      </p:sp>
      <p:sp>
        <p:nvSpPr>
          <p:cNvPr id="10" name="object 10"/>
          <p:cNvSpPr/>
          <p:nvPr/>
        </p:nvSpPr>
        <p:spPr>
          <a:xfrm>
            <a:off x="4593053" y="5239567"/>
            <a:ext cx="6741499" cy="3104219"/>
          </a:xfrm>
          <a:custGeom>
            <a:avLst/>
            <a:gdLst/>
            <a:ahLst/>
            <a:cxnLst/>
            <a:rect l="l" t="t" r="r" b="b"/>
            <a:pathLst>
              <a:path w="6320155" h="2910204">
                <a:moveTo>
                  <a:pt x="32410" y="1616574"/>
                </a:moveTo>
                <a:lnTo>
                  <a:pt x="0" y="1810563"/>
                </a:lnTo>
              </a:path>
              <a:path w="6320155" h="2910204">
                <a:moveTo>
                  <a:pt x="3273471" y="64662"/>
                </a:moveTo>
                <a:lnTo>
                  <a:pt x="3338292" y="0"/>
                </a:lnTo>
                <a:lnTo>
                  <a:pt x="6320069" y="0"/>
                </a:lnTo>
                <a:lnTo>
                  <a:pt x="6255248" y="64662"/>
                </a:lnTo>
                <a:lnTo>
                  <a:pt x="3273471" y="64662"/>
                </a:lnTo>
              </a:path>
              <a:path w="6320155" h="2910204">
                <a:moveTo>
                  <a:pt x="6255248" y="2909836"/>
                </a:moveTo>
                <a:lnTo>
                  <a:pt x="6320069" y="2845173"/>
                </a:lnTo>
                <a:lnTo>
                  <a:pt x="6320069" y="0"/>
                </a:lnTo>
              </a:path>
              <a:path w="6320155" h="2910204">
                <a:moveTo>
                  <a:pt x="6255248" y="64662"/>
                </a:moveTo>
                <a:lnTo>
                  <a:pt x="6255248" y="2909836"/>
                </a:lnTo>
              </a:path>
              <a:path w="6320155" h="2910204">
                <a:moveTo>
                  <a:pt x="6320069" y="2845173"/>
                </a:moveTo>
                <a:lnTo>
                  <a:pt x="6320069" y="0"/>
                </a:lnTo>
                <a:lnTo>
                  <a:pt x="3338292" y="0"/>
                </a:lnTo>
              </a:path>
              <a:path w="6320155" h="2910204">
                <a:moveTo>
                  <a:pt x="3273471" y="64662"/>
                </a:moveTo>
                <a:lnTo>
                  <a:pt x="3273471" y="2909836"/>
                </a:lnTo>
                <a:lnTo>
                  <a:pt x="6255248" y="2909836"/>
                </a:lnTo>
              </a:path>
            </a:pathLst>
          </a:custGeom>
          <a:ln w="3452">
            <a:solidFill>
              <a:srgbClr val="000000"/>
            </a:solidFill>
          </a:ln>
        </p:spPr>
        <p:txBody>
          <a:bodyPr wrap="square" lIns="0" tIns="0" rIns="0" bIns="0" rtlCol="0"/>
          <a:lstStyle/>
          <a:p>
            <a:endParaRPr sz="1280"/>
          </a:p>
        </p:txBody>
      </p:sp>
      <p:sp>
        <p:nvSpPr>
          <p:cNvPr id="11" name="object 11"/>
          <p:cNvSpPr txBox="1"/>
          <p:nvPr/>
        </p:nvSpPr>
        <p:spPr>
          <a:xfrm>
            <a:off x="9155058" y="5370871"/>
            <a:ext cx="1032256" cy="522322"/>
          </a:xfrm>
          <a:prstGeom prst="rect">
            <a:avLst/>
          </a:prstGeom>
        </p:spPr>
        <p:txBody>
          <a:bodyPr vert="horz" wrap="square" lIns="0" tIns="12192" rIns="0" bIns="0" rtlCol="0">
            <a:spAutoFit/>
          </a:bodyPr>
          <a:lstStyle/>
          <a:p>
            <a:pPr marL="228945" marR="5419" indent="-216076">
              <a:lnSpc>
                <a:spcPct val="102200"/>
              </a:lnSpc>
              <a:spcBef>
                <a:spcPts val="96"/>
              </a:spcBef>
            </a:pPr>
            <a:r>
              <a:rPr sz="1653" b="1" spc="16" dirty="0">
                <a:latin typeface="Calibri"/>
                <a:cs typeface="Calibri"/>
              </a:rPr>
              <a:t>&lt;</a:t>
            </a:r>
            <a:r>
              <a:rPr sz="1653" b="1" spc="11" dirty="0">
                <a:latin typeface="Calibri"/>
                <a:cs typeface="Calibri"/>
              </a:rPr>
              <a:t>&lt;</a:t>
            </a:r>
            <a:r>
              <a:rPr sz="1653" b="1" spc="16" dirty="0">
                <a:latin typeface="Calibri"/>
                <a:cs typeface="Calibri"/>
              </a:rPr>
              <a:t>device&gt;&gt;  Server</a:t>
            </a:r>
            <a:endParaRPr sz="1653">
              <a:latin typeface="Calibri"/>
              <a:cs typeface="Calibri"/>
            </a:endParaRPr>
          </a:p>
        </p:txBody>
      </p:sp>
      <p:sp>
        <p:nvSpPr>
          <p:cNvPr id="12" name="object 12"/>
          <p:cNvSpPr/>
          <p:nvPr/>
        </p:nvSpPr>
        <p:spPr>
          <a:xfrm>
            <a:off x="8361327" y="6067254"/>
            <a:ext cx="2766229" cy="896789"/>
          </a:xfrm>
          <a:custGeom>
            <a:avLst/>
            <a:gdLst/>
            <a:ahLst/>
            <a:cxnLst/>
            <a:rect l="l" t="t" r="r" b="b"/>
            <a:pathLst>
              <a:path w="2593340" h="840739">
                <a:moveTo>
                  <a:pt x="0" y="64662"/>
                </a:moveTo>
                <a:lnTo>
                  <a:pt x="64821" y="0"/>
                </a:lnTo>
                <a:lnTo>
                  <a:pt x="2592848" y="0"/>
                </a:lnTo>
                <a:lnTo>
                  <a:pt x="2528027" y="64662"/>
                </a:lnTo>
                <a:lnTo>
                  <a:pt x="0" y="64662"/>
                </a:lnTo>
              </a:path>
              <a:path w="2593340" h="840739">
                <a:moveTo>
                  <a:pt x="2528027" y="840618"/>
                </a:moveTo>
                <a:lnTo>
                  <a:pt x="2592849" y="775955"/>
                </a:lnTo>
                <a:lnTo>
                  <a:pt x="2592848" y="0"/>
                </a:lnTo>
              </a:path>
              <a:path w="2593340" h="840739">
                <a:moveTo>
                  <a:pt x="2528027" y="64662"/>
                </a:moveTo>
                <a:lnTo>
                  <a:pt x="2528027" y="840618"/>
                </a:lnTo>
              </a:path>
              <a:path w="2593340" h="840739">
                <a:moveTo>
                  <a:pt x="0" y="64662"/>
                </a:moveTo>
                <a:lnTo>
                  <a:pt x="0" y="840618"/>
                </a:lnTo>
                <a:lnTo>
                  <a:pt x="2528027" y="840618"/>
                </a:lnTo>
              </a:path>
            </a:pathLst>
          </a:custGeom>
          <a:ln w="3452">
            <a:solidFill>
              <a:srgbClr val="000000"/>
            </a:solidFill>
          </a:ln>
        </p:spPr>
        <p:txBody>
          <a:bodyPr wrap="square" lIns="0" tIns="0" rIns="0" bIns="0" rtlCol="0"/>
          <a:lstStyle/>
          <a:p>
            <a:endParaRPr sz="1280"/>
          </a:p>
        </p:txBody>
      </p:sp>
      <p:sp>
        <p:nvSpPr>
          <p:cNvPr id="13" name="object 13"/>
          <p:cNvSpPr txBox="1"/>
          <p:nvPr/>
        </p:nvSpPr>
        <p:spPr>
          <a:xfrm>
            <a:off x="8460252" y="6253736"/>
            <a:ext cx="2491232" cy="522322"/>
          </a:xfrm>
          <a:prstGeom prst="rect">
            <a:avLst/>
          </a:prstGeom>
        </p:spPr>
        <p:txBody>
          <a:bodyPr vert="horz" wrap="square" lIns="0" tIns="12192" rIns="0" bIns="0" rtlCol="0">
            <a:spAutoFit/>
          </a:bodyPr>
          <a:lstStyle/>
          <a:p>
            <a:pPr marL="724769" marR="5419" indent="-711900">
              <a:lnSpc>
                <a:spcPct val="102200"/>
              </a:lnSpc>
              <a:spcBef>
                <a:spcPts val="96"/>
              </a:spcBef>
            </a:pPr>
            <a:r>
              <a:rPr sz="1653" b="1" spc="16" dirty="0">
                <a:latin typeface="Calibri"/>
                <a:cs typeface="Calibri"/>
              </a:rPr>
              <a:t>&lt;&lt;executionEnvironmen</a:t>
            </a:r>
            <a:r>
              <a:rPr sz="1653" b="1" spc="5" dirty="0">
                <a:latin typeface="Calibri"/>
                <a:cs typeface="Calibri"/>
              </a:rPr>
              <a:t>t</a:t>
            </a:r>
            <a:r>
              <a:rPr sz="1653" b="1" spc="11" dirty="0">
                <a:latin typeface="Calibri"/>
                <a:cs typeface="Calibri"/>
              </a:rPr>
              <a:t>&gt;&gt;  </a:t>
            </a:r>
            <a:r>
              <a:rPr sz="1653" b="1" spc="21" dirty="0">
                <a:latin typeface="Calibri"/>
                <a:cs typeface="Calibri"/>
              </a:rPr>
              <a:t>Web</a:t>
            </a:r>
            <a:r>
              <a:rPr sz="1653" b="1" dirty="0">
                <a:latin typeface="Calibri"/>
                <a:cs typeface="Calibri"/>
              </a:rPr>
              <a:t> </a:t>
            </a:r>
            <a:r>
              <a:rPr sz="1653" b="1" spc="16" dirty="0">
                <a:latin typeface="Calibri"/>
                <a:cs typeface="Calibri"/>
              </a:rPr>
              <a:t>Server</a:t>
            </a:r>
            <a:endParaRPr sz="1653">
              <a:latin typeface="Calibri"/>
              <a:cs typeface="Calibri"/>
            </a:endParaRPr>
          </a:p>
        </p:txBody>
      </p:sp>
      <p:sp>
        <p:nvSpPr>
          <p:cNvPr id="14" name="object 14"/>
          <p:cNvSpPr/>
          <p:nvPr/>
        </p:nvSpPr>
        <p:spPr>
          <a:xfrm>
            <a:off x="8326755" y="7170835"/>
            <a:ext cx="2766229" cy="896789"/>
          </a:xfrm>
          <a:custGeom>
            <a:avLst/>
            <a:gdLst/>
            <a:ahLst/>
            <a:cxnLst/>
            <a:rect l="l" t="t" r="r" b="b"/>
            <a:pathLst>
              <a:path w="2593340" h="840739">
                <a:moveTo>
                  <a:pt x="0" y="64662"/>
                </a:moveTo>
                <a:lnTo>
                  <a:pt x="64821" y="0"/>
                </a:lnTo>
                <a:lnTo>
                  <a:pt x="2592848" y="0"/>
                </a:lnTo>
                <a:lnTo>
                  <a:pt x="2528027" y="64662"/>
                </a:lnTo>
                <a:lnTo>
                  <a:pt x="0" y="64662"/>
                </a:lnTo>
              </a:path>
              <a:path w="2593340" h="840739">
                <a:moveTo>
                  <a:pt x="2528027" y="840618"/>
                </a:moveTo>
                <a:lnTo>
                  <a:pt x="2592849" y="775955"/>
                </a:lnTo>
                <a:lnTo>
                  <a:pt x="2592848" y="0"/>
                </a:lnTo>
              </a:path>
              <a:path w="2593340" h="840739">
                <a:moveTo>
                  <a:pt x="2528027" y="64662"/>
                </a:moveTo>
                <a:lnTo>
                  <a:pt x="2528027" y="840618"/>
                </a:lnTo>
              </a:path>
              <a:path w="2593340" h="840739">
                <a:moveTo>
                  <a:pt x="0" y="64662"/>
                </a:moveTo>
                <a:lnTo>
                  <a:pt x="0" y="840618"/>
                </a:lnTo>
                <a:lnTo>
                  <a:pt x="2528027" y="840618"/>
                </a:lnTo>
              </a:path>
            </a:pathLst>
          </a:custGeom>
          <a:ln w="3452">
            <a:solidFill>
              <a:srgbClr val="000000"/>
            </a:solidFill>
          </a:ln>
        </p:spPr>
        <p:txBody>
          <a:bodyPr wrap="square" lIns="0" tIns="0" rIns="0" bIns="0" rtlCol="0"/>
          <a:lstStyle/>
          <a:p>
            <a:endParaRPr sz="1280"/>
          </a:p>
        </p:txBody>
      </p:sp>
      <p:sp>
        <p:nvSpPr>
          <p:cNvPr id="15" name="object 15"/>
          <p:cNvSpPr txBox="1"/>
          <p:nvPr/>
        </p:nvSpPr>
        <p:spPr>
          <a:xfrm>
            <a:off x="8425680" y="7357241"/>
            <a:ext cx="2491232" cy="522322"/>
          </a:xfrm>
          <a:prstGeom prst="rect">
            <a:avLst/>
          </a:prstGeom>
        </p:spPr>
        <p:txBody>
          <a:bodyPr vert="horz" wrap="square" lIns="0" tIns="12192" rIns="0" bIns="0" rtlCol="0">
            <a:spAutoFit/>
          </a:bodyPr>
          <a:lstStyle/>
          <a:p>
            <a:pPr marL="806052" marR="5419" indent="-793182">
              <a:lnSpc>
                <a:spcPct val="102200"/>
              </a:lnSpc>
              <a:spcBef>
                <a:spcPts val="96"/>
              </a:spcBef>
            </a:pPr>
            <a:r>
              <a:rPr sz="1653" b="1" spc="16" dirty="0">
                <a:latin typeface="Calibri"/>
                <a:cs typeface="Calibri"/>
              </a:rPr>
              <a:t>&lt;&lt;executionEnvironmen</a:t>
            </a:r>
            <a:r>
              <a:rPr sz="1653" b="1" spc="5" dirty="0">
                <a:latin typeface="Calibri"/>
                <a:cs typeface="Calibri"/>
              </a:rPr>
              <a:t>t</a:t>
            </a:r>
            <a:r>
              <a:rPr sz="1653" b="1" spc="11" dirty="0">
                <a:latin typeface="Calibri"/>
                <a:cs typeface="Calibri"/>
              </a:rPr>
              <a:t>&gt;&gt;  </a:t>
            </a:r>
            <a:r>
              <a:rPr sz="1653" b="1" spc="21" dirty="0">
                <a:latin typeface="Calibri"/>
                <a:cs typeface="Calibri"/>
              </a:rPr>
              <a:t>DB</a:t>
            </a:r>
            <a:r>
              <a:rPr sz="1653" b="1" dirty="0">
                <a:latin typeface="Calibri"/>
                <a:cs typeface="Calibri"/>
              </a:rPr>
              <a:t> </a:t>
            </a:r>
            <a:r>
              <a:rPr sz="1653" b="1" spc="16" dirty="0">
                <a:latin typeface="Calibri"/>
                <a:cs typeface="Calibri"/>
              </a:rPr>
              <a:t>Server</a:t>
            </a:r>
            <a:endParaRPr sz="1653">
              <a:latin typeface="Calibri"/>
              <a:cs typeface="Calibri"/>
            </a:endParaRPr>
          </a:p>
        </p:txBody>
      </p:sp>
      <p:sp>
        <p:nvSpPr>
          <p:cNvPr id="16" name="object 16"/>
          <p:cNvSpPr txBox="1"/>
          <p:nvPr/>
        </p:nvSpPr>
        <p:spPr>
          <a:xfrm>
            <a:off x="11193264" y="2835118"/>
            <a:ext cx="1786390" cy="1195541"/>
          </a:xfrm>
          <a:prstGeom prst="rect">
            <a:avLst/>
          </a:prstGeom>
        </p:spPr>
        <p:txBody>
          <a:bodyPr vert="horz" wrap="square" lIns="0" tIns="13547" rIns="0" bIns="0" rtlCol="0">
            <a:spAutoFit/>
          </a:bodyPr>
          <a:lstStyle/>
          <a:p>
            <a:pPr marL="13547" marR="5419">
              <a:spcBef>
                <a:spcPts val="107"/>
              </a:spcBef>
            </a:pPr>
            <a:r>
              <a:rPr sz="2560" spc="-5" dirty="0">
                <a:solidFill>
                  <a:srgbClr val="000099"/>
                </a:solidFill>
                <a:latin typeface="Arial MT"/>
                <a:cs typeface="Arial MT"/>
              </a:rPr>
              <a:t>Thin</a:t>
            </a:r>
            <a:r>
              <a:rPr lang="en-US" sz="2560" spc="-5" dirty="0">
                <a:solidFill>
                  <a:srgbClr val="000099"/>
                </a:solidFill>
                <a:latin typeface="Arial MT"/>
                <a:cs typeface="Arial MT"/>
              </a:rPr>
              <a:t> </a:t>
            </a:r>
            <a:br>
              <a:rPr lang="en-US" sz="2560" spc="-5" dirty="0">
                <a:solidFill>
                  <a:srgbClr val="000099"/>
                </a:solidFill>
                <a:latin typeface="Arial MT"/>
                <a:cs typeface="Arial MT"/>
              </a:rPr>
            </a:br>
            <a:r>
              <a:rPr sz="2560" spc="-5" dirty="0">
                <a:solidFill>
                  <a:srgbClr val="000099"/>
                </a:solidFill>
                <a:latin typeface="Arial MT"/>
                <a:cs typeface="Arial MT"/>
              </a:rPr>
              <a:t>Client</a:t>
            </a:r>
            <a:r>
              <a:rPr lang="en-US" sz="2560" spc="-5" dirty="0">
                <a:solidFill>
                  <a:srgbClr val="000099"/>
                </a:solidFill>
                <a:latin typeface="Arial MT"/>
                <a:cs typeface="Arial MT"/>
              </a:rPr>
              <a:t> </a:t>
            </a:r>
            <a:r>
              <a:rPr sz="2560" spc="-699" dirty="0">
                <a:solidFill>
                  <a:srgbClr val="000099"/>
                </a:solidFill>
                <a:latin typeface="Arial MT"/>
                <a:cs typeface="Arial MT"/>
              </a:rPr>
              <a:t> </a:t>
            </a:r>
            <a:r>
              <a:rPr sz="2560" spc="-5" dirty="0">
                <a:solidFill>
                  <a:srgbClr val="000099"/>
                </a:solidFill>
                <a:latin typeface="Arial MT"/>
                <a:cs typeface="Arial MT"/>
              </a:rPr>
              <a:t>Model</a:t>
            </a:r>
            <a:endParaRPr sz="2560" dirty="0">
              <a:latin typeface="Arial MT"/>
              <a:cs typeface="Arial MT"/>
            </a:endParaRPr>
          </a:p>
        </p:txBody>
      </p:sp>
      <p:sp>
        <p:nvSpPr>
          <p:cNvPr id="17" name="object 17"/>
          <p:cNvSpPr txBox="1"/>
          <p:nvPr/>
        </p:nvSpPr>
        <p:spPr>
          <a:xfrm>
            <a:off x="11708655" y="6287008"/>
            <a:ext cx="913045" cy="1195541"/>
          </a:xfrm>
          <a:prstGeom prst="rect">
            <a:avLst/>
          </a:prstGeom>
        </p:spPr>
        <p:txBody>
          <a:bodyPr vert="horz" wrap="square" lIns="0" tIns="13547" rIns="0" bIns="0" rtlCol="0">
            <a:spAutoFit/>
          </a:bodyPr>
          <a:lstStyle/>
          <a:p>
            <a:pPr marL="13547" marR="5419">
              <a:spcBef>
                <a:spcPts val="107"/>
              </a:spcBef>
            </a:pPr>
            <a:r>
              <a:rPr sz="2560" dirty="0">
                <a:solidFill>
                  <a:srgbClr val="000099"/>
                </a:solidFill>
                <a:latin typeface="Arial MT"/>
                <a:cs typeface="Arial MT"/>
              </a:rPr>
              <a:t>Fat </a:t>
            </a:r>
            <a:r>
              <a:rPr sz="2560" spc="5" dirty="0">
                <a:solidFill>
                  <a:srgbClr val="000099"/>
                </a:solidFill>
                <a:latin typeface="Arial MT"/>
                <a:cs typeface="Arial MT"/>
              </a:rPr>
              <a:t> </a:t>
            </a:r>
            <a:r>
              <a:rPr sz="2560" spc="-5" dirty="0">
                <a:solidFill>
                  <a:srgbClr val="000099"/>
                </a:solidFill>
                <a:latin typeface="Arial MT"/>
                <a:cs typeface="Arial MT"/>
              </a:rPr>
              <a:t>Client </a:t>
            </a:r>
            <a:r>
              <a:rPr sz="2560" spc="-699" dirty="0">
                <a:solidFill>
                  <a:srgbClr val="000099"/>
                </a:solidFill>
                <a:latin typeface="Arial MT"/>
                <a:cs typeface="Arial MT"/>
              </a:rPr>
              <a:t> </a:t>
            </a:r>
            <a:r>
              <a:rPr sz="2560" spc="-5" dirty="0">
                <a:solidFill>
                  <a:srgbClr val="000099"/>
                </a:solidFill>
                <a:latin typeface="Arial MT"/>
                <a:cs typeface="Arial MT"/>
              </a:rPr>
              <a:t>Model</a:t>
            </a:r>
            <a:endParaRPr sz="2560">
              <a:latin typeface="Arial MT"/>
              <a:cs typeface="Arial MT"/>
            </a:endParaRPr>
          </a:p>
        </p:txBody>
      </p:sp>
      <p:grpSp>
        <p:nvGrpSpPr>
          <p:cNvPr id="18" name="object 18"/>
          <p:cNvGrpSpPr/>
          <p:nvPr/>
        </p:nvGrpSpPr>
        <p:grpSpPr>
          <a:xfrm>
            <a:off x="2832811" y="3404074"/>
            <a:ext cx="73829" cy="73829"/>
            <a:chOff x="2655760" y="2048319"/>
            <a:chExt cx="69215" cy="69215"/>
          </a:xfrm>
        </p:grpSpPr>
        <p:sp>
          <p:nvSpPr>
            <p:cNvPr id="19" name="object 19"/>
            <p:cNvSpPr/>
            <p:nvPr/>
          </p:nvSpPr>
          <p:spPr>
            <a:xfrm>
              <a:off x="2660523" y="2053082"/>
              <a:ext cx="59690" cy="59690"/>
            </a:xfrm>
            <a:custGeom>
              <a:avLst/>
              <a:gdLst/>
              <a:ahLst/>
              <a:cxnLst/>
              <a:rect l="l" t="t" r="r" b="b"/>
              <a:pathLst>
                <a:path w="59689" h="59689">
                  <a:moveTo>
                    <a:pt x="29590" y="0"/>
                  </a:moveTo>
                  <a:lnTo>
                    <a:pt x="18055" y="2339"/>
                  </a:lnTo>
                  <a:lnTo>
                    <a:pt x="8651" y="8715"/>
                  </a:lnTo>
                  <a:lnTo>
                    <a:pt x="2319" y="18162"/>
                  </a:lnTo>
                  <a:lnTo>
                    <a:pt x="0" y="29717"/>
                  </a:lnTo>
                  <a:lnTo>
                    <a:pt x="2319" y="41253"/>
                  </a:lnTo>
                  <a:lnTo>
                    <a:pt x="8651" y="50657"/>
                  </a:lnTo>
                  <a:lnTo>
                    <a:pt x="18055" y="56989"/>
                  </a:lnTo>
                  <a:lnTo>
                    <a:pt x="29590" y="59308"/>
                  </a:lnTo>
                  <a:lnTo>
                    <a:pt x="41146" y="56989"/>
                  </a:lnTo>
                  <a:lnTo>
                    <a:pt x="50593" y="50657"/>
                  </a:lnTo>
                  <a:lnTo>
                    <a:pt x="56969" y="41253"/>
                  </a:lnTo>
                  <a:lnTo>
                    <a:pt x="59308" y="29717"/>
                  </a:lnTo>
                  <a:lnTo>
                    <a:pt x="56969" y="18162"/>
                  </a:lnTo>
                  <a:lnTo>
                    <a:pt x="50593" y="8715"/>
                  </a:lnTo>
                  <a:lnTo>
                    <a:pt x="41146" y="2339"/>
                  </a:lnTo>
                  <a:lnTo>
                    <a:pt x="29590" y="0"/>
                  </a:lnTo>
                  <a:close/>
                </a:path>
              </a:pathLst>
            </a:custGeom>
            <a:solidFill>
              <a:srgbClr val="FFFF00"/>
            </a:solidFill>
          </p:spPr>
          <p:txBody>
            <a:bodyPr wrap="square" lIns="0" tIns="0" rIns="0" bIns="0" rtlCol="0"/>
            <a:lstStyle/>
            <a:p>
              <a:endParaRPr sz="1280"/>
            </a:p>
          </p:txBody>
        </p:sp>
        <p:pic>
          <p:nvPicPr>
            <p:cNvPr id="20" name="object 20"/>
            <p:cNvPicPr/>
            <p:nvPr/>
          </p:nvPicPr>
          <p:blipFill>
            <a:blip r:embed="rId2" cstate="print"/>
            <a:stretch>
              <a:fillRect/>
            </a:stretch>
          </p:blipFill>
          <p:spPr>
            <a:xfrm>
              <a:off x="2655760" y="2048319"/>
              <a:ext cx="68833" cy="68833"/>
            </a:xfrm>
            <a:prstGeom prst="rect">
              <a:avLst/>
            </a:prstGeom>
          </p:spPr>
        </p:pic>
      </p:grpSp>
      <p:grpSp>
        <p:nvGrpSpPr>
          <p:cNvPr id="21" name="object 21"/>
          <p:cNvGrpSpPr/>
          <p:nvPr/>
        </p:nvGrpSpPr>
        <p:grpSpPr>
          <a:xfrm>
            <a:off x="177034" y="1965808"/>
            <a:ext cx="9534821" cy="5207339"/>
            <a:chOff x="165969" y="699945"/>
            <a:chExt cx="8938895" cy="4881880"/>
          </a:xfrm>
        </p:grpSpPr>
        <p:sp>
          <p:nvSpPr>
            <p:cNvPr id="22" name="object 22"/>
            <p:cNvSpPr/>
            <p:nvPr/>
          </p:nvSpPr>
          <p:spPr>
            <a:xfrm>
              <a:off x="5861696" y="5256343"/>
              <a:ext cx="3241675" cy="323850"/>
            </a:xfrm>
            <a:custGeom>
              <a:avLst/>
              <a:gdLst/>
              <a:ahLst/>
              <a:cxnLst/>
              <a:rect l="l" t="t" r="r" b="b"/>
              <a:pathLst>
                <a:path w="3241675" h="323850">
                  <a:moveTo>
                    <a:pt x="3241061" y="129325"/>
                  </a:moveTo>
                  <a:lnTo>
                    <a:pt x="3208650" y="323314"/>
                  </a:lnTo>
                </a:path>
                <a:path w="3241675" h="323850">
                  <a:moveTo>
                    <a:pt x="0" y="0"/>
                  </a:moveTo>
                  <a:lnTo>
                    <a:pt x="1717762" y="0"/>
                  </a:lnTo>
                </a:path>
              </a:pathLst>
            </a:custGeom>
            <a:ln w="3452">
              <a:solidFill>
                <a:srgbClr val="000000"/>
              </a:solidFill>
            </a:ln>
          </p:spPr>
          <p:txBody>
            <a:bodyPr wrap="square" lIns="0" tIns="0" rIns="0" bIns="0" rtlCol="0"/>
            <a:lstStyle/>
            <a:p>
              <a:endParaRPr sz="1280"/>
            </a:p>
          </p:txBody>
        </p:sp>
        <p:sp>
          <p:nvSpPr>
            <p:cNvPr id="23" name="object 23"/>
            <p:cNvSpPr/>
            <p:nvPr/>
          </p:nvSpPr>
          <p:spPr>
            <a:xfrm>
              <a:off x="170731" y="704707"/>
              <a:ext cx="2593975" cy="1067435"/>
            </a:xfrm>
            <a:custGeom>
              <a:avLst/>
              <a:gdLst/>
              <a:ahLst/>
              <a:cxnLst/>
              <a:rect l="l" t="t" r="r" b="b"/>
              <a:pathLst>
                <a:path w="2593975" h="1067435">
                  <a:moveTo>
                    <a:pt x="2013709" y="0"/>
                  </a:moveTo>
                  <a:lnTo>
                    <a:pt x="1964238" y="2283"/>
                  </a:lnTo>
                  <a:lnTo>
                    <a:pt x="1916038" y="9234"/>
                  </a:lnTo>
                  <a:lnTo>
                    <a:pt x="1870268" y="20798"/>
                  </a:lnTo>
                  <a:lnTo>
                    <a:pt x="1828088" y="36920"/>
                  </a:lnTo>
                  <a:lnTo>
                    <a:pt x="1790656" y="57546"/>
                  </a:lnTo>
                  <a:lnTo>
                    <a:pt x="1771191" y="44848"/>
                  </a:lnTo>
                  <a:lnTo>
                    <a:pt x="1725308" y="23595"/>
                  </a:lnTo>
                  <a:lnTo>
                    <a:pt x="1649745" y="4715"/>
                  </a:lnTo>
                  <a:lnTo>
                    <a:pt x="1598951" y="66"/>
                  </a:lnTo>
                  <a:lnTo>
                    <a:pt x="1548375" y="1043"/>
                  </a:lnTo>
                  <a:lnTo>
                    <a:pt x="1499429" y="7381"/>
                  </a:lnTo>
                  <a:lnTo>
                    <a:pt x="1453525" y="18814"/>
                  </a:lnTo>
                  <a:lnTo>
                    <a:pt x="1412075" y="35079"/>
                  </a:lnTo>
                  <a:lnTo>
                    <a:pt x="1376492" y="55909"/>
                  </a:lnTo>
                  <a:lnTo>
                    <a:pt x="1348188" y="81041"/>
                  </a:lnTo>
                  <a:lnTo>
                    <a:pt x="1331150" y="72312"/>
                  </a:lnTo>
                  <a:lnTo>
                    <a:pt x="1293931" y="56949"/>
                  </a:lnTo>
                  <a:lnTo>
                    <a:pt x="1220714" y="37859"/>
                  </a:lnTo>
                  <a:lnTo>
                    <a:pt x="1165964" y="30983"/>
                  </a:lnTo>
                  <a:lnTo>
                    <a:pt x="1110865" y="29596"/>
                  </a:lnTo>
                  <a:lnTo>
                    <a:pt x="1056639" y="33491"/>
                  </a:lnTo>
                  <a:lnTo>
                    <a:pt x="1004509" y="42457"/>
                  </a:lnTo>
                  <a:lnTo>
                    <a:pt x="955697" y="56285"/>
                  </a:lnTo>
                  <a:lnTo>
                    <a:pt x="911425" y="74767"/>
                  </a:lnTo>
                  <a:lnTo>
                    <a:pt x="872917" y="97694"/>
                  </a:lnTo>
                  <a:lnTo>
                    <a:pt x="841394" y="124856"/>
                  </a:lnTo>
                  <a:lnTo>
                    <a:pt x="793021" y="111273"/>
                  </a:lnTo>
                  <a:lnTo>
                    <a:pt x="742201" y="101506"/>
                  </a:lnTo>
                  <a:lnTo>
                    <a:pt x="689637" y="95622"/>
                  </a:lnTo>
                  <a:lnTo>
                    <a:pt x="636031" y="93689"/>
                  </a:lnTo>
                  <a:lnTo>
                    <a:pt x="582086" y="95773"/>
                  </a:lnTo>
                  <a:lnTo>
                    <a:pt x="523377" y="102729"/>
                  </a:lnTo>
                  <a:lnTo>
                    <a:pt x="468498" y="114121"/>
                  </a:lnTo>
                  <a:lnTo>
                    <a:pt x="417983" y="129554"/>
                  </a:lnTo>
                  <a:lnTo>
                    <a:pt x="372370" y="148633"/>
                  </a:lnTo>
                  <a:lnTo>
                    <a:pt x="332195" y="170966"/>
                  </a:lnTo>
                  <a:lnTo>
                    <a:pt x="297994" y="196156"/>
                  </a:lnTo>
                  <a:lnTo>
                    <a:pt x="270304" y="223810"/>
                  </a:lnTo>
                  <a:lnTo>
                    <a:pt x="236600" y="284929"/>
                  </a:lnTo>
                  <a:lnTo>
                    <a:pt x="231660" y="317607"/>
                  </a:lnTo>
                  <a:lnTo>
                    <a:pt x="235376" y="351170"/>
                  </a:lnTo>
                  <a:lnTo>
                    <a:pt x="233191" y="354472"/>
                  </a:lnTo>
                  <a:lnTo>
                    <a:pt x="173292" y="362060"/>
                  </a:lnTo>
                  <a:lnTo>
                    <a:pt x="118890" y="377078"/>
                  </a:lnTo>
                  <a:lnTo>
                    <a:pt x="72105" y="398763"/>
                  </a:lnTo>
                  <a:lnTo>
                    <a:pt x="35059" y="426354"/>
                  </a:lnTo>
                  <a:lnTo>
                    <a:pt x="10801" y="457364"/>
                  </a:lnTo>
                  <a:lnTo>
                    <a:pt x="0" y="489612"/>
                  </a:lnTo>
                  <a:lnTo>
                    <a:pt x="2093" y="521893"/>
                  </a:lnTo>
                  <a:lnTo>
                    <a:pt x="16523" y="553003"/>
                  </a:lnTo>
                  <a:lnTo>
                    <a:pt x="42731" y="581738"/>
                  </a:lnTo>
                  <a:lnTo>
                    <a:pt x="80156" y="606895"/>
                  </a:lnTo>
                  <a:lnTo>
                    <a:pt x="128239" y="627268"/>
                  </a:lnTo>
                  <a:lnTo>
                    <a:pt x="94035" y="652757"/>
                  </a:lnTo>
                  <a:lnTo>
                    <a:pt x="70747" y="681449"/>
                  </a:lnTo>
                  <a:lnTo>
                    <a:pt x="59007" y="712261"/>
                  </a:lnTo>
                  <a:lnTo>
                    <a:pt x="59443" y="744108"/>
                  </a:lnTo>
                  <a:lnTo>
                    <a:pt x="99240" y="806202"/>
                  </a:lnTo>
                  <a:lnTo>
                    <a:pt x="135555" y="831146"/>
                  </a:lnTo>
                  <a:lnTo>
                    <a:pt x="180492" y="850994"/>
                  </a:lnTo>
                  <a:lnTo>
                    <a:pt x="232309" y="864974"/>
                  </a:lnTo>
                  <a:lnTo>
                    <a:pt x="289263" y="872317"/>
                  </a:lnTo>
                  <a:lnTo>
                    <a:pt x="349612" y="872251"/>
                  </a:lnTo>
                  <a:lnTo>
                    <a:pt x="352851" y="875426"/>
                  </a:lnTo>
                  <a:lnTo>
                    <a:pt x="385002" y="902061"/>
                  </a:lnTo>
                  <a:lnTo>
                    <a:pt x="419687" y="924556"/>
                  </a:lnTo>
                  <a:lnTo>
                    <a:pt x="458093" y="944366"/>
                  </a:lnTo>
                  <a:lnTo>
                    <a:pt x="499745" y="961424"/>
                  </a:lnTo>
                  <a:lnTo>
                    <a:pt x="544164" y="975665"/>
                  </a:lnTo>
                  <a:lnTo>
                    <a:pt x="590874" y="987021"/>
                  </a:lnTo>
                  <a:lnTo>
                    <a:pt x="639399" y="995425"/>
                  </a:lnTo>
                  <a:lnTo>
                    <a:pt x="689262" y="1000810"/>
                  </a:lnTo>
                  <a:lnTo>
                    <a:pt x="739987" y="1003109"/>
                  </a:lnTo>
                  <a:lnTo>
                    <a:pt x="791096" y="1002256"/>
                  </a:lnTo>
                  <a:lnTo>
                    <a:pt x="842113" y="998183"/>
                  </a:lnTo>
                  <a:lnTo>
                    <a:pt x="892561" y="990823"/>
                  </a:lnTo>
                  <a:lnTo>
                    <a:pt x="941964" y="980110"/>
                  </a:lnTo>
                  <a:lnTo>
                    <a:pt x="989845" y="965977"/>
                  </a:lnTo>
                  <a:lnTo>
                    <a:pt x="1024047" y="990787"/>
                  </a:lnTo>
                  <a:lnTo>
                    <a:pt x="1063713" y="1012603"/>
                  </a:lnTo>
                  <a:lnTo>
                    <a:pt x="1108206" y="1031146"/>
                  </a:lnTo>
                  <a:lnTo>
                    <a:pt x="1156889" y="1046135"/>
                  </a:lnTo>
                  <a:lnTo>
                    <a:pt x="1209123" y="1057290"/>
                  </a:lnTo>
                  <a:lnTo>
                    <a:pt x="1262799" y="1064255"/>
                  </a:lnTo>
                  <a:lnTo>
                    <a:pt x="1316368" y="1067046"/>
                  </a:lnTo>
                  <a:lnTo>
                    <a:pt x="1369228" y="1065846"/>
                  </a:lnTo>
                  <a:lnTo>
                    <a:pt x="1420780" y="1060836"/>
                  </a:lnTo>
                  <a:lnTo>
                    <a:pt x="1470424" y="1052198"/>
                  </a:lnTo>
                  <a:lnTo>
                    <a:pt x="1517558" y="1040113"/>
                  </a:lnTo>
                  <a:lnTo>
                    <a:pt x="1561584" y="1024763"/>
                  </a:lnTo>
                  <a:lnTo>
                    <a:pt x="1601901" y="1006330"/>
                  </a:lnTo>
                  <a:lnTo>
                    <a:pt x="1637909" y="984995"/>
                  </a:lnTo>
                  <a:lnTo>
                    <a:pt x="1669007" y="960940"/>
                  </a:lnTo>
                  <a:lnTo>
                    <a:pt x="1714075" y="905398"/>
                  </a:lnTo>
                  <a:lnTo>
                    <a:pt x="1756211" y="918003"/>
                  </a:lnTo>
                  <a:lnTo>
                    <a:pt x="1800848" y="927178"/>
                  </a:lnTo>
                  <a:lnTo>
                    <a:pt x="1847342" y="932830"/>
                  </a:lnTo>
                  <a:lnTo>
                    <a:pt x="1895050" y="934862"/>
                  </a:lnTo>
                  <a:lnTo>
                    <a:pt x="1957430" y="932022"/>
                  </a:lnTo>
                  <a:lnTo>
                    <a:pt x="2016235" y="923272"/>
                  </a:lnTo>
                  <a:lnTo>
                    <a:pt x="2070475" y="909156"/>
                  </a:lnTo>
                  <a:lnTo>
                    <a:pt x="2119161" y="890217"/>
                  </a:lnTo>
                  <a:lnTo>
                    <a:pt x="2161305" y="866999"/>
                  </a:lnTo>
                  <a:lnTo>
                    <a:pt x="2195918" y="840045"/>
                  </a:lnTo>
                  <a:lnTo>
                    <a:pt x="2222010" y="809898"/>
                  </a:lnTo>
                  <a:lnTo>
                    <a:pt x="2244681" y="742203"/>
                  </a:lnTo>
                  <a:lnTo>
                    <a:pt x="2295781" y="736198"/>
                  </a:lnTo>
                  <a:lnTo>
                    <a:pt x="2344868" y="726645"/>
                  </a:lnTo>
                  <a:lnTo>
                    <a:pt x="2391360" y="713664"/>
                  </a:lnTo>
                  <a:lnTo>
                    <a:pt x="2434673" y="697372"/>
                  </a:lnTo>
                  <a:lnTo>
                    <a:pt x="2483693" y="672515"/>
                  </a:lnTo>
                  <a:lnTo>
                    <a:pt x="2523895" y="644331"/>
                  </a:lnTo>
                  <a:lnTo>
                    <a:pt x="2555123" y="613478"/>
                  </a:lnTo>
                  <a:lnTo>
                    <a:pt x="2577224" y="580615"/>
                  </a:lnTo>
                  <a:lnTo>
                    <a:pt x="2593422" y="511493"/>
                  </a:lnTo>
                  <a:lnTo>
                    <a:pt x="2587210" y="476550"/>
                  </a:lnTo>
                  <a:lnTo>
                    <a:pt x="2571252" y="442230"/>
                  </a:lnTo>
                  <a:lnTo>
                    <a:pt x="2545392" y="409192"/>
                  </a:lnTo>
                  <a:lnTo>
                    <a:pt x="2509476" y="378094"/>
                  </a:lnTo>
                  <a:lnTo>
                    <a:pt x="2513669" y="372331"/>
                  </a:lnTo>
                  <a:lnTo>
                    <a:pt x="2517493" y="366473"/>
                  </a:lnTo>
                  <a:lnTo>
                    <a:pt x="2520959" y="360520"/>
                  </a:lnTo>
                  <a:lnTo>
                    <a:pt x="2524081" y="354472"/>
                  </a:lnTo>
                  <a:lnTo>
                    <a:pt x="2534732" y="318610"/>
                  </a:lnTo>
                  <a:lnTo>
                    <a:pt x="2532520" y="283340"/>
                  </a:lnTo>
                  <a:lnTo>
                    <a:pt x="2493109" y="218137"/>
                  </a:lnTo>
                  <a:lnTo>
                    <a:pt x="2457710" y="189985"/>
                  </a:lnTo>
                  <a:lnTo>
                    <a:pt x="2413049" y="165984"/>
                  </a:lnTo>
                  <a:lnTo>
                    <a:pt x="2360027" y="147026"/>
                  </a:lnTo>
                  <a:lnTo>
                    <a:pt x="2299545" y="134000"/>
                  </a:lnTo>
                  <a:lnTo>
                    <a:pt x="2286345" y="106846"/>
                  </a:lnTo>
                  <a:lnTo>
                    <a:pt x="2236608" y="58633"/>
                  </a:lnTo>
                  <a:lnTo>
                    <a:pt x="2201120" y="38623"/>
                  </a:lnTo>
                  <a:lnTo>
                    <a:pt x="2158157" y="21695"/>
                  </a:lnTo>
                  <a:lnTo>
                    <a:pt x="2111828" y="9651"/>
                  </a:lnTo>
                  <a:lnTo>
                    <a:pt x="2063292" y="2437"/>
                  </a:lnTo>
                  <a:lnTo>
                    <a:pt x="2013709" y="0"/>
                  </a:lnTo>
                  <a:close/>
                </a:path>
              </a:pathLst>
            </a:custGeom>
            <a:solidFill>
              <a:srgbClr val="FFFF00"/>
            </a:solidFill>
          </p:spPr>
          <p:txBody>
            <a:bodyPr wrap="square" lIns="0" tIns="0" rIns="0" bIns="0" rtlCol="0"/>
            <a:lstStyle/>
            <a:p>
              <a:endParaRPr sz="1280"/>
            </a:p>
          </p:txBody>
        </p:sp>
        <p:pic>
          <p:nvPicPr>
            <p:cNvPr id="24" name="object 24"/>
            <p:cNvPicPr/>
            <p:nvPr/>
          </p:nvPicPr>
          <p:blipFill>
            <a:blip r:embed="rId3" cstate="print"/>
            <a:stretch>
              <a:fillRect/>
            </a:stretch>
          </p:blipFill>
          <p:spPr>
            <a:xfrm>
              <a:off x="2210689" y="1722881"/>
              <a:ext cx="177800" cy="177800"/>
            </a:xfrm>
            <a:prstGeom prst="rect">
              <a:avLst/>
            </a:prstGeom>
          </p:spPr>
        </p:pic>
        <p:sp>
          <p:nvSpPr>
            <p:cNvPr id="25" name="object 25"/>
            <p:cNvSpPr/>
            <p:nvPr/>
          </p:nvSpPr>
          <p:spPr>
            <a:xfrm>
              <a:off x="170731" y="704707"/>
              <a:ext cx="2593975" cy="1067435"/>
            </a:xfrm>
            <a:custGeom>
              <a:avLst/>
              <a:gdLst/>
              <a:ahLst/>
              <a:cxnLst/>
              <a:rect l="l" t="t" r="r" b="b"/>
              <a:pathLst>
                <a:path w="2593975" h="1067435">
                  <a:moveTo>
                    <a:pt x="235376" y="351170"/>
                  </a:moveTo>
                  <a:lnTo>
                    <a:pt x="236600" y="284929"/>
                  </a:lnTo>
                  <a:lnTo>
                    <a:pt x="270304" y="223810"/>
                  </a:lnTo>
                  <a:lnTo>
                    <a:pt x="297994" y="196156"/>
                  </a:lnTo>
                  <a:lnTo>
                    <a:pt x="332195" y="170966"/>
                  </a:lnTo>
                  <a:lnTo>
                    <a:pt x="372370" y="148633"/>
                  </a:lnTo>
                  <a:lnTo>
                    <a:pt x="417983" y="129554"/>
                  </a:lnTo>
                  <a:lnTo>
                    <a:pt x="468498" y="114121"/>
                  </a:lnTo>
                  <a:lnTo>
                    <a:pt x="523377" y="102729"/>
                  </a:lnTo>
                  <a:lnTo>
                    <a:pt x="582086" y="95773"/>
                  </a:lnTo>
                  <a:lnTo>
                    <a:pt x="636031" y="93689"/>
                  </a:lnTo>
                  <a:lnTo>
                    <a:pt x="689637" y="95622"/>
                  </a:lnTo>
                  <a:lnTo>
                    <a:pt x="742201" y="101506"/>
                  </a:lnTo>
                  <a:lnTo>
                    <a:pt x="793021" y="111273"/>
                  </a:lnTo>
                  <a:lnTo>
                    <a:pt x="841394" y="124856"/>
                  </a:lnTo>
                  <a:lnTo>
                    <a:pt x="872917" y="97694"/>
                  </a:lnTo>
                  <a:lnTo>
                    <a:pt x="911425" y="74767"/>
                  </a:lnTo>
                  <a:lnTo>
                    <a:pt x="955697" y="56285"/>
                  </a:lnTo>
                  <a:lnTo>
                    <a:pt x="1004509" y="42457"/>
                  </a:lnTo>
                  <a:lnTo>
                    <a:pt x="1056639" y="33491"/>
                  </a:lnTo>
                  <a:lnTo>
                    <a:pt x="1110865" y="29596"/>
                  </a:lnTo>
                  <a:lnTo>
                    <a:pt x="1165964" y="30983"/>
                  </a:lnTo>
                  <a:lnTo>
                    <a:pt x="1220714" y="37859"/>
                  </a:lnTo>
                  <a:lnTo>
                    <a:pt x="1273893" y="50434"/>
                  </a:lnTo>
                  <a:lnTo>
                    <a:pt x="1313041" y="64261"/>
                  </a:lnTo>
                  <a:lnTo>
                    <a:pt x="1348188" y="81041"/>
                  </a:lnTo>
                  <a:lnTo>
                    <a:pt x="1376492" y="55909"/>
                  </a:lnTo>
                  <a:lnTo>
                    <a:pt x="1412075" y="35079"/>
                  </a:lnTo>
                  <a:lnTo>
                    <a:pt x="1453525" y="18814"/>
                  </a:lnTo>
                  <a:lnTo>
                    <a:pt x="1499429" y="7381"/>
                  </a:lnTo>
                  <a:lnTo>
                    <a:pt x="1548375" y="1043"/>
                  </a:lnTo>
                  <a:lnTo>
                    <a:pt x="1598951" y="66"/>
                  </a:lnTo>
                  <a:lnTo>
                    <a:pt x="1649745" y="4715"/>
                  </a:lnTo>
                  <a:lnTo>
                    <a:pt x="1699343" y="15255"/>
                  </a:lnTo>
                  <a:lnTo>
                    <a:pt x="1749333" y="33495"/>
                  </a:lnTo>
                  <a:lnTo>
                    <a:pt x="1790656" y="57546"/>
                  </a:lnTo>
                  <a:lnTo>
                    <a:pt x="1828088" y="36920"/>
                  </a:lnTo>
                  <a:lnTo>
                    <a:pt x="1870268" y="20798"/>
                  </a:lnTo>
                  <a:lnTo>
                    <a:pt x="1916038" y="9234"/>
                  </a:lnTo>
                  <a:lnTo>
                    <a:pt x="1964238" y="2283"/>
                  </a:lnTo>
                  <a:lnTo>
                    <a:pt x="2013709" y="0"/>
                  </a:lnTo>
                  <a:lnTo>
                    <a:pt x="2063292" y="2437"/>
                  </a:lnTo>
                  <a:lnTo>
                    <a:pt x="2111828" y="9651"/>
                  </a:lnTo>
                  <a:lnTo>
                    <a:pt x="2158157" y="21695"/>
                  </a:lnTo>
                  <a:lnTo>
                    <a:pt x="2201120" y="38623"/>
                  </a:lnTo>
                  <a:lnTo>
                    <a:pt x="2236608" y="58633"/>
                  </a:lnTo>
                  <a:lnTo>
                    <a:pt x="2286345" y="106846"/>
                  </a:lnTo>
                  <a:lnTo>
                    <a:pt x="2299545" y="134000"/>
                  </a:lnTo>
                  <a:lnTo>
                    <a:pt x="2360027" y="147026"/>
                  </a:lnTo>
                  <a:lnTo>
                    <a:pt x="2413049" y="165984"/>
                  </a:lnTo>
                  <a:lnTo>
                    <a:pt x="2457710" y="189985"/>
                  </a:lnTo>
                  <a:lnTo>
                    <a:pt x="2493109" y="218137"/>
                  </a:lnTo>
                  <a:lnTo>
                    <a:pt x="2518346" y="249552"/>
                  </a:lnTo>
                  <a:lnTo>
                    <a:pt x="2534732" y="318610"/>
                  </a:lnTo>
                  <a:lnTo>
                    <a:pt x="2524081" y="354472"/>
                  </a:lnTo>
                  <a:lnTo>
                    <a:pt x="2520959" y="360520"/>
                  </a:lnTo>
                  <a:lnTo>
                    <a:pt x="2517493" y="366473"/>
                  </a:lnTo>
                  <a:lnTo>
                    <a:pt x="2513669" y="372331"/>
                  </a:lnTo>
                  <a:lnTo>
                    <a:pt x="2509476" y="378094"/>
                  </a:lnTo>
                  <a:lnTo>
                    <a:pt x="2545392" y="409192"/>
                  </a:lnTo>
                  <a:lnTo>
                    <a:pt x="2571252" y="442230"/>
                  </a:lnTo>
                  <a:lnTo>
                    <a:pt x="2587210" y="476550"/>
                  </a:lnTo>
                  <a:lnTo>
                    <a:pt x="2593422" y="511493"/>
                  </a:lnTo>
                  <a:lnTo>
                    <a:pt x="2590042" y="546401"/>
                  </a:lnTo>
                  <a:lnTo>
                    <a:pt x="2555123" y="613478"/>
                  </a:lnTo>
                  <a:lnTo>
                    <a:pt x="2523895" y="644331"/>
                  </a:lnTo>
                  <a:lnTo>
                    <a:pt x="2483693" y="672515"/>
                  </a:lnTo>
                  <a:lnTo>
                    <a:pt x="2434673" y="697372"/>
                  </a:lnTo>
                  <a:lnTo>
                    <a:pt x="2391360" y="713664"/>
                  </a:lnTo>
                  <a:lnTo>
                    <a:pt x="2344868" y="726645"/>
                  </a:lnTo>
                  <a:lnTo>
                    <a:pt x="2295781" y="736198"/>
                  </a:lnTo>
                  <a:lnTo>
                    <a:pt x="2244681" y="742203"/>
                  </a:lnTo>
                  <a:lnTo>
                    <a:pt x="2238594" y="777103"/>
                  </a:lnTo>
                  <a:lnTo>
                    <a:pt x="2195918" y="840045"/>
                  </a:lnTo>
                  <a:lnTo>
                    <a:pt x="2161305" y="866999"/>
                  </a:lnTo>
                  <a:lnTo>
                    <a:pt x="2119161" y="890217"/>
                  </a:lnTo>
                  <a:lnTo>
                    <a:pt x="2070475" y="909156"/>
                  </a:lnTo>
                  <a:lnTo>
                    <a:pt x="2016235" y="923272"/>
                  </a:lnTo>
                  <a:lnTo>
                    <a:pt x="1957430" y="932022"/>
                  </a:lnTo>
                  <a:lnTo>
                    <a:pt x="1895050" y="934862"/>
                  </a:lnTo>
                  <a:lnTo>
                    <a:pt x="1847342" y="932830"/>
                  </a:lnTo>
                  <a:lnTo>
                    <a:pt x="1800848" y="927178"/>
                  </a:lnTo>
                  <a:lnTo>
                    <a:pt x="1756211" y="918003"/>
                  </a:lnTo>
                  <a:lnTo>
                    <a:pt x="1714075" y="905398"/>
                  </a:lnTo>
                  <a:lnTo>
                    <a:pt x="1694596" y="934347"/>
                  </a:lnTo>
                  <a:lnTo>
                    <a:pt x="1637909" y="984995"/>
                  </a:lnTo>
                  <a:lnTo>
                    <a:pt x="1601901" y="1006330"/>
                  </a:lnTo>
                  <a:lnTo>
                    <a:pt x="1561584" y="1024763"/>
                  </a:lnTo>
                  <a:lnTo>
                    <a:pt x="1517558" y="1040113"/>
                  </a:lnTo>
                  <a:lnTo>
                    <a:pt x="1470424" y="1052198"/>
                  </a:lnTo>
                  <a:lnTo>
                    <a:pt x="1420780" y="1060836"/>
                  </a:lnTo>
                  <a:lnTo>
                    <a:pt x="1369228" y="1065846"/>
                  </a:lnTo>
                  <a:lnTo>
                    <a:pt x="1316368" y="1067046"/>
                  </a:lnTo>
                  <a:lnTo>
                    <a:pt x="1262799" y="1064255"/>
                  </a:lnTo>
                  <a:lnTo>
                    <a:pt x="1209123" y="1057290"/>
                  </a:lnTo>
                  <a:lnTo>
                    <a:pt x="1156889" y="1046135"/>
                  </a:lnTo>
                  <a:lnTo>
                    <a:pt x="1108206" y="1031146"/>
                  </a:lnTo>
                  <a:lnTo>
                    <a:pt x="1063713" y="1012603"/>
                  </a:lnTo>
                  <a:lnTo>
                    <a:pt x="1024047" y="990787"/>
                  </a:lnTo>
                  <a:lnTo>
                    <a:pt x="989845" y="965977"/>
                  </a:lnTo>
                  <a:lnTo>
                    <a:pt x="941964" y="980110"/>
                  </a:lnTo>
                  <a:lnTo>
                    <a:pt x="892561" y="990823"/>
                  </a:lnTo>
                  <a:lnTo>
                    <a:pt x="842113" y="998183"/>
                  </a:lnTo>
                  <a:lnTo>
                    <a:pt x="791096" y="1002256"/>
                  </a:lnTo>
                  <a:lnTo>
                    <a:pt x="739987" y="1003109"/>
                  </a:lnTo>
                  <a:lnTo>
                    <a:pt x="689262" y="1000810"/>
                  </a:lnTo>
                  <a:lnTo>
                    <a:pt x="639399" y="995425"/>
                  </a:lnTo>
                  <a:lnTo>
                    <a:pt x="590874" y="987021"/>
                  </a:lnTo>
                  <a:lnTo>
                    <a:pt x="544164" y="975665"/>
                  </a:lnTo>
                  <a:lnTo>
                    <a:pt x="499745" y="961424"/>
                  </a:lnTo>
                  <a:lnTo>
                    <a:pt x="458093" y="944366"/>
                  </a:lnTo>
                  <a:lnTo>
                    <a:pt x="419687" y="924556"/>
                  </a:lnTo>
                  <a:lnTo>
                    <a:pt x="385002" y="902061"/>
                  </a:lnTo>
                  <a:lnTo>
                    <a:pt x="354514" y="876950"/>
                  </a:lnTo>
                  <a:lnTo>
                    <a:pt x="351212" y="873775"/>
                  </a:lnTo>
                  <a:lnTo>
                    <a:pt x="349612" y="872251"/>
                  </a:lnTo>
                  <a:lnTo>
                    <a:pt x="289263" y="872317"/>
                  </a:lnTo>
                  <a:lnTo>
                    <a:pt x="232309" y="864974"/>
                  </a:lnTo>
                  <a:lnTo>
                    <a:pt x="180492" y="850994"/>
                  </a:lnTo>
                  <a:lnTo>
                    <a:pt x="135555" y="831146"/>
                  </a:lnTo>
                  <a:lnTo>
                    <a:pt x="99240" y="806202"/>
                  </a:lnTo>
                  <a:lnTo>
                    <a:pt x="73288" y="776932"/>
                  </a:lnTo>
                  <a:lnTo>
                    <a:pt x="59007" y="712261"/>
                  </a:lnTo>
                  <a:lnTo>
                    <a:pt x="70747" y="681449"/>
                  </a:lnTo>
                  <a:lnTo>
                    <a:pt x="94035" y="652757"/>
                  </a:lnTo>
                  <a:lnTo>
                    <a:pt x="128239" y="627268"/>
                  </a:lnTo>
                  <a:lnTo>
                    <a:pt x="80156" y="606895"/>
                  </a:lnTo>
                  <a:lnTo>
                    <a:pt x="42731" y="581738"/>
                  </a:lnTo>
                  <a:lnTo>
                    <a:pt x="16523" y="553003"/>
                  </a:lnTo>
                  <a:lnTo>
                    <a:pt x="2093" y="521893"/>
                  </a:lnTo>
                  <a:lnTo>
                    <a:pt x="0" y="489612"/>
                  </a:lnTo>
                  <a:lnTo>
                    <a:pt x="10801" y="457364"/>
                  </a:lnTo>
                  <a:lnTo>
                    <a:pt x="35059" y="426354"/>
                  </a:lnTo>
                  <a:lnTo>
                    <a:pt x="72105" y="398763"/>
                  </a:lnTo>
                  <a:lnTo>
                    <a:pt x="118890" y="377078"/>
                  </a:lnTo>
                  <a:lnTo>
                    <a:pt x="173292" y="362060"/>
                  </a:lnTo>
                  <a:lnTo>
                    <a:pt x="233191" y="354472"/>
                  </a:lnTo>
                  <a:lnTo>
                    <a:pt x="235376" y="351170"/>
                  </a:lnTo>
                  <a:close/>
                </a:path>
              </a:pathLst>
            </a:custGeom>
            <a:ln w="9525">
              <a:solidFill>
                <a:srgbClr val="000000"/>
              </a:solidFill>
            </a:ln>
          </p:spPr>
          <p:txBody>
            <a:bodyPr wrap="square" lIns="0" tIns="0" rIns="0" bIns="0" rtlCol="0"/>
            <a:lstStyle/>
            <a:p>
              <a:endParaRPr sz="1280"/>
            </a:p>
          </p:txBody>
        </p:sp>
        <p:pic>
          <p:nvPicPr>
            <p:cNvPr id="26" name="object 26"/>
            <p:cNvPicPr/>
            <p:nvPr/>
          </p:nvPicPr>
          <p:blipFill>
            <a:blip r:embed="rId4" cstate="print"/>
            <a:stretch>
              <a:fillRect/>
            </a:stretch>
          </p:blipFill>
          <p:spPr>
            <a:xfrm>
              <a:off x="2459989" y="1904872"/>
              <a:ext cx="118491" cy="118617"/>
            </a:xfrm>
            <a:prstGeom prst="rect">
              <a:avLst/>
            </a:prstGeom>
          </p:spPr>
        </p:pic>
        <p:pic>
          <p:nvPicPr>
            <p:cNvPr id="27" name="object 27"/>
            <p:cNvPicPr/>
            <p:nvPr/>
          </p:nvPicPr>
          <p:blipFill>
            <a:blip r:embed="rId5" cstate="print"/>
            <a:stretch>
              <a:fillRect/>
            </a:stretch>
          </p:blipFill>
          <p:spPr>
            <a:xfrm>
              <a:off x="2455227" y="1900110"/>
              <a:ext cx="128016" cy="128142"/>
            </a:xfrm>
            <a:prstGeom prst="rect">
              <a:avLst/>
            </a:prstGeom>
          </p:spPr>
        </p:pic>
        <p:pic>
          <p:nvPicPr>
            <p:cNvPr id="28" name="object 28"/>
            <p:cNvPicPr/>
            <p:nvPr/>
          </p:nvPicPr>
          <p:blipFill>
            <a:blip r:embed="rId6" cstate="print"/>
            <a:stretch>
              <a:fillRect/>
            </a:stretch>
          </p:blipFill>
          <p:spPr>
            <a:xfrm>
              <a:off x="2205926" y="1718119"/>
              <a:ext cx="187325" cy="187325"/>
            </a:xfrm>
            <a:prstGeom prst="rect">
              <a:avLst/>
            </a:prstGeom>
          </p:spPr>
        </p:pic>
        <p:sp>
          <p:nvSpPr>
            <p:cNvPr id="29" name="object 29"/>
            <p:cNvSpPr/>
            <p:nvPr/>
          </p:nvSpPr>
          <p:spPr>
            <a:xfrm>
              <a:off x="301739" y="1327784"/>
              <a:ext cx="1599565" cy="339090"/>
            </a:xfrm>
            <a:custGeom>
              <a:avLst/>
              <a:gdLst/>
              <a:ahLst/>
              <a:cxnLst/>
              <a:rect l="l" t="t" r="r" b="b"/>
              <a:pathLst>
                <a:path w="1599564" h="339089">
                  <a:moveTo>
                    <a:pt x="151917" y="19685"/>
                  </a:moveTo>
                  <a:lnTo>
                    <a:pt x="112271" y="19698"/>
                  </a:lnTo>
                  <a:lnTo>
                    <a:pt x="73291" y="16367"/>
                  </a:lnTo>
                  <a:lnTo>
                    <a:pt x="35645" y="9773"/>
                  </a:lnTo>
                  <a:lnTo>
                    <a:pt x="0" y="0"/>
                  </a:lnTo>
                </a:path>
                <a:path w="1599564" h="339089">
                  <a:moveTo>
                    <a:pt x="285965" y="235076"/>
                  </a:moveTo>
                  <a:lnTo>
                    <a:pt x="269789" y="238313"/>
                  </a:lnTo>
                  <a:lnTo>
                    <a:pt x="253282" y="240966"/>
                  </a:lnTo>
                  <a:lnTo>
                    <a:pt x="236499" y="243024"/>
                  </a:lnTo>
                  <a:lnTo>
                    <a:pt x="219494" y="244475"/>
                  </a:lnTo>
                </a:path>
                <a:path w="1599564" h="339089">
                  <a:moveTo>
                    <a:pt x="858697" y="338581"/>
                  </a:moveTo>
                  <a:lnTo>
                    <a:pt x="847161" y="328300"/>
                  </a:lnTo>
                  <a:lnTo>
                    <a:pt x="836626" y="317674"/>
                  </a:lnTo>
                  <a:lnTo>
                    <a:pt x="827113" y="306738"/>
                  </a:lnTo>
                  <a:lnTo>
                    <a:pt x="818641" y="295528"/>
                  </a:lnTo>
                </a:path>
                <a:path w="1599564" h="339089">
                  <a:moveTo>
                    <a:pt x="1599323" y="231393"/>
                  </a:moveTo>
                  <a:lnTo>
                    <a:pt x="1596966" y="243345"/>
                  </a:lnTo>
                  <a:lnTo>
                    <a:pt x="1593513" y="255190"/>
                  </a:lnTo>
                  <a:lnTo>
                    <a:pt x="1588965" y="266916"/>
                  </a:lnTo>
                  <a:lnTo>
                    <a:pt x="1583321" y="278511"/>
                  </a:lnTo>
                </a:path>
              </a:pathLst>
            </a:custGeom>
            <a:ln w="9525">
              <a:solidFill>
                <a:srgbClr val="000000"/>
              </a:solidFill>
            </a:ln>
          </p:spPr>
          <p:txBody>
            <a:bodyPr wrap="square" lIns="0" tIns="0" rIns="0" bIns="0" rtlCol="0"/>
            <a:lstStyle/>
            <a:p>
              <a:endParaRPr sz="1280"/>
            </a:p>
          </p:txBody>
        </p:sp>
        <p:pic>
          <p:nvPicPr>
            <p:cNvPr id="30" name="object 30"/>
            <p:cNvPicPr/>
            <p:nvPr/>
          </p:nvPicPr>
          <p:blipFill>
            <a:blip r:embed="rId7" cstate="print"/>
            <a:stretch>
              <a:fillRect/>
            </a:stretch>
          </p:blipFill>
          <p:spPr>
            <a:xfrm>
              <a:off x="2214181" y="1263078"/>
              <a:ext cx="204597" cy="185800"/>
            </a:xfrm>
            <a:prstGeom prst="rect">
              <a:avLst/>
            </a:prstGeom>
          </p:spPr>
        </p:pic>
        <p:sp>
          <p:nvSpPr>
            <p:cNvPr id="31" name="object 31"/>
            <p:cNvSpPr/>
            <p:nvPr/>
          </p:nvSpPr>
          <p:spPr>
            <a:xfrm>
              <a:off x="406107" y="758824"/>
              <a:ext cx="2273300" cy="387985"/>
            </a:xfrm>
            <a:custGeom>
              <a:avLst/>
              <a:gdLst/>
              <a:ahLst/>
              <a:cxnLst/>
              <a:rect l="l" t="t" r="r" b="b"/>
              <a:pathLst>
                <a:path w="2273300" h="387984">
                  <a:moveTo>
                    <a:pt x="2272830" y="321310"/>
                  </a:moveTo>
                  <a:lnTo>
                    <a:pt x="2256363" y="339881"/>
                  </a:lnTo>
                  <a:lnTo>
                    <a:pt x="2236254" y="357203"/>
                  </a:lnTo>
                  <a:lnTo>
                    <a:pt x="2212715" y="373120"/>
                  </a:lnTo>
                  <a:lnTo>
                    <a:pt x="2185962" y="387476"/>
                  </a:lnTo>
                </a:path>
                <a:path w="2273300" h="387984">
                  <a:moveTo>
                    <a:pt x="2064423" y="76200"/>
                  </a:moveTo>
                  <a:lnTo>
                    <a:pt x="2066639" y="83939"/>
                  </a:lnTo>
                  <a:lnTo>
                    <a:pt x="2068153" y="91725"/>
                  </a:lnTo>
                  <a:lnTo>
                    <a:pt x="2068977" y="99560"/>
                  </a:lnTo>
                  <a:lnTo>
                    <a:pt x="2069122" y="107441"/>
                  </a:lnTo>
                </a:path>
                <a:path w="2273300" h="387984">
                  <a:moveTo>
                    <a:pt x="1509941" y="39750"/>
                  </a:moveTo>
                  <a:lnTo>
                    <a:pt x="1519102" y="29182"/>
                  </a:lnTo>
                  <a:lnTo>
                    <a:pt x="1529610" y="19018"/>
                  </a:lnTo>
                  <a:lnTo>
                    <a:pt x="1541427" y="9282"/>
                  </a:lnTo>
                  <a:lnTo>
                    <a:pt x="1554518" y="0"/>
                  </a:lnTo>
                </a:path>
                <a:path w="2273300" h="387984">
                  <a:moveTo>
                    <a:pt x="1093889" y="58800"/>
                  </a:moveTo>
                  <a:lnTo>
                    <a:pt x="1097887" y="49924"/>
                  </a:lnTo>
                  <a:lnTo>
                    <a:pt x="1102826" y="41227"/>
                  </a:lnTo>
                  <a:lnTo>
                    <a:pt x="1108694" y="32744"/>
                  </a:lnTo>
                  <a:lnTo>
                    <a:pt x="1115479" y="24511"/>
                  </a:lnTo>
                </a:path>
                <a:path w="2273300" h="387984">
                  <a:moveTo>
                    <a:pt x="605713" y="70485"/>
                  </a:moveTo>
                  <a:lnTo>
                    <a:pt x="626528" y="77791"/>
                  </a:lnTo>
                  <a:lnTo>
                    <a:pt x="646495" y="85788"/>
                  </a:lnTo>
                  <a:lnTo>
                    <a:pt x="665558" y="94452"/>
                  </a:lnTo>
                  <a:lnTo>
                    <a:pt x="683666" y="103759"/>
                  </a:lnTo>
                </a:path>
                <a:path w="2273300" h="387984">
                  <a:moveTo>
                    <a:pt x="13614" y="332104"/>
                  </a:moveTo>
                  <a:lnTo>
                    <a:pt x="9283" y="323484"/>
                  </a:lnTo>
                  <a:lnTo>
                    <a:pt x="5568" y="314769"/>
                  </a:lnTo>
                  <a:lnTo>
                    <a:pt x="2473" y="305958"/>
                  </a:lnTo>
                  <a:lnTo>
                    <a:pt x="0" y="297052"/>
                  </a:lnTo>
                </a:path>
              </a:pathLst>
            </a:custGeom>
            <a:ln w="9525">
              <a:solidFill>
                <a:srgbClr val="000000"/>
              </a:solidFill>
            </a:ln>
          </p:spPr>
          <p:txBody>
            <a:bodyPr wrap="square" lIns="0" tIns="0" rIns="0" bIns="0" rtlCol="0"/>
            <a:lstStyle/>
            <a:p>
              <a:endParaRPr sz="1280"/>
            </a:p>
          </p:txBody>
        </p:sp>
      </p:grpSp>
      <p:sp>
        <p:nvSpPr>
          <p:cNvPr id="32" name="object 32"/>
          <p:cNvSpPr txBox="1"/>
          <p:nvPr/>
        </p:nvSpPr>
        <p:spPr>
          <a:xfrm>
            <a:off x="607758" y="2167588"/>
            <a:ext cx="1991301" cy="736057"/>
          </a:xfrm>
          <a:prstGeom prst="rect">
            <a:avLst/>
          </a:prstGeom>
        </p:spPr>
        <p:txBody>
          <a:bodyPr vert="horz" wrap="square" lIns="0" tIns="13547" rIns="0" bIns="0" rtlCol="0">
            <a:spAutoFit/>
          </a:bodyPr>
          <a:lstStyle/>
          <a:p>
            <a:pPr>
              <a:spcBef>
                <a:spcPts val="107"/>
              </a:spcBef>
            </a:pPr>
            <a:r>
              <a:rPr sz="2347" spc="-5" dirty="0">
                <a:solidFill>
                  <a:srgbClr val="FF0000"/>
                </a:solidFill>
                <a:latin typeface="Arial MT"/>
                <a:cs typeface="Arial MT"/>
              </a:rPr>
              <a:t>Presentation</a:t>
            </a:r>
            <a:r>
              <a:rPr sz="2347" spc="-43" dirty="0">
                <a:solidFill>
                  <a:srgbClr val="FF0000"/>
                </a:solidFill>
                <a:latin typeface="Arial MT"/>
                <a:cs typeface="Arial MT"/>
              </a:rPr>
              <a:t> </a:t>
            </a:r>
            <a:r>
              <a:rPr sz="2347" spc="-5" dirty="0">
                <a:solidFill>
                  <a:srgbClr val="FF0000"/>
                </a:solidFill>
                <a:latin typeface="Arial MT"/>
                <a:cs typeface="Arial MT"/>
              </a:rPr>
              <a:t>only</a:t>
            </a:r>
            <a:endParaRPr sz="2347" dirty="0">
              <a:latin typeface="Arial MT"/>
              <a:cs typeface="Arial MT"/>
            </a:endParaRPr>
          </a:p>
        </p:txBody>
      </p:sp>
      <p:grpSp>
        <p:nvGrpSpPr>
          <p:cNvPr id="33" name="object 33"/>
          <p:cNvGrpSpPr/>
          <p:nvPr/>
        </p:nvGrpSpPr>
        <p:grpSpPr>
          <a:xfrm>
            <a:off x="-5079" y="4390284"/>
            <a:ext cx="3314869" cy="2452624"/>
            <a:chOff x="-4762" y="2972891"/>
            <a:chExt cx="3107690" cy="2299335"/>
          </a:xfrm>
        </p:grpSpPr>
        <p:sp>
          <p:nvSpPr>
            <p:cNvPr id="34" name="object 34"/>
            <p:cNvSpPr/>
            <p:nvPr/>
          </p:nvSpPr>
          <p:spPr>
            <a:xfrm>
              <a:off x="0" y="2977654"/>
              <a:ext cx="3098165" cy="1799589"/>
            </a:xfrm>
            <a:custGeom>
              <a:avLst/>
              <a:gdLst/>
              <a:ahLst/>
              <a:cxnLst/>
              <a:rect l="l" t="t" r="r" b="b"/>
              <a:pathLst>
                <a:path w="3098165" h="1799589">
                  <a:moveTo>
                    <a:pt x="1985693" y="1628635"/>
                  </a:moveTo>
                  <a:lnTo>
                    <a:pt x="1181392" y="1628635"/>
                  </a:lnTo>
                  <a:lnTo>
                    <a:pt x="1214983" y="1663876"/>
                  </a:lnTo>
                  <a:lnTo>
                    <a:pt x="1253196" y="1695635"/>
                  </a:lnTo>
                  <a:lnTo>
                    <a:pt x="1295592" y="1723647"/>
                  </a:lnTo>
                  <a:lnTo>
                    <a:pt x="1341731" y="1747648"/>
                  </a:lnTo>
                  <a:lnTo>
                    <a:pt x="1391174" y="1767374"/>
                  </a:lnTo>
                  <a:lnTo>
                    <a:pt x="1443482" y="1782559"/>
                  </a:lnTo>
                  <a:lnTo>
                    <a:pt x="1494791" y="1792530"/>
                  </a:lnTo>
                  <a:lnTo>
                    <a:pt x="1546112" y="1797961"/>
                  </a:lnTo>
                  <a:lnTo>
                    <a:pt x="1597076" y="1799007"/>
                  </a:lnTo>
                  <a:lnTo>
                    <a:pt x="1647317" y="1795826"/>
                  </a:lnTo>
                  <a:lnTo>
                    <a:pt x="1696466" y="1788575"/>
                  </a:lnTo>
                  <a:lnTo>
                    <a:pt x="1744155" y="1777410"/>
                  </a:lnTo>
                  <a:lnTo>
                    <a:pt x="1790016" y="1762488"/>
                  </a:lnTo>
                  <a:lnTo>
                    <a:pt x="1833682" y="1743965"/>
                  </a:lnTo>
                  <a:lnTo>
                    <a:pt x="1874786" y="1721998"/>
                  </a:lnTo>
                  <a:lnTo>
                    <a:pt x="1912958" y="1696745"/>
                  </a:lnTo>
                  <a:lnTo>
                    <a:pt x="1947832" y="1668361"/>
                  </a:lnTo>
                  <a:lnTo>
                    <a:pt x="1979039" y="1637003"/>
                  </a:lnTo>
                  <a:lnTo>
                    <a:pt x="1985693" y="1628635"/>
                  </a:lnTo>
                  <a:close/>
                </a:path>
                <a:path w="3098165" h="1799589">
                  <a:moveTo>
                    <a:pt x="2571377" y="1470647"/>
                  </a:moveTo>
                  <a:lnTo>
                    <a:pt x="416128" y="1470647"/>
                  </a:lnTo>
                  <a:lnTo>
                    <a:pt x="418033" y="1473314"/>
                  </a:lnTo>
                  <a:lnTo>
                    <a:pt x="449860" y="1511946"/>
                  </a:lnTo>
                  <a:lnTo>
                    <a:pt x="480862" y="1542590"/>
                  </a:lnTo>
                  <a:lnTo>
                    <a:pt x="514708" y="1570527"/>
                  </a:lnTo>
                  <a:lnTo>
                    <a:pt x="551131" y="1595703"/>
                  </a:lnTo>
                  <a:lnTo>
                    <a:pt x="589861" y="1618066"/>
                  </a:lnTo>
                  <a:lnTo>
                    <a:pt x="630631" y="1637563"/>
                  </a:lnTo>
                  <a:lnTo>
                    <a:pt x="673173" y="1654140"/>
                  </a:lnTo>
                  <a:lnTo>
                    <a:pt x="717219" y="1667745"/>
                  </a:lnTo>
                  <a:lnTo>
                    <a:pt x="762500" y="1678324"/>
                  </a:lnTo>
                  <a:lnTo>
                    <a:pt x="808748" y="1685825"/>
                  </a:lnTo>
                  <a:lnTo>
                    <a:pt x="855696" y="1690194"/>
                  </a:lnTo>
                  <a:lnTo>
                    <a:pt x="903075" y="1691378"/>
                  </a:lnTo>
                  <a:lnTo>
                    <a:pt x="950617" y="1689325"/>
                  </a:lnTo>
                  <a:lnTo>
                    <a:pt x="998054" y="1683980"/>
                  </a:lnTo>
                  <a:lnTo>
                    <a:pt x="1045118" y="1675292"/>
                  </a:lnTo>
                  <a:lnTo>
                    <a:pt x="1091541" y="1663208"/>
                  </a:lnTo>
                  <a:lnTo>
                    <a:pt x="1137055" y="1647673"/>
                  </a:lnTo>
                  <a:lnTo>
                    <a:pt x="1181392" y="1628635"/>
                  </a:lnTo>
                  <a:lnTo>
                    <a:pt x="1985693" y="1628635"/>
                  </a:lnTo>
                  <a:lnTo>
                    <a:pt x="2006213" y="1602828"/>
                  </a:lnTo>
                  <a:lnTo>
                    <a:pt x="2028984" y="1565993"/>
                  </a:lnTo>
                  <a:lnTo>
                    <a:pt x="2046986" y="1526654"/>
                  </a:lnTo>
                  <a:lnTo>
                    <a:pt x="2484937" y="1526654"/>
                  </a:lnTo>
                  <a:lnTo>
                    <a:pt x="2500823" y="1519107"/>
                  </a:lnTo>
                  <a:lnTo>
                    <a:pt x="2539557" y="1495375"/>
                  </a:lnTo>
                  <a:lnTo>
                    <a:pt x="2571377" y="1470647"/>
                  </a:lnTo>
                  <a:close/>
                </a:path>
                <a:path w="3098165" h="1799589">
                  <a:moveTo>
                    <a:pt x="2484937" y="1526654"/>
                  </a:moveTo>
                  <a:lnTo>
                    <a:pt x="2046986" y="1526654"/>
                  </a:lnTo>
                  <a:lnTo>
                    <a:pt x="2097406" y="1547843"/>
                  </a:lnTo>
                  <a:lnTo>
                    <a:pt x="2150792" y="1563294"/>
                  </a:lnTo>
                  <a:lnTo>
                    <a:pt x="2206345" y="1572839"/>
                  </a:lnTo>
                  <a:lnTo>
                    <a:pt x="2263267" y="1576311"/>
                  </a:lnTo>
                  <a:lnTo>
                    <a:pt x="2315326" y="1574078"/>
                  </a:lnTo>
                  <a:lnTo>
                    <a:pt x="2365503" y="1566937"/>
                  </a:lnTo>
                  <a:lnTo>
                    <a:pt x="2413405" y="1555192"/>
                  </a:lnTo>
                  <a:lnTo>
                    <a:pt x="2458642" y="1539147"/>
                  </a:lnTo>
                  <a:lnTo>
                    <a:pt x="2484937" y="1526654"/>
                  </a:lnTo>
                  <a:close/>
                </a:path>
                <a:path w="3098165" h="1799589">
                  <a:moveTo>
                    <a:pt x="747731" y="158313"/>
                  </a:moveTo>
                  <a:lnTo>
                    <a:pt x="693991" y="161658"/>
                  </a:lnTo>
                  <a:lnTo>
                    <a:pt x="642109" y="169519"/>
                  </a:lnTo>
                  <a:lnTo>
                    <a:pt x="592597" y="181496"/>
                  </a:lnTo>
                  <a:lnTo>
                    <a:pt x="545707" y="197327"/>
                  </a:lnTo>
                  <a:lnTo>
                    <a:pt x="501691" y="216749"/>
                  </a:lnTo>
                  <a:lnTo>
                    <a:pt x="460803" y="239500"/>
                  </a:lnTo>
                  <a:lnTo>
                    <a:pt x="423295" y="265317"/>
                  </a:lnTo>
                  <a:lnTo>
                    <a:pt x="389421" y="293937"/>
                  </a:lnTo>
                  <a:lnTo>
                    <a:pt x="359433" y="325098"/>
                  </a:lnTo>
                  <a:lnTo>
                    <a:pt x="333584" y="358538"/>
                  </a:lnTo>
                  <a:lnTo>
                    <a:pt x="312126" y="393993"/>
                  </a:lnTo>
                  <a:lnTo>
                    <a:pt x="295314" y="431201"/>
                  </a:lnTo>
                  <a:lnTo>
                    <a:pt x="283398" y="469900"/>
                  </a:lnTo>
                  <a:lnTo>
                    <a:pt x="276633" y="509827"/>
                  </a:lnTo>
                  <a:lnTo>
                    <a:pt x="275271" y="550720"/>
                  </a:lnTo>
                  <a:lnTo>
                    <a:pt x="279565" y="592315"/>
                  </a:lnTo>
                  <a:lnTo>
                    <a:pt x="276961" y="597903"/>
                  </a:lnTo>
                  <a:lnTo>
                    <a:pt x="228624" y="604973"/>
                  </a:lnTo>
                  <a:lnTo>
                    <a:pt x="182832" y="617800"/>
                  </a:lnTo>
                  <a:lnTo>
                    <a:pt x="140335" y="636003"/>
                  </a:lnTo>
                  <a:lnTo>
                    <a:pt x="101886" y="659202"/>
                  </a:lnTo>
                  <a:lnTo>
                    <a:pt x="68235" y="687015"/>
                  </a:lnTo>
                  <a:lnTo>
                    <a:pt x="40134" y="719061"/>
                  </a:lnTo>
                  <a:lnTo>
                    <a:pt x="16172" y="759472"/>
                  </a:lnTo>
                  <a:lnTo>
                    <a:pt x="2028" y="801411"/>
                  </a:lnTo>
                  <a:lnTo>
                    <a:pt x="0" y="868122"/>
                  </a:lnTo>
                  <a:lnTo>
                    <a:pt x="1936" y="886061"/>
                  </a:lnTo>
                  <a:lnTo>
                    <a:pt x="15360" y="926862"/>
                  </a:lnTo>
                  <a:lnTo>
                    <a:pt x="37344" y="965375"/>
                  </a:lnTo>
                  <a:lnTo>
                    <a:pt x="67573" y="1000646"/>
                  </a:lnTo>
                  <a:lnTo>
                    <a:pt x="105733" y="1031720"/>
                  </a:lnTo>
                  <a:lnTo>
                    <a:pt x="151511" y="1057643"/>
                  </a:lnTo>
                  <a:lnTo>
                    <a:pt x="117784" y="1091565"/>
                  </a:lnTo>
                  <a:lnTo>
                    <a:pt x="92313" y="1129163"/>
                  </a:lnTo>
                  <a:lnTo>
                    <a:pt x="75481" y="1169511"/>
                  </a:lnTo>
                  <a:lnTo>
                    <a:pt x="67674" y="1211681"/>
                  </a:lnTo>
                  <a:lnTo>
                    <a:pt x="69277" y="1254747"/>
                  </a:lnTo>
                  <a:lnTo>
                    <a:pt x="79249" y="1294057"/>
                  </a:lnTo>
                  <a:lnTo>
                    <a:pt x="96618" y="1330614"/>
                  </a:lnTo>
                  <a:lnTo>
                    <a:pt x="120669" y="1363973"/>
                  </a:lnTo>
                  <a:lnTo>
                    <a:pt x="150687" y="1393691"/>
                  </a:lnTo>
                  <a:lnTo>
                    <a:pt x="185959" y="1419323"/>
                  </a:lnTo>
                  <a:lnTo>
                    <a:pt x="225770" y="1440425"/>
                  </a:lnTo>
                  <a:lnTo>
                    <a:pt x="269407" y="1456553"/>
                  </a:lnTo>
                  <a:lnTo>
                    <a:pt x="316155" y="1467262"/>
                  </a:lnTo>
                  <a:lnTo>
                    <a:pt x="365300" y="1472108"/>
                  </a:lnTo>
                  <a:lnTo>
                    <a:pt x="416128" y="1470647"/>
                  </a:lnTo>
                  <a:lnTo>
                    <a:pt x="2571377" y="1470647"/>
                  </a:lnTo>
                  <a:lnTo>
                    <a:pt x="2605122" y="1438054"/>
                  </a:lnTo>
                  <a:lnTo>
                    <a:pt x="2631170" y="1405073"/>
                  </a:lnTo>
                  <a:lnTo>
                    <a:pt x="2652208" y="1369618"/>
                  </a:lnTo>
                  <a:lnTo>
                    <a:pt x="2667845" y="1331992"/>
                  </a:lnTo>
                  <a:lnTo>
                    <a:pt x="2677689" y="1292500"/>
                  </a:lnTo>
                  <a:lnTo>
                    <a:pt x="2681351" y="1251445"/>
                  </a:lnTo>
                  <a:lnTo>
                    <a:pt x="2730301" y="1243830"/>
                  </a:lnTo>
                  <a:lnTo>
                    <a:pt x="2777850" y="1232344"/>
                  </a:lnTo>
                  <a:lnTo>
                    <a:pt x="2823631" y="1217109"/>
                  </a:lnTo>
                  <a:lnTo>
                    <a:pt x="2867279" y="1198247"/>
                  </a:lnTo>
                  <a:lnTo>
                    <a:pt x="2908427" y="1175880"/>
                  </a:lnTo>
                  <a:lnTo>
                    <a:pt x="2951356" y="1146560"/>
                  </a:lnTo>
                  <a:lnTo>
                    <a:pt x="2988930" y="1114222"/>
                  </a:lnTo>
                  <a:lnTo>
                    <a:pt x="3021083" y="1079270"/>
                  </a:lnTo>
                  <a:lnTo>
                    <a:pt x="3047747" y="1042107"/>
                  </a:lnTo>
                  <a:lnTo>
                    <a:pt x="3068854" y="1003136"/>
                  </a:lnTo>
                  <a:lnTo>
                    <a:pt x="3084339" y="962762"/>
                  </a:lnTo>
                  <a:lnTo>
                    <a:pt x="3094132" y="921388"/>
                  </a:lnTo>
                  <a:lnTo>
                    <a:pt x="3098168" y="879417"/>
                  </a:lnTo>
                  <a:lnTo>
                    <a:pt x="3096379" y="837253"/>
                  </a:lnTo>
                  <a:lnTo>
                    <a:pt x="3088698" y="795299"/>
                  </a:lnTo>
                  <a:lnTo>
                    <a:pt x="3075057" y="753958"/>
                  </a:lnTo>
                  <a:lnTo>
                    <a:pt x="3055390" y="713635"/>
                  </a:lnTo>
                  <a:lnTo>
                    <a:pt x="3029629" y="674732"/>
                  </a:lnTo>
                  <a:lnTo>
                    <a:pt x="2997708" y="637654"/>
                  </a:lnTo>
                  <a:lnTo>
                    <a:pt x="3002732" y="627943"/>
                  </a:lnTo>
                  <a:lnTo>
                    <a:pt x="3025502" y="557549"/>
                  </a:lnTo>
                  <a:lnTo>
                    <a:pt x="3028772" y="517425"/>
                  </a:lnTo>
                  <a:lnTo>
                    <a:pt x="3025362" y="477975"/>
                  </a:lnTo>
                  <a:lnTo>
                    <a:pt x="3015591" y="439642"/>
                  </a:lnTo>
                  <a:lnTo>
                    <a:pt x="2999779" y="402869"/>
                  </a:lnTo>
                  <a:lnTo>
                    <a:pt x="2978245" y="368097"/>
                  </a:lnTo>
                  <a:lnTo>
                    <a:pt x="2951308" y="335770"/>
                  </a:lnTo>
                  <a:lnTo>
                    <a:pt x="2919287" y="306330"/>
                  </a:lnTo>
                  <a:lnTo>
                    <a:pt x="2882503" y="280221"/>
                  </a:lnTo>
                  <a:lnTo>
                    <a:pt x="2841273" y="257884"/>
                  </a:lnTo>
                  <a:lnTo>
                    <a:pt x="2795917" y="239763"/>
                  </a:lnTo>
                  <a:lnTo>
                    <a:pt x="2746756" y="226301"/>
                  </a:lnTo>
                  <a:lnTo>
                    <a:pt x="2741403" y="210680"/>
                  </a:lnTo>
                  <a:lnTo>
                    <a:pt x="1003947" y="210680"/>
                  </a:lnTo>
                  <a:lnTo>
                    <a:pt x="955986" y="191218"/>
                  </a:lnTo>
                  <a:lnTo>
                    <a:pt x="905898" y="176183"/>
                  </a:lnTo>
                  <a:lnTo>
                    <a:pt x="854170" y="165643"/>
                  </a:lnTo>
                  <a:lnTo>
                    <a:pt x="801285" y="159664"/>
                  </a:lnTo>
                  <a:lnTo>
                    <a:pt x="747731" y="158313"/>
                  </a:lnTo>
                  <a:close/>
                </a:path>
                <a:path w="3098165" h="1799589">
                  <a:moveTo>
                    <a:pt x="1326007" y="50303"/>
                  </a:moveTo>
                  <a:lnTo>
                    <a:pt x="1277215" y="54396"/>
                  </a:lnTo>
                  <a:lnTo>
                    <a:pt x="1229631" y="63344"/>
                  </a:lnTo>
                  <a:lnTo>
                    <a:pt x="1183870" y="77000"/>
                  </a:lnTo>
                  <a:lnTo>
                    <a:pt x="1140548" y="95214"/>
                  </a:lnTo>
                  <a:lnTo>
                    <a:pt x="1100279" y="117837"/>
                  </a:lnTo>
                  <a:lnTo>
                    <a:pt x="1063679" y="144722"/>
                  </a:lnTo>
                  <a:lnTo>
                    <a:pt x="1031364" y="175719"/>
                  </a:lnTo>
                  <a:lnTo>
                    <a:pt x="1003947" y="210680"/>
                  </a:lnTo>
                  <a:lnTo>
                    <a:pt x="2741403" y="210680"/>
                  </a:lnTo>
                  <a:lnTo>
                    <a:pt x="2731061" y="180498"/>
                  </a:lnTo>
                  <a:lnTo>
                    <a:pt x="2705782" y="137814"/>
                  </a:lnTo>
                  <a:lnTo>
                    <a:pt x="2705080" y="137020"/>
                  </a:lnTo>
                  <a:lnTo>
                    <a:pt x="1609725" y="137020"/>
                  </a:lnTo>
                  <a:lnTo>
                    <a:pt x="1589335" y="122266"/>
                  </a:lnTo>
                  <a:lnTo>
                    <a:pt x="1544841" y="96426"/>
                  </a:lnTo>
                  <a:lnTo>
                    <a:pt x="1473479" y="68643"/>
                  </a:lnTo>
                  <a:lnTo>
                    <a:pt x="1424754" y="57278"/>
                  </a:lnTo>
                  <a:lnTo>
                    <a:pt x="1375392" y="51214"/>
                  </a:lnTo>
                  <a:lnTo>
                    <a:pt x="1326007" y="50303"/>
                  </a:lnTo>
                  <a:close/>
                </a:path>
                <a:path w="3098165" h="1799589">
                  <a:moveTo>
                    <a:pt x="1885174" y="0"/>
                  </a:moveTo>
                  <a:lnTo>
                    <a:pt x="1837118" y="3538"/>
                  </a:lnTo>
                  <a:lnTo>
                    <a:pt x="1790541" y="12798"/>
                  </a:lnTo>
                  <a:lnTo>
                    <a:pt x="1746279" y="27558"/>
                  </a:lnTo>
                  <a:lnTo>
                    <a:pt x="1705204" y="47588"/>
                  </a:lnTo>
                  <a:lnTo>
                    <a:pt x="1668178" y="72661"/>
                  </a:lnTo>
                  <a:lnTo>
                    <a:pt x="1636064" y="102547"/>
                  </a:lnTo>
                  <a:lnTo>
                    <a:pt x="1609725" y="137020"/>
                  </a:lnTo>
                  <a:lnTo>
                    <a:pt x="2705080" y="137020"/>
                  </a:lnTo>
                  <a:lnTo>
                    <a:pt x="2671621" y="99178"/>
                  </a:lnTo>
                  <a:lnTo>
                    <a:pt x="2669380" y="97396"/>
                  </a:lnTo>
                  <a:lnTo>
                    <a:pt x="2138553" y="97396"/>
                  </a:lnTo>
                  <a:lnTo>
                    <a:pt x="2115310" y="75921"/>
                  </a:lnTo>
                  <a:lnTo>
                    <a:pt x="2060489" y="40068"/>
                  </a:lnTo>
                  <a:lnTo>
                    <a:pt x="1982203" y="11015"/>
                  </a:lnTo>
                  <a:lnTo>
                    <a:pt x="1933820" y="2416"/>
                  </a:lnTo>
                  <a:lnTo>
                    <a:pt x="1885174" y="0"/>
                  </a:lnTo>
                  <a:close/>
                </a:path>
                <a:path w="3098165" h="1799589">
                  <a:moveTo>
                    <a:pt x="2399807" y="397"/>
                  </a:moveTo>
                  <a:lnTo>
                    <a:pt x="2351400" y="3538"/>
                  </a:lnTo>
                  <a:lnTo>
                    <a:pt x="2303927" y="11954"/>
                  </a:lnTo>
                  <a:lnTo>
                    <a:pt x="2258146" y="25597"/>
                  </a:lnTo>
                  <a:lnTo>
                    <a:pt x="2214817" y="44417"/>
                  </a:lnTo>
                  <a:lnTo>
                    <a:pt x="2174700" y="68366"/>
                  </a:lnTo>
                  <a:lnTo>
                    <a:pt x="2138553" y="97396"/>
                  </a:lnTo>
                  <a:lnTo>
                    <a:pt x="2669380" y="97396"/>
                  </a:lnTo>
                  <a:lnTo>
                    <a:pt x="2629281" y="65519"/>
                  </a:lnTo>
                  <a:lnTo>
                    <a:pt x="2587591" y="41555"/>
                  </a:lnTo>
                  <a:lnTo>
                    <a:pt x="2543041" y="23110"/>
                  </a:lnTo>
                  <a:lnTo>
                    <a:pt x="2496387" y="10134"/>
                  </a:lnTo>
                  <a:lnTo>
                    <a:pt x="2448389" y="2579"/>
                  </a:lnTo>
                  <a:lnTo>
                    <a:pt x="2399807" y="397"/>
                  </a:lnTo>
                  <a:close/>
                </a:path>
              </a:pathLst>
            </a:custGeom>
            <a:solidFill>
              <a:srgbClr val="FFFF00"/>
            </a:solidFill>
          </p:spPr>
          <p:txBody>
            <a:bodyPr wrap="square" lIns="0" tIns="0" rIns="0" bIns="0" rtlCol="0"/>
            <a:lstStyle/>
            <a:p>
              <a:endParaRPr sz="1280"/>
            </a:p>
          </p:txBody>
        </p:sp>
        <p:pic>
          <p:nvPicPr>
            <p:cNvPr id="35" name="object 35"/>
            <p:cNvPicPr/>
            <p:nvPr/>
          </p:nvPicPr>
          <p:blipFill>
            <a:blip r:embed="rId8" cstate="print"/>
            <a:stretch>
              <a:fillRect/>
            </a:stretch>
          </p:blipFill>
          <p:spPr>
            <a:xfrm>
              <a:off x="2573527" y="4955032"/>
              <a:ext cx="303911" cy="312039"/>
            </a:xfrm>
            <a:prstGeom prst="rect">
              <a:avLst/>
            </a:prstGeom>
          </p:spPr>
        </p:pic>
        <p:sp>
          <p:nvSpPr>
            <p:cNvPr id="36" name="object 36"/>
            <p:cNvSpPr/>
            <p:nvPr/>
          </p:nvSpPr>
          <p:spPr>
            <a:xfrm>
              <a:off x="2300732" y="4670551"/>
              <a:ext cx="299720" cy="299720"/>
            </a:xfrm>
            <a:custGeom>
              <a:avLst/>
              <a:gdLst/>
              <a:ahLst/>
              <a:cxnLst/>
              <a:rect l="l" t="t" r="r" b="b"/>
              <a:pathLst>
                <a:path w="299719" h="299720">
                  <a:moveTo>
                    <a:pt x="149860" y="0"/>
                  </a:moveTo>
                  <a:lnTo>
                    <a:pt x="102477" y="7636"/>
                  </a:lnTo>
                  <a:lnTo>
                    <a:pt x="61337" y="28903"/>
                  </a:lnTo>
                  <a:lnTo>
                    <a:pt x="28903" y="61337"/>
                  </a:lnTo>
                  <a:lnTo>
                    <a:pt x="7636" y="102477"/>
                  </a:lnTo>
                  <a:lnTo>
                    <a:pt x="0" y="149860"/>
                  </a:lnTo>
                  <a:lnTo>
                    <a:pt x="7636" y="197193"/>
                  </a:lnTo>
                  <a:lnTo>
                    <a:pt x="28903" y="238327"/>
                  </a:lnTo>
                  <a:lnTo>
                    <a:pt x="61337" y="270780"/>
                  </a:lnTo>
                  <a:lnTo>
                    <a:pt x="102477" y="292071"/>
                  </a:lnTo>
                  <a:lnTo>
                    <a:pt x="149860" y="299720"/>
                  </a:lnTo>
                  <a:lnTo>
                    <a:pt x="197193" y="292071"/>
                  </a:lnTo>
                  <a:lnTo>
                    <a:pt x="238327" y="270780"/>
                  </a:lnTo>
                  <a:lnTo>
                    <a:pt x="270780" y="238327"/>
                  </a:lnTo>
                  <a:lnTo>
                    <a:pt x="292071" y="197193"/>
                  </a:lnTo>
                  <a:lnTo>
                    <a:pt x="299719" y="149860"/>
                  </a:lnTo>
                  <a:lnTo>
                    <a:pt x="292071" y="102477"/>
                  </a:lnTo>
                  <a:lnTo>
                    <a:pt x="270780" y="61337"/>
                  </a:lnTo>
                  <a:lnTo>
                    <a:pt x="238327" y="28903"/>
                  </a:lnTo>
                  <a:lnTo>
                    <a:pt x="197193" y="7636"/>
                  </a:lnTo>
                  <a:lnTo>
                    <a:pt x="149860" y="0"/>
                  </a:lnTo>
                  <a:close/>
                </a:path>
              </a:pathLst>
            </a:custGeom>
            <a:solidFill>
              <a:srgbClr val="FFFF00"/>
            </a:solidFill>
          </p:spPr>
          <p:txBody>
            <a:bodyPr wrap="square" lIns="0" tIns="0" rIns="0" bIns="0" rtlCol="0"/>
            <a:lstStyle/>
            <a:p>
              <a:endParaRPr sz="1280"/>
            </a:p>
          </p:txBody>
        </p:sp>
        <p:sp>
          <p:nvSpPr>
            <p:cNvPr id="37" name="object 37"/>
            <p:cNvSpPr/>
            <p:nvPr/>
          </p:nvSpPr>
          <p:spPr>
            <a:xfrm>
              <a:off x="0" y="2977654"/>
              <a:ext cx="3098165" cy="1799589"/>
            </a:xfrm>
            <a:custGeom>
              <a:avLst/>
              <a:gdLst/>
              <a:ahLst/>
              <a:cxnLst/>
              <a:rect l="l" t="t" r="r" b="b"/>
              <a:pathLst>
                <a:path w="3098165" h="1799589">
                  <a:moveTo>
                    <a:pt x="279565" y="592315"/>
                  </a:moveTo>
                  <a:lnTo>
                    <a:pt x="275271" y="550720"/>
                  </a:lnTo>
                  <a:lnTo>
                    <a:pt x="276633" y="509827"/>
                  </a:lnTo>
                  <a:lnTo>
                    <a:pt x="283398" y="469900"/>
                  </a:lnTo>
                  <a:lnTo>
                    <a:pt x="295314" y="431201"/>
                  </a:lnTo>
                  <a:lnTo>
                    <a:pt x="312126" y="393993"/>
                  </a:lnTo>
                  <a:lnTo>
                    <a:pt x="333584" y="358538"/>
                  </a:lnTo>
                  <a:lnTo>
                    <a:pt x="359433" y="325098"/>
                  </a:lnTo>
                  <a:lnTo>
                    <a:pt x="389421" y="293937"/>
                  </a:lnTo>
                  <a:lnTo>
                    <a:pt x="423295" y="265317"/>
                  </a:lnTo>
                  <a:lnTo>
                    <a:pt x="460803" y="239500"/>
                  </a:lnTo>
                  <a:lnTo>
                    <a:pt x="501691" y="216749"/>
                  </a:lnTo>
                  <a:lnTo>
                    <a:pt x="545707" y="197327"/>
                  </a:lnTo>
                  <a:lnTo>
                    <a:pt x="592597" y="181496"/>
                  </a:lnTo>
                  <a:lnTo>
                    <a:pt x="642109" y="169519"/>
                  </a:lnTo>
                  <a:lnTo>
                    <a:pt x="693991" y="161658"/>
                  </a:lnTo>
                  <a:lnTo>
                    <a:pt x="747731" y="158313"/>
                  </a:lnTo>
                  <a:lnTo>
                    <a:pt x="801285" y="159664"/>
                  </a:lnTo>
                  <a:lnTo>
                    <a:pt x="854170" y="165643"/>
                  </a:lnTo>
                  <a:lnTo>
                    <a:pt x="905898" y="176183"/>
                  </a:lnTo>
                  <a:lnTo>
                    <a:pt x="955986" y="191218"/>
                  </a:lnTo>
                  <a:lnTo>
                    <a:pt x="1003947" y="210680"/>
                  </a:lnTo>
                  <a:lnTo>
                    <a:pt x="1031364" y="175719"/>
                  </a:lnTo>
                  <a:lnTo>
                    <a:pt x="1063679" y="144722"/>
                  </a:lnTo>
                  <a:lnTo>
                    <a:pt x="1100279" y="117837"/>
                  </a:lnTo>
                  <a:lnTo>
                    <a:pt x="1140548" y="95214"/>
                  </a:lnTo>
                  <a:lnTo>
                    <a:pt x="1183870" y="77000"/>
                  </a:lnTo>
                  <a:lnTo>
                    <a:pt x="1229631" y="63344"/>
                  </a:lnTo>
                  <a:lnTo>
                    <a:pt x="1277215" y="54396"/>
                  </a:lnTo>
                  <a:lnTo>
                    <a:pt x="1326007" y="50303"/>
                  </a:lnTo>
                  <a:lnTo>
                    <a:pt x="1375392" y="51214"/>
                  </a:lnTo>
                  <a:lnTo>
                    <a:pt x="1424754" y="57278"/>
                  </a:lnTo>
                  <a:lnTo>
                    <a:pt x="1473479" y="68643"/>
                  </a:lnTo>
                  <a:lnTo>
                    <a:pt x="1520952" y="85458"/>
                  </a:lnTo>
                  <a:lnTo>
                    <a:pt x="1567672" y="108715"/>
                  </a:lnTo>
                  <a:lnTo>
                    <a:pt x="1609725" y="137020"/>
                  </a:lnTo>
                  <a:lnTo>
                    <a:pt x="1636064" y="102547"/>
                  </a:lnTo>
                  <a:lnTo>
                    <a:pt x="1668178" y="72661"/>
                  </a:lnTo>
                  <a:lnTo>
                    <a:pt x="1705204" y="47588"/>
                  </a:lnTo>
                  <a:lnTo>
                    <a:pt x="1746279" y="27558"/>
                  </a:lnTo>
                  <a:lnTo>
                    <a:pt x="1790541" y="12798"/>
                  </a:lnTo>
                  <a:lnTo>
                    <a:pt x="1837127" y="3536"/>
                  </a:lnTo>
                  <a:lnTo>
                    <a:pt x="1885174" y="0"/>
                  </a:lnTo>
                  <a:lnTo>
                    <a:pt x="1933820" y="2416"/>
                  </a:lnTo>
                  <a:lnTo>
                    <a:pt x="1982203" y="11015"/>
                  </a:lnTo>
                  <a:lnTo>
                    <a:pt x="2029460" y="26022"/>
                  </a:lnTo>
                  <a:lnTo>
                    <a:pt x="2089197" y="56756"/>
                  </a:lnTo>
                  <a:lnTo>
                    <a:pt x="2138553" y="97396"/>
                  </a:lnTo>
                  <a:lnTo>
                    <a:pt x="2174700" y="68366"/>
                  </a:lnTo>
                  <a:lnTo>
                    <a:pt x="2214817" y="44417"/>
                  </a:lnTo>
                  <a:lnTo>
                    <a:pt x="2258146" y="25597"/>
                  </a:lnTo>
                  <a:lnTo>
                    <a:pt x="2303927" y="11954"/>
                  </a:lnTo>
                  <a:lnTo>
                    <a:pt x="2351400" y="3538"/>
                  </a:lnTo>
                  <a:lnTo>
                    <a:pt x="2399807" y="397"/>
                  </a:lnTo>
                  <a:lnTo>
                    <a:pt x="2448389" y="2579"/>
                  </a:lnTo>
                  <a:lnTo>
                    <a:pt x="2496387" y="10134"/>
                  </a:lnTo>
                  <a:lnTo>
                    <a:pt x="2543041" y="23110"/>
                  </a:lnTo>
                  <a:lnTo>
                    <a:pt x="2587591" y="41555"/>
                  </a:lnTo>
                  <a:lnTo>
                    <a:pt x="2629281" y="65519"/>
                  </a:lnTo>
                  <a:lnTo>
                    <a:pt x="2671621" y="99178"/>
                  </a:lnTo>
                  <a:lnTo>
                    <a:pt x="2705782" y="137814"/>
                  </a:lnTo>
                  <a:lnTo>
                    <a:pt x="2731061" y="180498"/>
                  </a:lnTo>
                  <a:lnTo>
                    <a:pt x="2746756" y="226301"/>
                  </a:lnTo>
                  <a:lnTo>
                    <a:pt x="2795917" y="239763"/>
                  </a:lnTo>
                  <a:lnTo>
                    <a:pt x="2841273" y="257884"/>
                  </a:lnTo>
                  <a:lnTo>
                    <a:pt x="2882503" y="280221"/>
                  </a:lnTo>
                  <a:lnTo>
                    <a:pt x="2919287" y="306330"/>
                  </a:lnTo>
                  <a:lnTo>
                    <a:pt x="2951308" y="335770"/>
                  </a:lnTo>
                  <a:lnTo>
                    <a:pt x="2978245" y="368097"/>
                  </a:lnTo>
                  <a:lnTo>
                    <a:pt x="2999779" y="402869"/>
                  </a:lnTo>
                  <a:lnTo>
                    <a:pt x="3015591" y="439642"/>
                  </a:lnTo>
                  <a:lnTo>
                    <a:pt x="3025362" y="477975"/>
                  </a:lnTo>
                  <a:lnTo>
                    <a:pt x="3028772" y="517425"/>
                  </a:lnTo>
                  <a:lnTo>
                    <a:pt x="3025502" y="557549"/>
                  </a:lnTo>
                  <a:lnTo>
                    <a:pt x="3015234" y="597903"/>
                  </a:lnTo>
                  <a:lnTo>
                    <a:pt x="2997708" y="637654"/>
                  </a:lnTo>
                  <a:lnTo>
                    <a:pt x="3029629" y="674732"/>
                  </a:lnTo>
                  <a:lnTo>
                    <a:pt x="3055390" y="713635"/>
                  </a:lnTo>
                  <a:lnTo>
                    <a:pt x="3075057" y="753958"/>
                  </a:lnTo>
                  <a:lnTo>
                    <a:pt x="3088698" y="795299"/>
                  </a:lnTo>
                  <a:lnTo>
                    <a:pt x="3096379" y="837253"/>
                  </a:lnTo>
                  <a:lnTo>
                    <a:pt x="3098168" y="879417"/>
                  </a:lnTo>
                  <a:lnTo>
                    <a:pt x="3094132" y="921388"/>
                  </a:lnTo>
                  <a:lnTo>
                    <a:pt x="3084339" y="962762"/>
                  </a:lnTo>
                  <a:lnTo>
                    <a:pt x="3068854" y="1003136"/>
                  </a:lnTo>
                  <a:lnTo>
                    <a:pt x="3047747" y="1042107"/>
                  </a:lnTo>
                  <a:lnTo>
                    <a:pt x="3021083" y="1079270"/>
                  </a:lnTo>
                  <a:lnTo>
                    <a:pt x="2988930" y="1114222"/>
                  </a:lnTo>
                  <a:lnTo>
                    <a:pt x="2951356" y="1146560"/>
                  </a:lnTo>
                  <a:lnTo>
                    <a:pt x="2908427" y="1175880"/>
                  </a:lnTo>
                  <a:lnTo>
                    <a:pt x="2867279" y="1198247"/>
                  </a:lnTo>
                  <a:lnTo>
                    <a:pt x="2823631" y="1217109"/>
                  </a:lnTo>
                  <a:lnTo>
                    <a:pt x="2777850" y="1232344"/>
                  </a:lnTo>
                  <a:lnTo>
                    <a:pt x="2730301" y="1243830"/>
                  </a:lnTo>
                  <a:lnTo>
                    <a:pt x="2681351" y="1251445"/>
                  </a:lnTo>
                  <a:lnTo>
                    <a:pt x="2677689" y="1292500"/>
                  </a:lnTo>
                  <a:lnTo>
                    <a:pt x="2667845" y="1331992"/>
                  </a:lnTo>
                  <a:lnTo>
                    <a:pt x="2652208" y="1369618"/>
                  </a:lnTo>
                  <a:lnTo>
                    <a:pt x="2631170" y="1405073"/>
                  </a:lnTo>
                  <a:lnTo>
                    <a:pt x="2605122" y="1438054"/>
                  </a:lnTo>
                  <a:lnTo>
                    <a:pt x="2574454" y="1468256"/>
                  </a:lnTo>
                  <a:lnTo>
                    <a:pt x="2539557" y="1495375"/>
                  </a:lnTo>
                  <a:lnTo>
                    <a:pt x="2500823" y="1519107"/>
                  </a:lnTo>
                  <a:lnTo>
                    <a:pt x="2458642" y="1539147"/>
                  </a:lnTo>
                  <a:lnTo>
                    <a:pt x="2413405" y="1555192"/>
                  </a:lnTo>
                  <a:lnTo>
                    <a:pt x="2365503" y="1566937"/>
                  </a:lnTo>
                  <a:lnTo>
                    <a:pt x="2315326" y="1574078"/>
                  </a:lnTo>
                  <a:lnTo>
                    <a:pt x="2263267" y="1576311"/>
                  </a:lnTo>
                  <a:lnTo>
                    <a:pt x="2206345" y="1572839"/>
                  </a:lnTo>
                  <a:lnTo>
                    <a:pt x="2150792" y="1563294"/>
                  </a:lnTo>
                  <a:lnTo>
                    <a:pt x="2097406" y="1547843"/>
                  </a:lnTo>
                  <a:lnTo>
                    <a:pt x="2046986" y="1526654"/>
                  </a:lnTo>
                  <a:lnTo>
                    <a:pt x="2028984" y="1565993"/>
                  </a:lnTo>
                  <a:lnTo>
                    <a:pt x="2006213" y="1602828"/>
                  </a:lnTo>
                  <a:lnTo>
                    <a:pt x="1979039" y="1637003"/>
                  </a:lnTo>
                  <a:lnTo>
                    <a:pt x="1947832" y="1668361"/>
                  </a:lnTo>
                  <a:lnTo>
                    <a:pt x="1912958" y="1696745"/>
                  </a:lnTo>
                  <a:lnTo>
                    <a:pt x="1874786" y="1721998"/>
                  </a:lnTo>
                  <a:lnTo>
                    <a:pt x="1833682" y="1743965"/>
                  </a:lnTo>
                  <a:lnTo>
                    <a:pt x="1790016" y="1762488"/>
                  </a:lnTo>
                  <a:lnTo>
                    <a:pt x="1744155" y="1777410"/>
                  </a:lnTo>
                  <a:lnTo>
                    <a:pt x="1696466" y="1788575"/>
                  </a:lnTo>
                  <a:lnTo>
                    <a:pt x="1647317" y="1795826"/>
                  </a:lnTo>
                  <a:lnTo>
                    <a:pt x="1597076" y="1799007"/>
                  </a:lnTo>
                  <a:lnTo>
                    <a:pt x="1546112" y="1797961"/>
                  </a:lnTo>
                  <a:lnTo>
                    <a:pt x="1494791" y="1792530"/>
                  </a:lnTo>
                  <a:lnTo>
                    <a:pt x="1443482" y="1782559"/>
                  </a:lnTo>
                  <a:lnTo>
                    <a:pt x="1391174" y="1767374"/>
                  </a:lnTo>
                  <a:lnTo>
                    <a:pt x="1341731" y="1747648"/>
                  </a:lnTo>
                  <a:lnTo>
                    <a:pt x="1295592" y="1723647"/>
                  </a:lnTo>
                  <a:lnTo>
                    <a:pt x="1253196" y="1695635"/>
                  </a:lnTo>
                  <a:lnTo>
                    <a:pt x="1214983" y="1663876"/>
                  </a:lnTo>
                  <a:lnTo>
                    <a:pt x="1181392" y="1628635"/>
                  </a:lnTo>
                  <a:lnTo>
                    <a:pt x="1137055" y="1647673"/>
                  </a:lnTo>
                  <a:lnTo>
                    <a:pt x="1091541" y="1663208"/>
                  </a:lnTo>
                  <a:lnTo>
                    <a:pt x="1045118" y="1675292"/>
                  </a:lnTo>
                  <a:lnTo>
                    <a:pt x="998054" y="1683980"/>
                  </a:lnTo>
                  <a:lnTo>
                    <a:pt x="950617" y="1689325"/>
                  </a:lnTo>
                  <a:lnTo>
                    <a:pt x="903075" y="1691378"/>
                  </a:lnTo>
                  <a:lnTo>
                    <a:pt x="855696" y="1690194"/>
                  </a:lnTo>
                  <a:lnTo>
                    <a:pt x="808748" y="1685825"/>
                  </a:lnTo>
                  <a:lnTo>
                    <a:pt x="762500" y="1678324"/>
                  </a:lnTo>
                  <a:lnTo>
                    <a:pt x="717219" y="1667745"/>
                  </a:lnTo>
                  <a:lnTo>
                    <a:pt x="673173" y="1654140"/>
                  </a:lnTo>
                  <a:lnTo>
                    <a:pt x="630631" y="1637563"/>
                  </a:lnTo>
                  <a:lnTo>
                    <a:pt x="589861" y="1618066"/>
                  </a:lnTo>
                  <a:lnTo>
                    <a:pt x="551131" y="1595703"/>
                  </a:lnTo>
                  <a:lnTo>
                    <a:pt x="514708" y="1570527"/>
                  </a:lnTo>
                  <a:lnTo>
                    <a:pt x="480862" y="1542590"/>
                  </a:lnTo>
                  <a:lnTo>
                    <a:pt x="449860" y="1511946"/>
                  </a:lnTo>
                  <a:lnTo>
                    <a:pt x="421970" y="1478648"/>
                  </a:lnTo>
                  <a:lnTo>
                    <a:pt x="416128" y="1470647"/>
                  </a:lnTo>
                  <a:lnTo>
                    <a:pt x="365300" y="1472108"/>
                  </a:lnTo>
                  <a:lnTo>
                    <a:pt x="316155" y="1467262"/>
                  </a:lnTo>
                  <a:lnTo>
                    <a:pt x="269407" y="1456553"/>
                  </a:lnTo>
                  <a:lnTo>
                    <a:pt x="225770" y="1440425"/>
                  </a:lnTo>
                  <a:lnTo>
                    <a:pt x="185959" y="1419323"/>
                  </a:lnTo>
                  <a:lnTo>
                    <a:pt x="150687" y="1393691"/>
                  </a:lnTo>
                  <a:lnTo>
                    <a:pt x="120669" y="1363973"/>
                  </a:lnTo>
                  <a:lnTo>
                    <a:pt x="96618" y="1330614"/>
                  </a:lnTo>
                  <a:lnTo>
                    <a:pt x="79249" y="1294057"/>
                  </a:lnTo>
                  <a:lnTo>
                    <a:pt x="69277" y="1254747"/>
                  </a:lnTo>
                  <a:lnTo>
                    <a:pt x="67674" y="1211681"/>
                  </a:lnTo>
                  <a:lnTo>
                    <a:pt x="75481" y="1169511"/>
                  </a:lnTo>
                  <a:lnTo>
                    <a:pt x="92313" y="1129163"/>
                  </a:lnTo>
                  <a:lnTo>
                    <a:pt x="117784" y="1091565"/>
                  </a:lnTo>
                  <a:lnTo>
                    <a:pt x="151511" y="1057643"/>
                  </a:lnTo>
                  <a:lnTo>
                    <a:pt x="105733" y="1031720"/>
                  </a:lnTo>
                  <a:lnTo>
                    <a:pt x="67573" y="1000646"/>
                  </a:lnTo>
                  <a:lnTo>
                    <a:pt x="37344" y="965375"/>
                  </a:lnTo>
                  <a:lnTo>
                    <a:pt x="15360" y="926862"/>
                  </a:lnTo>
                  <a:lnTo>
                    <a:pt x="1936" y="886061"/>
                  </a:lnTo>
                  <a:lnTo>
                    <a:pt x="0" y="868122"/>
                  </a:lnTo>
                </a:path>
                <a:path w="3098165" h="1799589">
                  <a:moveTo>
                    <a:pt x="0" y="819993"/>
                  </a:moveTo>
                  <a:lnTo>
                    <a:pt x="16172" y="759472"/>
                  </a:lnTo>
                  <a:lnTo>
                    <a:pt x="40134" y="719061"/>
                  </a:lnTo>
                  <a:lnTo>
                    <a:pt x="68235" y="687015"/>
                  </a:lnTo>
                  <a:lnTo>
                    <a:pt x="101886" y="659202"/>
                  </a:lnTo>
                  <a:lnTo>
                    <a:pt x="140335" y="636003"/>
                  </a:lnTo>
                  <a:lnTo>
                    <a:pt x="182832" y="617800"/>
                  </a:lnTo>
                  <a:lnTo>
                    <a:pt x="228624" y="604973"/>
                  </a:lnTo>
                  <a:lnTo>
                    <a:pt x="276961" y="597903"/>
                  </a:lnTo>
                  <a:lnTo>
                    <a:pt x="279565" y="592315"/>
                  </a:lnTo>
                </a:path>
              </a:pathLst>
            </a:custGeom>
            <a:ln w="9525">
              <a:solidFill>
                <a:srgbClr val="000000"/>
              </a:solidFill>
            </a:ln>
          </p:spPr>
          <p:txBody>
            <a:bodyPr wrap="square" lIns="0" tIns="0" rIns="0" bIns="0" rtlCol="0"/>
            <a:lstStyle/>
            <a:p>
              <a:endParaRPr sz="1280"/>
            </a:p>
          </p:txBody>
        </p:sp>
        <p:pic>
          <p:nvPicPr>
            <p:cNvPr id="38" name="object 38"/>
            <p:cNvPicPr/>
            <p:nvPr/>
          </p:nvPicPr>
          <p:blipFill>
            <a:blip r:embed="rId9" cstate="print"/>
            <a:stretch>
              <a:fillRect/>
            </a:stretch>
          </p:blipFill>
          <p:spPr>
            <a:xfrm>
              <a:off x="2568765" y="4950269"/>
              <a:ext cx="313436" cy="321564"/>
            </a:xfrm>
            <a:prstGeom prst="rect">
              <a:avLst/>
            </a:prstGeom>
          </p:spPr>
        </p:pic>
        <p:sp>
          <p:nvSpPr>
            <p:cNvPr id="39" name="object 39"/>
            <p:cNvSpPr/>
            <p:nvPr/>
          </p:nvSpPr>
          <p:spPr>
            <a:xfrm>
              <a:off x="154825" y="3069208"/>
              <a:ext cx="2841625" cy="1901189"/>
            </a:xfrm>
            <a:custGeom>
              <a:avLst/>
              <a:gdLst/>
              <a:ahLst/>
              <a:cxnLst/>
              <a:rect l="l" t="t" r="r" b="b"/>
              <a:pathLst>
                <a:path w="2841625" h="1901189">
                  <a:moveTo>
                    <a:pt x="2445626" y="1751202"/>
                  </a:moveTo>
                  <a:lnTo>
                    <a:pt x="2437977" y="1798536"/>
                  </a:lnTo>
                  <a:lnTo>
                    <a:pt x="2416686" y="1839670"/>
                  </a:lnTo>
                  <a:lnTo>
                    <a:pt x="2384233" y="1872123"/>
                  </a:lnTo>
                  <a:lnTo>
                    <a:pt x="2343099" y="1893414"/>
                  </a:lnTo>
                  <a:lnTo>
                    <a:pt x="2295766" y="1901063"/>
                  </a:lnTo>
                  <a:lnTo>
                    <a:pt x="2248384" y="1893414"/>
                  </a:lnTo>
                  <a:lnTo>
                    <a:pt x="2207244" y="1872123"/>
                  </a:lnTo>
                  <a:lnTo>
                    <a:pt x="2174809" y="1839670"/>
                  </a:lnTo>
                  <a:lnTo>
                    <a:pt x="2153542" y="1798536"/>
                  </a:lnTo>
                  <a:lnTo>
                    <a:pt x="2145906" y="1751202"/>
                  </a:lnTo>
                  <a:lnTo>
                    <a:pt x="2153542" y="1703820"/>
                  </a:lnTo>
                  <a:lnTo>
                    <a:pt x="2174809" y="1662680"/>
                  </a:lnTo>
                  <a:lnTo>
                    <a:pt x="2207244" y="1630246"/>
                  </a:lnTo>
                  <a:lnTo>
                    <a:pt x="2248384" y="1608979"/>
                  </a:lnTo>
                  <a:lnTo>
                    <a:pt x="2295766" y="1601342"/>
                  </a:lnTo>
                  <a:lnTo>
                    <a:pt x="2343099" y="1608979"/>
                  </a:lnTo>
                  <a:lnTo>
                    <a:pt x="2384233" y="1630246"/>
                  </a:lnTo>
                  <a:lnTo>
                    <a:pt x="2416686" y="1662680"/>
                  </a:lnTo>
                  <a:lnTo>
                    <a:pt x="2437977" y="1703820"/>
                  </a:lnTo>
                  <a:lnTo>
                    <a:pt x="2445626" y="1751202"/>
                  </a:lnTo>
                  <a:close/>
                </a:path>
                <a:path w="2841625" h="1901189">
                  <a:moveTo>
                    <a:pt x="181584" y="992251"/>
                  </a:moveTo>
                  <a:lnTo>
                    <a:pt x="134195" y="992322"/>
                  </a:lnTo>
                  <a:lnTo>
                    <a:pt x="87601" y="986726"/>
                  </a:lnTo>
                  <a:lnTo>
                    <a:pt x="42602" y="975606"/>
                  </a:lnTo>
                  <a:lnTo>
                    <a:pt x="0" y="959103"/>
                  </a:lnTo>
                </a:path>
                <a:path w="2841625" h="1901189">
                  <a:moveTo>
                    <a:pt x="341807" y="1355343"/>
                  </a:moveTo>
                  <a:lnTo>
                    <a:pt x="322473" y="1360842"/>
                  </a:lnTo>
                  <a:lnTo>
                    <a:pt x="302744" y="1365329"/>
                  </a:lnTo>
                  <a:lnTo>
                    <a:pt x="282684" y="1368792"/>
                  </a:lnTo>
                  <a:lnTo>
                    <a:pt x="262356" y="1371218"/>
                  </a:lnTo>
                </a:path>
                <a:path w="2841625" h="1901189">
                  <a:moveTo>
                    <a:pt x="1026388" y="1529841"/>
                  </a:moveTo>
                  <a:lnTo>
                    <a:pt x="1012603" y="1512510"/>
                  </a:lnTo>
                  <a:lnTo>
                    <a:pt x="1000012" y="1494631"/>
                  </a:lnTo>
                  <a:lnTo>
                    <a:pt x="988642" y="1476228"/>
                  </a:lnTo>
                  <a:lnTo>
                    <a:pt x="978522" y="1457324"/>
                  </a:lnTo>
                </a:path>
                <a:path w="2841625" h="1901189">
                  <a:moveTo>
                    <a:pt x="1911591" y="1349247"/>
                  </a:moveTo>
                  <a:lnTo>
                    <a:pt x="1908829" y="1369383"/>
                  </a:lnTo>
                  <a:lnTo>
                    <a:pt x="1904733" y="1389364"/>
                  </a:lnTo>
                  <a:lnTo>
                    <a:pt x="1899304" y="1409130"/>
                  </a:lnTo>
                  <a:lnTo>
                    <a:pt x="1892541" y="1428622"/>
                  </a:lnTo>
                </a:path>
                <a:path w="2841625" h="1901189">
                  <a:moveTo>
                    <a:pt x="2291702" y="858138"/>
                  </a:moveTo>
                  <a:lnTo>
                    <a:pt x="2343007" y="881586"/>
                  </a:lnTo>
                  <a:lnTo>
                    <a:pt x="2388891" y="910107"/>
                  </a:lnTo>
                  <a:lnTo>
                    <a:pt x="2428895" y="943120"/>
                  </a:lnTo>
                  <a:lnTo>
                    <a:pt x="2462564" y="980043"/>
                  </a:lnTo>
                  <a:lnTo>
                    <a:pt x="2489441" y="1020293"/>
                  </a:lnTo>
                  <a:lnTo>
                    <a:pt x="2509068" y="1063289"/>
                  </a:lnTo>
                  <a:lnTo>
                    <a:pt x="2520989" y="1108449"/>
                  </a:lnTo>
                  <a:lnTo>
                    <a:pt x="2524747" y="1155191"/>
                  </a:lnTo>
                </a:path>
                <a:path w="2841625" h="1901189">
                  <a:moveTo>
                    <a:pt x="2841485" y="541782"/>
                  </a:moveTo>
                  <a:lnTo>
                    <a:pt x="2821734" y="573025"/>
                  </a:lnTo>
                  <a:lnTo>
                    <a:pt x="2797686" y="602186"/>
                  </a:lnTo>
                  <a:lnTo>
                    <a:pt x="2769565" y="628989"/>
                  </a:lnTo>
                  <a:lnTo>
                    <a:pt x="2737599" y="653160"/>
                  </a:lnTo>
                </a:path>
                <a:path w="2841625" h="1901189">
                  <a:moveTo>
                    <a:pt x="2592438" y="128524"/>
                  </a:moveTo>
                  <a:lnTo>
                    <a:pt x="2594988" y="141543"/>
                  </a:lnTo>
                  <a:lnTo>
                    <a:pt x="2596740" y="154670"/>
                  </a:lnTo>
                  <a:lnTo>
                    <a:pt x="2597706" y="167868"/>
                  </a:lnTo>
                  <a:lnTo>
                    <a:pt x="2597899" y="181101"/>
                  </a:lnTo>
                </a:path>
                <a:path w="2841625" h="1901189">
                  <a:moveTo>
                    <a:pt x="1929625" y="67055"/>
                  </a:moveTo>
                  <a:lnTo>
                    <a:pt x="1940547" y="49184"/>
                  </a:lnTo>
                  <a:lnTo>
                    <a:pt x="1953088" y="32004"/>
                  </a:lnTo>
                  <a:lnTo>
                    <a:pt x="1967201" y="15585"/>
                  </a:lnTo>
                  <a:lnTo>
                    <a:pt x="1982838" y="0"/>
                  </a:lnTo>
                </a:path>
                <a:path w="2841625" h="1901189">
                  <a:moveTo>
                    <a:pt x="1432293" y="99060"/>
                  </a:moveTo>
                  <a:lnTo>
                    <a:pt x="1437053" y="84137"/>
                  </a:lnTo>
                  <a:lnTo>
                    <a:pt x="1442945" y="69500"/>
                  </a:lnTo>
                  <a:lnTo>
                    <a:pt x="1449956" y="55197"/>
                  </a:lnTo>
                  <a:lnTo>
                    <a:pt x="1458074" y="41275"/>
                  </a:lnTo>
                </a:path>
                <a:path w="2841625" h="1901189">
                  <a:moveTo>
                    <a:pt x="848753" y="118744"/>
                  </a:moveTo>
                  <a:lnTo>
                    <a:pt x="873633" y="131069"/>
                  </a:lnTo>
                  <a:lnTo>
                    <a:pt x="897501" y="144573"/>
                  </a:lnTo>
                  <a:lnTo>
                    <a:pt x="920289" y="159196"/>
                  </a:lnTo>
                  <a:lnTo>
                    <a:pt x="941933" y="174878"/>
                  </a:lnTo>
                </a:path>
                <a:path w="2841625" h="1901189">
                  <a:moveTo>
                    <a:pt x="141020" y="559815"/>
                  </a:moveTo>
                  <a:lnTo>
                    <a:pt x="135844" y="545266"/>
                  </a:lnTo>
                  <a:lnTo>
                    <a:pt x="131405" y="530574"/>
                  </a:lnTo>
                  <a:lnTo>
                    <a:pt x="127706" y="515739"/>
                  </a:lnTo>
                  <a:lnTo>
                    <a:pt x="124752" y="500761"/>
                  </a:lnTo>
                </a:path>
              </a:pathLst>
            </a:custGeom>
            <a:ln w="9525">
              <a:solidFill>
                <a:srgbClr val="000000"/>
              </a:solidFill>
            </a:ln>
          </p:spPr>
          <p:txBody>
            <a:bodyPr wrap="square" lIns="0" tIns="0" rIns="0" bIns="0" rtlCol="0"/>
            <a:lstStyle/>
            <a:p>
              <a:endParaRPr sz="1280"/>
            </a:p>
          </p:txBody>
        </p:sp>
      </p:grpSp>
      <p:sp>
        <p:nvSpPr>
          <p:cNvPr id="41" name="object 41"/>
          <p:cNvSpPr txBox="1"/>
          <p:nvPr/>
        </p:nvSpPr>
        <p:spPr>
          <a:xfrm>
            <a:off x="710247" y="4732559"/>
            <a:ext cx="1902628" cy="1110070"/>
          </a:xfrm>
          <a:prstGeom prst="rect">
            <a:avLst/>
          </a:prstGeom>
        </p:spPr>
        <p:txBody>
          <a:bodyPr vert="horz" wrap="square" lIns="0" tIns="13547" rIns="0" bIns="0" rtlCol="0">
            <a:spAutoFit/>
          </a:bodyPr>
          <a:lstStyle/>
          <a:p>
            <a:pPr marL="146309" marR="5419" indent="-133439">
              <a:spcBef>
                <a:spcPts val="107"/>
              </a:spcBef>
            </a:pPr>
            <a:r>
              <a:rPr lang="en-US" sz="2347" spc="-5" dirty="0">
                <a:solidFill>
                  <a:srgbClr val="FF0000"/>
                </a:solidFill>
                <a:latin typeface="Arial MT"/>
                <a:cs typeface="Arial MT"/>
              </a:rPr>
              <a:t>Presentation</a:t>
            </a:r>
            <a:endParaRPr lang="en-US" sz="2347" dirty="0">
              <a:latin typeface="Arial MT"/>
              <a:cs typeface="Arial MT"/>
            </a:endParaRPr>
          </a:p>
          <a:p>
            <a:pPr marL="146309" marR="5419" indent="-133439">
              <a:spcBef>
                <a:spcPts val="107"/>
              </a:spcBef>
            </a:pPr>
            <a:r>
              <a:rPr sz="2347" dirty="0">
                <a:solidFill>
                  <a:srgbClr val="FF0000"/>
                </a:solidFill>
                <a:latin typeface="Arial MT"/>
                <a:cs typeface="Arial MT"/>
              </a:rPr>
              <a:t>&amp;</a:t>
            </a:r>
            <a:r>
              <a:rPr sz="2347" spc="-155" dirty="0">
                <a:solidFill>
                  <a:srgbClr val="FF0000"/>
                </a:solidFill>
                <a:latin typeface="Arial MT"/>
                <a:cs typeface="Arial MT"/>
              </a:rPr>
              <a:t> </a:t>
            </a:r>
            <a:r>
              <a:rPr sz="2347" spc="-5" dirty="0">
                <a:solidFill>
                  <a:srgbClr val="FF0000"/>
                </a:solidFill>
                <a:latin typeface="Arial MT"/>
                <a:cs typeface="Arial MT"/>
              </a:rPr>
              <a:t>A</a:t>
            </a:r>
            <a:r>
              <a:rPr sz="2347" spc="-16" dirty="0">
                <a:solidFill>
                  <a:srgbClr val="FF0000"/>
                </a:solidFill>
                <a:latin typeface="Arial MT"/>
                <a:cs typeface="Arial MT"/>
              </a:rPr>
              <a:t>p</a:t>
            </a:r>
            <a:r>
              <a:rPr sz="2347" spc="-5" dirty="0">
                <a:solidFill>
                  <a:srgbClr val="FF0000"/>
                </a:solidFill>
                <a:latin typeface="Arial MT"/>
                <a:cs typeface="Arial MT"/>
              </a:rPr>
              <a:t>p</a:t>
            </a:r>
            <a:r>
              <a:rPr sz="2347" spc="-16" dirty="0">
                <a:solidFill>
                  <a:srgbClr val="FF0000"/>
                </a:solidFill>
                <a:latin typeface="Arial MT"/>
                <a:cs typeface="Arial MT"/>
              </a:rPr>
              <a:t>l</a:t>
            </a:r>
            <a:r>
              <a:rPr sz="2347" spc="-5" dirty="0">
                <a:solidFill>
                  <a:srgbClr val="FF0000"/>
                </a:solidFill>
                <a:latin typeface="Arial MT"/>
                <a:cs typeface="Arial MT"/>
              </a:rPr>
              <a:t>ic</a:t>
            </a:r>
            <a:r>
              <a:rPr sz="2347" spc="-16" dirty="0">
                <a:solidFill>
                  <a:srgbClr val="FF0000"/>
                </a:solidFill>
                <a:latin typeface="Arial MT"/>
                <a:cs typeface="Arial MT"/>
              </a:rPr>
              <a:t>a</a:t>
            </a:r>
            <a:r>
              <a:rPr sz="2347" spc="-5" dirty="0">
                <a:solidFill>
                  <a:srgbClr val="FF0000"/>
                </a:solidFill>
                <a:latin typeface="Arial MT"/>
                <a:cs typeface="Arial MT"/>
              </a:rPr>
              <a:t>tion  Processing</a:t>
            </a:r>
            <a:endParaRPr sz="2347" dirty="0">
              <a:latin typeface="Arial MT"/>
              <a:cs typeface="Arial MT"/>
            </a:endParaRPr>
          </a:p>
        </p:txBody>
      </p:sp>
      <p:grpSp>
        <p:nvGrpSpPr>
          <p:cNvPr id="42" name="object 42"/>
          <p:cNvGrpSpPr/>
          <p:nvPr/>
        </p:nvGrpSpPr>
        <p:grpSpPr>
          <a:xfrm>
            <a:off x="3000552" y="2637634"/>
            <a:ext cx="3227493" cy="1987973"/>
            <a:chOff x="2813017" y="1329781"/>
            <a:chExt cx="3025775" cy="1863725"/>
          </a:xfrm>
        </p:grpSpPr>
        <p:sp>
          <p:nvSpPr>
            <p:cNvPr id="43" name="object 43"/>
            <p:cNvSpPr/>
            <p:nvPr/>
          </p:nvSpPr>
          <p:spPr>
            <a:xfrm>
              <a:off x="2814922" y="1331686"/>
              <a:ext cx="3021965" cy="1859914"/>
            </a:xfrm>
            <a:custGeom>
              <a:avLst/>
              <a:gdLst/>
              <a:ahLst/>
              <a:cxnLst/>
              <a:rect l="l" t="t" r="r" b="b"/>
              <a:pathLst>
                <a:path w="3021965" h="1859914">
                  <a:moveTo>
                    <a:pt x="3021668" y="0"/>
                  </a:moveTo>
                  <a:lnTo>
                    <a:pt x="64290" y="0"/>
                  </a:lnTo>
                  <a:lnTo>
                    <a:pt x="0" y="64131"/>
                  </a:lnTo>
                  <a:lnTo>
                    <a:pt x="0" y="1859799"/>
                  </a:lnTo>
                  <a:lnTo>
                    <a:pt x="2957378" y="1859799"/>
                  </a:lnTo>
                  <a:lnTo>
                    <a:pt x="2957378" y="64131"/>
                  </a:lnTo>
                  <a:lnTo>
                    <a:pt x="3021668" y="0"/>
                  </a:lnTo>
                  <a:close/>
                </a:path>
                <a:path w="3021965" h="1859914">
                  <a:moveTo>
                    <a:pt x="3021668" y="0"/>
                  </a:moveTo>
                  <a:lnTo>
                    <a:pt x="2957378" y="64131"/>
                  </a:lnTo>
                  <a:lnTo>
                    <a:pt x="2957378" y="1859799"/>
                  </a:lnTo>
                  <a:lnTo>
                    <a:pt x="3021669" y="1795668"/>
                  </a:lnTo>
                  <a:lnTo>
                    <a:pt x="3021668" y="0"/>
                  </a:lnTo>
                  <a:close/>
                </a:path>
              </a:pathLst>
            </a:custGeom>
            <a:solidFill>
              <a:srgbClr val="FFFFFF"/>
            </a:solidFill>
          </p:spPr>
          <p:txBody>
            <a:bodyPr wrap="square" lIns="0" tIns="0" rIns="0" bIns="0" rtlCol="0"/>
            <a:lstStyle/>
            <a:p>
              <a:endParaRPr sz="1280"/>
            </a:p>
          </p:txBody>
        </p:sp>
        <p:sp>
          <p:nvSpPr>
            <p:cNvPr id="44" name="object 44"/>
            <p:cNvSpPr/>
            <p:nvPr/>
          </p:nvSpPr>
          <p:spPr>
            <a:xfrm>
              <a:off x="2814922" y="1331686"/>
              <a:ext cx="3021965" cy="1859914"/>
            </a:xfrm>
            <a:custGeom>
              <a:avLst/>
              <a:gdLst/>
              <a:ahLst/>
              <a:cxnLst/>
              <a:rect l="l" t="t" r="r" b="b"/>
              <a:pathLst>
                <a:path w="3021965" h="1859914">
                  <a:moveTo>
                    <a:pt x="0" y="64131"/>
                  </a:moveTo>
                  <a:lnTo>
                    <a:pt x="64290" y="0"/>
                  </a:lnTo>
                  <a:lnTo>
                    <a:pt x="3021668" y="0"/>
                  </a:lnTo>
                  <a:lnTo>
                    <a:pt x="2957378" y="64131"/>
                  </a:lnTo>
                  <a:lnTo>
                    <a:pt x="0" y="64131"/>
                  </a:lnTo>
                </a:path>
                <a:path w="3021965" h="1859914">
                  <a:moveTo>
                    <a:pt x="2957378" y="1859799"/>
                  </a:moveTo>
                  <a:lnTo>
                    <a:pt x="3021668" y="1795668"/>
                  </a:lnTo>
                  <a:lnTo>
                    <a:pt x="3021668" y="0"/>
                  </a:lnTo>
                </a:path>
                <a:path w="3021965" h="1859914">
                  <a:moveTo>
                    <a:pt x="2957378" y="64131"/>
                  </a:moveTo>
                  <a:lnTo>
                    <a:pt x="2957378" y="1859799"/>
                  </a:lnTo>
                </a:path>
                <a:path w="3021965" h="1859914">
                  <a:moveTo>
                    <a:pt x="3021668" y="1795668"/>
                  </a:moveTo>
                  <a:lnTo>
                    <a:pt x="3021668" y="0"/>
                  </a:lnTo>
                  <a:lnTo>
                    <a:pt x="64290" y="0"/>
                  </a:lnTo>
                </a:path>
                <a:path w="3021965" h="1859914">
                  <a:moveTo>
                    <a:pt x="0" y="64131"/>
                  </a:moveTo>
                  <a:lnTo>
                    <a:pt x="0" y="1859799"/>
                  </a:lnTo>
                  <a:lnTo>
                    <a:pt x="2957378" y="1859799"/>
                  </a:lnTo>
                </a:path>
              </a:pathLst>
            </a:custGeom>
            <a:ln w="3424">
              <a:solidFill>
                <a:srgbClr val="000000"/>
              </a:solidFill>
            </a:ln>
          </p:spPr>
          <p:txBody>
            <a:bodyPr wrap="square" lIns="0" tIns="0" rIns="0" bIns="0" rtlCol="0"/>
            <a:lstStyle/>
            <a:p>
              <a:endParaRPr sz="1280"/>
            </a:p>
          </p:txBody>
        </p:sp>
      </p:grpSp>
      <p:sp>
        <p:nvSpPr>
          <p:cNvPr id="45" name="object 45"/>
          <p:cNvSpPr txBox="1"/>
          <p:nvPr/>
        </p:nvSpPr>
        <p:spPr>
          <a:xfrm>
            <a:off x="4063957" y="2733293"/>
            <a:ext cx="1024127" cy="518646"/>
          </a:xfrm>
          <a:prstGeom prst="rect">
            <a:avLst/>
          </a:prstGeom>
        </p:spPr>
        <p:txBody>
          <a:bodyPr vert="horz" wrap="square" lIns="0" tIns="12869" rIns="0" bIns="0" rtlCol="0">
            <a:spAutoFit/>
          </a:bodyPr>
          <a:lstStyle/>
          <a:p>
            <a:pPr marL="37254" marR="5419" indent="-24385">
              <a:lnSpc>
                <a:spcPct val="101400"/>
              </a:lnSpc>
              <a:spcBef>
                <a:spcPts val="101"/>
              </a:spcBef>
            </a:pPr>
            <a:r>
              <a:rPr sz="1653" b="1" spc="11" dirty="0">
                <a:latin typeface="Calibri"/>
                <a:cs typeface="Calibri"/>
              </a:rPr>
              <a:t>&lt;&lt;device&gt;&gt;  Thin</a:t>
            </a:r>
            <a:r>
              <a:rPr sz="1653" b="1" spc="-64" dirty="0">
                <a:latin typeface="Calibri"/>
                <a:cs typeface="Calibri"/>
              </a:rPr>
              <a:t> </a:t>
            </a:r>
            <a:r>
              <a:rPr sz="1653" b="1" spc="11" dirty="0">
                <a:latin typeface="Calibri"/>
                <a:cs typeface="Calibri"/>
              </a:rPr>
              <a:t>Client</a:t>
            </a:r>
            <a:endParaRPr sz="1653">
              <a:latin typeface="Calibri"/>
              <a:cs typeface="Calibri"/>
            </a:endParaRPr>
          </a:p>
        </p:txBody>
      </p:sp>
      <p:grpSp>
        <p:nvGrpSpPr>
          <p:cNvPr id="46" name="object 46"/>
          <p:cNvGrpSpPr/>
          <p:nvPr/>
        </p:nvGrpSpPr>
        <p:grpSpPr>
          <a:xfrm>
            <a:off x="3274859" y="3458510"/>
            <a:ext cx="2747264" cy="893403"/>
            <a:chOff x="3070180" y="2099353"/>
            <a:chExt cx="2575560" cy="837565"/>
          </a:xfrm>
        </p:grpSpPr>
        <p:sp>
          <p:nvSpPr>
            <p:cNvPr id="47" name="object 47"/>
            <p:cNvSpPr/>
            <p:nvPr/>
          </p:nvSpPr>
          <p:spPr>
            <a:xfrm>
              <a:off x="3072085" y="2101258"/>
              <a:ext cx="2571750" cy="833755"/>
            </a:xfrm>
            <a:custGeom>
              <a:avLst/>
              <a:gdLst/>
              <a:ahLst/>
              <a:cxnLst/>
              <a:rect l="l" t="t" r="r" b="b"/>
              <a:pathLst>
                <a:path w="2571750" h="833755">
                  <a:moveTo>
                    <a:pt x="2571633" y="0"/>
                  </a:moveTo>
                  <a:lnTo>
                    <a:pt x="64290" y="0"/>
                  </a:lnTo>
                  <a:lnTo>
                    <a:pt x="0" y="64131"/>
                  </a:lnTo>
                  <a:lnTo>
                    <a:pt x="0" y="833703"/>
                  </a:lnTo>
                  <a:lnTo>
                    <a:pt x="2507342" y="833703"/>
                  </a:lnTo>
                  <a:lnTo>
                    <a:pt x="2507342" y="64131"/>
                  </a:lnTo>
                  <a:lnTo>
                    <a:pt x="2571633" y="0"/>
                  </a:lnTo>
                  <a:close/>
                </a:path>
                <a:path w="2571750" h="833755">
                  <a:moveTo>
                    <a:pt x="2571633" y="0"/>
                  </a:moveTo>
                  <a:lnTo>
                    <a:pt x="2507342" y="64131"/>
                  </a:lnTo>
                  <a:lnTo>
                    <a:pt x="2507342" y="833703"/>
                  </a:lnTo>
                  <a:lnTo>
                    <a:pt x="2571633" y="769572"/>
                  </a:lnTo>
                  <a:lnTo>
                    <a:pt x="2571633" y="0"/>
                  </a:lnTo>
                  <a:close/>
                </a:path>
              </a:pathLst>
            </a:custGeom>
            <a:solidFill>
              <a:srgbClr val="FFFFFF"/>
            </a:solidFill>
          </p:spPr>
          <p:txBody>
            <a:bodyPr wrap="square" lIns="0" tIns="0" rIns="0" bIns="0" rtlCol="0"/>
            <a:lstStyle/>
            <a:p>
              <a:endParaRPr sz="1280"/>
            </a:p>
          </p:txBody>
        </p:sp>
        <p:sp>
          <p:nvSpPr>
            <p:cNvPr id="48" name="object 48"/>
            <p:cNvSpPr/>
            <p:nvPr/>
          </p:nvSpPr>
          <p:spPr>
            <a:xfrm>
              <a:off x="3072085" y="2101258"/>
              <a:ext cx="2571750" cy="833755"/>
            </a:xfrm>
            <a:custGeom>
              <a:avLst/>
              <a:gdLst/>
              <a:ahLst/>
              <a:cxnLst/>
              <a:rect l="l" t="t" r="r" b="b"/>
              <a:pathLst>
                <a:path w="2571750" h="833755">
                  <a:moveTo>
                    <a:pt x="0" y="64131"/>
                  </a:moveTo>
                  <a:lnTo>
                    <a:pt x="64290" y="0"/>
                  </a:lnTo>
                  <a:lnTo>
                    <a:pt x="2571633" y="0"/>
                  </a:lnTo>
                  <a:lnTo>
                    <a:pt x="2507342" y="64131"/>
                  </a:lnTo>
                  <a:lnTo>
                    <a:pt x="0" y="64131"/>
                  </a:lnTo>
                </a:path>
                <a:path w="2571750" h="833755">
                  <a:moveTo>
                    <a:pt x="2507342" y="833703"/>
                  </a:moveTo>
                  <a:lnTo>
                    <a:pt x="2571633" y="769572"/>
                  </a:lnTo>
                  <a:lnTo>
                    <a:pt x="2571633" y="0"/>
                  </a:lnTo>
                </a:path>
                <a:path w="2571750" h="833755">
                  <a:moveTo>
                    <a:pt x="2507342" y="64131"/>
                  </a:moveTo>
                  <a:lnTo>
                    <a:pt x="2507342" y="833703"/>
                  </a:lnTo>
                </a:path>
                <a:path w="2571750" h="833755">
                  <a:moveTo>
                    <a:pt x="0" y="64131"/>
                  </a:moveTo>
                  <a:lnTo>
                    <a:pt x="0" y="833703"/>
                  </a:lnTo>
                  <a:lnTo>
                    <a:pt x="2507342" y="833703"/>
                  </a:lnTo>
                </a:path>
              </a:pathLst>
            </a:custGeom>
            <a:ln w="3424">
              <a:solidFill>
                <a:srgbClr val="000000"/>
              </a:solidFill>
            </a:ln>
          </p:spPr>
          <p:txBody>
            <a:bodyPr wrap="square" lIns="0" tIns="0" rIns="0" bIns="0" rtlCol="0"/>
            <a:lstStyle/>
            <a:p>
              <a:endParaRPr sz="1280"/>
            </a:p>
          </p:txBody>
        </p:sp>
      </p:grpSp>
      <p:sp>
        <p:nvSpPr>
          <p:cNvPr id="49" name="object 49"/>
          <p:cNvSpPr txBox="1"/>
          <p:nvPr/>
        </p:nvSpPr>
        <p:spPr>
          <a:xfrm>
            <a:off x="3374957" y="3645304"/>
            <a:ext cx="2470912" cy="518646"/>
          </a:xfrm>
          <a:prstGeom prst="rect">
            <a:avLst/>
          </a:prstGeom>
        </p:spPr>
        <p:txBody>
          <a:bodyPr vert="horz" wrap="square" lIns="0" tIns="12869" rIns="0" bIns="0" rtlCol="0">
            <a:spAutoFit/>
          </a:bodyPr>
          <a:lstStyle/>
          <a:p>
            <a:pPr marL="634681" marR="5419" indent="-621811">
              <a:lnSpc>
                <a:spcPct val="101400"/>
              </a:lnSpc>
              <a:spcBef>
                <a:spcPts val="101"/>
              </a:spcBef>
            </a:pPr>
            <a:r>
              <a:rPr sz="1653" b="1" spc="11" dirty="0">
                <a:latin typeface="Calibri"/>
                <a:cs typeface="Calibri"/>
              </a:rPr>
              <a:t>&lt;&lt;executionEnvironment&gt;&gt;  </a:t>
            </a:r>
            <a:r>
              <a:rPr sz="1653" b="1" spc="16" dirty="0">
                <a:latin typeface="Calibri"/>
                <a:cs typeface="Calibri"/>
              </a:rPr>
              <a:t>Web</a:t>
            </a:r>
            <a:r>
              <a:rPr sz="1653" b="1" spc="-5" dirty="0">
                <a:latin typeface="Calibri"/>
                <a:cs typeface="Calibri"/>
              </a:rPr>
              <a:t> </a:t>
            </a:r>
            <a:r>
              <a:rPr sz="1653" b="1" spc="11" dirty="0">
                <a:latin typeface="Calibri"/>
                <a:cs typeface="Calibri"/>
              </a:rPr>
              <a:t>Browser</a:t>
            </a:r>
            <a:endParaRPr sz="1653">
              <a:latin typeface="Calibri"/>
              <a:cs typeface="Calibri"/>
            </a:endParaRPr>
          </a:p>
        </p:txBody>
      </p:sp>
      <p:sp>
        <p:nvSpPr>
          <p:cNvPr id="50" name="object 50"/>
          <p:cNvSpPr/>
          <p:nvPr/>
        </p:nvSpPr>
        <p:spPr>
          <a:xfrm>
            <a:off x="6945754" y="1955602"/>
            <a:ext cx="4389120" cy="3078480"/>
          </a:xfrm>
          <a:custGeom>
            <a:avLst/>
            <a:gdLst/>
            <a:ahLst/>
            <a:cxnLst/>
            <a:rect l="l" t="t" r="r" b="b"/>
            <a:pathLst>
              <a:path w="4114800" h="2886075">
                <a:moveTo>
                  <a:pt x="0" y="64131"/>
                </a:moveTo>
                <a:lnTo>
                  <a:pt x="64290" y="0"/>
                </a:lnTo>
                <a:lnTo>
                  <a:pt x="4114612" y="0"/>
                </a:lnTo>
                <a:lnTo>
                  <a:pt x="4050322" y="64131"/>
                </a:lnTo>
                <a:lnTo>
                  <a:pt x="0" y="64131"/>
                </a:lnTo>
              </a:path>
              <a:path w="4114800" h="2886075">
                <a:moveTo>
                  <a:pt x="4050322" y="2885897"/>
                </a:moveTo>
                <a:lnTo>
                  <a:pt x="4114613" y="2821766"/>
                </a:lnTo>
                <a:lnTo>
                  <a:pt x="4114612" y="0"/>
                </a:lnTo>
              </a:path>
              <a:path w="4114800" h="2886075">
                <a:moveTo>
                  <a:pt x="4050322" y="64131"/>
                </a:moveTo>
                <a:lnTo>
                  <a:pt x="4050322" y="2885897"/>
                </a:lnTo>
              </a:path>
              <a:path w="4114800" h="2886075">
                <a:moveTo>
                  <a:pt x="4114613" y="2821766"/>
                </a:moveTo>
                <a:lnTo>
                  <a:pt x="4114612" y="0"/>
                </a:lnTo>
                <a:lnTo>
                  <a:pt x="64290" y="0"/>
                </a:lnTo>
              </a:path>
              <a:path w="4114800" h="2886075">
                <a:moveTo>
                  <a:pt x="0" y="64131"/>
                </a:moveTo>
                <a:lnTo>
                  <a:pt x="0" y="2885897"/>
                </a:lnTo>
                <a:lnTo>
                  <a:pt x="4050322" y="2885897"/>
                </a:lnTo>
              </a:path>
            </a:pathLst>
          </a:custGeom>
          <a:ln w="3424">
            <a:solidFill>
              <a:srgbClr val="000000"/>
            </a:solidFill>
          </a:ln>
        </p:spPr>
        <p:txBody>
          <a:bodyPr wrap="square" lIns="0" tIns="0" rIns="0" bIns="0" rtlCol="0"/>
          <a:lstStyle/>
          <a:p>
            <a:endParaRPr sz="1280"/>
          </a:p>
        </p:txBody>
      </p:sp>
      <p:sp>
        <p:nvSpPr>
          <p:cNvPr id="51" name="object 51"/>
          <p:cNvSpPr txBox="1"/>
          <p:nvPr/>
        </p:nvSpPr>
        <p:spPr>
          <a:xfrm>
            <a:off x="8590091" y="2085713"/>
            <a:ext cx="1024127" cy="518646"/>
          </a:xfrm>
          <a:prstGeom prst="rect">
            <a:avLst/>
          </a:prstGeom>
        </p:spPr>
        <p:txBody>
          <a:bodyPr vert="horz" wrap="square" lIns="0" tIns="12869" rIns="0" bIns="0" rtlCol="0">
            <a:spAutoFit/>
          </a:bodyPr>
          <a:lstStyle/>
          <a:p>
            <a:pPr marL="227591" marR="5419" indent="-214721">
              <a:lnSpc>
                <a:spcPct val="101400"/>
              </a:lnSpc>
              <a:spcBef>
                <a:spcPts val="101"/>
              </a:spcBef>
            </a:pPr>
            <a:r>
              <a:rPr sz="1653" b="1" spc="11" dirty="0">
                <a:latin typeface="Calibri"/>
                <a:cs typeface="Calibri"/>
              </a:rPr>
              <a:t>&lt;</a:t>
            </a:r>
            <a:r>
              <a:rPr sz="1653" b="1" spc="5" dirty="0">
                <a:latin typeface="Calibri"/>
                <a:cs typeface="Calibri"/>
              </a:rPr>
              <a:t>&lt;</a:t>
            </a:r>
            <a:r>
              <a:rPr sz="1653" b="1" spc="11" dirty="0">
                <a:latin typeface="Calibri"/>
                <a:cs typeface="Calibri"/>
              </a:rPr>
              <a:t>device&gt;&gt;  Server</a:t>
            </a:r>
            <a:endParaRPr sz="1653">
              <a:latin typeface="Calibri"/>
              <a:cs typeface="Calibri"/>
            </a:endParaRPr>
          </a:p>
        </p:txBody>
      </p:sp>
      <p:sp>
        <p:nvSpPr>
          <p:cNvPr id="52" name="object 52"/>
          <p:cNvSpPr/>
          <p:nvPr/>
        </p:nvSpPr>
        <p:spPr>
          <a:xfrm>
            <a:off x="7802964" y="2639665"/>
            <a:ext cx="2743200" cy="889339"/>
          </a:xfrm>
          <a:custGeom>
            <a:avLst/>
            <a:gdLst/>
            <a:ahLst/>
            <a:cxnLst/>
            <a:rect l="l" t="t" r="r" b="b"/>
            <a:pathLst>
              <a:path w="2571750" h="833755">
                <a:moveTo>
                  <a:pt x="0" y="64131"/>
                </a:moveTo>
                <a:lnTo>
                  <a:pt x="64290" y="0"/>
                </a:lnTo>
                <a:lnTo>
                  <a:pt x="2571633" y="0"/>
                </a:lnTo>
                <a:lnTo>
                  <a:pt x="2507342" y="64131"/>
                </a:lnTo>
                <a:lnTo>
                  <a:pt x="0" y="64131"/>
                </a:lnTo>
              </a:path>
              <a:path w="2571750" h="833755">
                <a:moveTo>
                  <a:pt x="2507342" y="833703"/>
                </a:moveTo>
                <a:lnTo>
                  <a:pt x="2571633" y="769572"/>
                </a:lnTo>
                <a:lnTo>
                  <a:pt x="2571633" y="0"/>
                </a:lnTo>
              </a:path>
              <a:path w="2571750" h="833755">
                <a:moveTo>
                  <a:pt x="2507342" y="64131"/>
                </a:moveTo>
                <a:lnTo>
                  <a:pt x="2507342" y="833703"/>
                </a:lnTo>
              </a:path>
              <a:path w="2571750" h="833755">
                <a:moveTo>
                  <a:pt x="0" y="64131"/>
                </a:moveTo>
                <a:lnTo>
                  <a:pt x="0" y="833703"/>
                </a:lnTo>
                <a:lnTo>
                  <a:pt x="2507342" y="833703"/>
                </a:lnTo>
              </a:path>
            </a:pathLst>
          </a:custGeom>
          <a:ln w="3424">
            <a:solidFill>
              <a:srgbClr val="000000"/>
            </a:solidFill>
          </a:ln>
        </p:spPr>
        <p:txBody>
          <a:bodyPr wrap="square" lIns="0" tIns="0" rIns="0" bIns="0" rtlCol="0"/>
          <a:lstStyle/>
          <a:p>
            <a:endParaRPr sz="1280"/>
          </a:p>
        </p:txBody>
      </p:sp>
      <p:sp>
        <p:nvSpPr>
          <p:cNvPr id="53" name="object 53"/>
          <p:cNvSpPr txBox="1"/>
          <p:nvPr/>
        </p:nvSpPr>
        <p:spPr>
          <a:xfrm>
            <a:off x="7900970" y="2824503"/>
            <a:ext cx="2470912" cy="518646"/>
          </a:xfrm>
          <a:prstGeom prst="rect">
            <a:avLst/>
          </a:prstGeom>
        </p:spPr>
        <p:txBody>
          <a:bodyPr vert="horz" wrap="square" lIns="0" tIns="12869" rIns="0" bIns="0" rtlCol="0">
            <a:spAutoFit/>
          </a:bodyPr>
          <a:lstStyle/>
          <a:p>
            <a:pPr marL="480244" marR="5419" indent="-467375">
              <a:lnSpc>
                <a:spcPct val="101400"/>
              </a:lnSpc>
              <a:spcBef>
                <a:spcPts val="101"/>
              </a:spcBef>
            </a:pPr>
            <a:r>
              <a:rPr sz="1653" b="1" spc="11" dirty="0">
                <a:latin typeface="Calibri"/>
                <a:cs typeface="Calibri"/>
              </a:rPr>
              <a:t>&lt;&lt;executionEnvironmen</a:t>
            </a:r>
            <a:r>
              <a:rPr sz="1653" b="1" dirty="0">
                <a:latin typeface="Calibri"/>
                <a:cs typeface="Calibri"/>
              </a:rPr>
              <a:t>t</a:t>
            </a:r>
            <a:r>
              <a:rPr sz="1653" b="1" spc="5" dirty="0">
                <a:latin typeface="Calibri"/>
                <a:cs typeface="Calibri"/>
              </a:rPr>
              <a:t>&gt;&gt;  </a:t>
            </a:r>
            <a:r>
              <a:rPr sz="1653" b="1" spc="11" dirty="0">
                <a:latin typeface="Calibri"/>
                <a:cs typeface="Calibri"/>
              </a:rPr>
              <a:t>Application</a:t>
            </a:r>
            <a:r>
              <a:rPr sz="1653" b="1" spc="-5" dirty="0">
                <a:latin typeface="Calibri"/>
                <a:cs typeface="Calibri"/>
              </a:rPr>
              <a:t> </a:t>
            </a:r>
            <a:r>
              <a:rPr sz="1653" b="1" spc="11" dirty="0">
                <a:latin typeface="Calibri"/>
                <a:cs typeface="Calibri"/>
              </a:rPr>
              <a:t>Logic</a:t>
            </a:r>
            <a:endParaRPr sz="1653">
              <a:latin typeface="Calibri"/>
              <a:cs typeface="Calibri"/>
            </a:endParaRPr>
          </a:p>
        </p:txBody>
      </p:sp>
      <p:sp>
        <p:nvSpPr>
          <p:cNvPr id="54" name="object 54"/>
          <p:cNvSpPr/>
          <p:nvPr/>
        </p:nvSpPr>
        <p:spPr>
          <a:xfrm>
            <a:off x="9277368" y="3870981"/>
            <a:ext cx="1817285" cy="1094571"/>
          </a:xfrm>
          <a:custGeom>
            <a:avLst/>
            <a:gdLst/>
            <a:ahLst/>
            <a:cxnLst/>
            <a:rect l="l" t="t" r="r" b="b"/>
            <a:pathLst>
              <a:path w="1703704" h="1026160">
                <a:moveTo>
                  <a:pt x="0" y="64131"/>
                </a:moveTo>
                <a:lnTo>
                  <a:pt x="64290" y="0"/>
                </a:lnTo>
                <a:lnTo>
                  <a:pt x="1703706" y="0"/>
                </a:lnTo>
                <a:lnTo>
                  <a:pt x="1639416" y="64131"/>
                </a:lnTo>
                <a:lnTo>
                  <a:pt x="0" y="64131"/>
                </a:lnTo>
              </a:path>
              <a:path w="1703704" h="1026160">
                <a:moveTo>
                  <a:pt x="1639416" y="1026097"/>
                </a:moveTo>
                <a:lnTo>
                  <a:pt x="1703706" y="961965"/>
                </a:lnTo>
                <a:lnTo>
                  <a:pt x="1703706" y="0"/>
                </a:lnTo>
              </a:path>
              <a:path w="1703704" h="1026160">
                <a:moveTo>
                  <a:pt x="1639416" y="64131"/>
                </a:moveTo>
                <a:lnTo>
                  <a:pt x="1639416" y="1026097"/>
                </a:lnTo>
              </a:path>
              <a:path w="1703704" h="1026160">
                <a:moveTo>
                  <a:pt x="0" y="64131"/>
                </a:moveTo>
                <a:lnTo>
                  <a:pt x="0" y="1026097"/>
                </a:lnTo>
                <a:lnTo>
                  <a:pt x="1639416" y="1026097"/>
                </a:lnTo>
              </a:path>
            </a:pathLst>
          </a:custGeom>
          <a:ln w="3424">
            <a:solidFill>
              <a:srgbClr val="000000"/>
            </a:solidFill>
          </a:ln>
        </p:spPr>
        <p:txBody>
          <a:bodyPr wrap="square" lIns="0" tIns="0" rIns="0" bIns="0" rtlCol="0"/>
          <a:lstStyle/>
          <a:p>
            <a:endParaRPr sz="1280"/>
          </a:p>
        </p:txBody>
      </p:sp>
      <p:sp>
        <p:nvSpPr>
          <p:cNvPr id="55" name="object 55"/>
          <p:cNvSpPr txBox="1"/>
          <p:nvPr/>
        </p:nvSpPr>
        <p:spPr>
          <a:xfrm>
            <a:off x="9454922" y="4030659"/>
            <a:ext cx="1386501" cy="775576"/>
          </a:xfrm>
          <a:prstGeom prst="rect">
            <a:avLst/>
          </a:prstGeom>
        </p:spPr>
        <p:txBody>
          <a:bodyPr vert="horz" wrap="square" lIns="0" tIns="12869" rIns="0" bIns="0" rtlCol="0">
            <a:spAutoFit/>
          </a:bodyPr>
          <a:lstStyle/>
          <a:p>
            <a:pPr marL="13547" marR="5419" indent="-677">
              <a:lnSpc>
                <a:spcPct val="101400"/>
              </a:lnSpc>
              <a:spcBef>
                <a:spcPts val="101"/>
              </a:spcBef>
            </a:pPr>
            <a:r>
              <a:rPr sz="1653" b="1" spc="11" dirty="0">
                <a:latin typeface="Calibri"/>
                <a:cs typeface="Calibri"/>
              </a:rPr>
              <a:t>&lt;&lt;execution </a:t>
            </a:r>
            <a:r>
              <a:rPr sz="1653" b="1" spc="16" dirty="0">
                <a:latin typeface="Calibri"/>
                <a:cs typeface="Calibri"/>
              </a:rPr>
              <a:t> </a:t>
            </a:r>
            <a:r>
              <a:rPr sz="1653" b="1" spc="11" dirty="0">
                <a:latin typeface="Calibri"/>
                <a:cs typeface="Calibri"/>
              </a:rPr>
              <a:t>Environmen</a:t>
            </a:r>
            <a:r>
              <a:rPr sz="1653" b="1" dirty="0">
                <a:latin typeface="Calibri"/>
                <a:cs typeface="Calibri"/>
              </a:rPr>
              <a:t>t</a:t>
            </a:r>
            <a:r>
              <a:rPr sz="1653" b="1" spc="5" dirty="0">
                <a:latin typeface="Calibri"/>
                <a:cs typeface="Calibri"/>
              </a:rPr>
              <a:t>&gt;&gt;  </a:t>
            </a:r>
            <a:r>
              <a:rPr sz="1653" b="1" spc="11" dirty="0">
                <a:latin typeface="Calibri"/>
                <a:cs typeface="Calibri"/>
              </a:rPr>
              <a:t>DB</a:t>
            </a:r>
            <a:r>
              <a:rPr sz="1653" b="1" spc="-5" dirty="0">
                <a:latin typeface="Calibri"/>
                <a:cs typeface="Calibri"/>
              </a:rPr>
              <a:t> </a:t>
            </a:r>
            <a:r>
              <a:rPr sz="1653" b="1" spc="11" dirty="0">
                <a:latin typeface="Calibri"/>
                <a:cs typeface="Calibri"/>
              </a:rPr>
              <a:t>Server</a:t>
            </a:r>
            <a:endParaRPr sz="1653">
              <a:latin typeface="Calibri"/>
              <a:cs typeface="Calibri"/>
            </a:endParaRPr>
          </a:p>
        </p:txBody>
      </p:sp>
      <p:sp>
        <p:nvSpPr>
          <p:cNvPr id="56" name="object 56"/>
          <p:cNvSpPr/>
          <p:nvPr/>
        </p:nvSpPr>
        <p:spPr>
          <a:xfrm>
            <a:off x="7117196" y="3528949"/>
            <a:ext cx="3029035" cy="1436624"/>
          </a:xfrm>
          <a:custGeom>
            <a:avLst/>
            <a:gdLst/>
            <a:ahLst/>
            <a:cxnLst/>
            <a:rect l="l" t="t" r="r" b="b"/>
            <a:pathLst>
              <a:path w="2839720" h="1346835">
                <a:moveTo>
                  <a:pt x="1896579" y="0"/>
                </a:moveTo>
                <a:lnTo>
                  <a:pt x="2839511" y="320655"/>
                </a:lnTo>
              </a:path>
              <a:path w="2839720" h="1346835">
                <a:moveTo>
                  <a:pt x="0" y="384786"/>
                </a:moveTo>
                <a:lnTo>
                  <a:pt x="64290" y="320655"/>
                </a:lnTo>
                <a:lnTo>
                  <a:pt x="1703706" y="320655"/>
                </a:lnTo>
                <a:lnTo>
                  <a:pt x="1639416" y="384786"/>
                </a:lnTo>
                <a:lnTo>
                  <a:pt x="0" y="384786"/>
                </a:lnTo>
              </a:path>
              <a:path w="2839720" h="1346835">
                <a:moveTo>
                  <a:pt x="1639416" y="1346752"/>
                </a:moveTo>
                <a:lnTo>
                  <a:pt x="1703706" y="1282620"/>
                </a:lnTo>
                <a:lnTo>
                  <a:pt x="1703706" y="320655"/>
                </a:lnTo>
              </a:path>
              <a:path w="2839720" h="1346835">
                <a:moveTo>
                  <a:pt x="1639416" y="384786"/>
                </a:moveTo>
                <a:lnTo>
                  <a:pt x="1639416" y="1346752"/>
                </a:lnTo>
              </a:path>
              <a:path w="2839720" h="1346835">
                <a:moveTo>
                  <a:pt x="0" y="384786"/>
                </a:moveTo>
                <a:lnTo>
                  <a:pt x="0" y="1346752"/>
                </a:lnTo>
                <a:lnTo>
                  <a:pt x="1639416" y="1346752"/>
                </a:lnTo>
              </a:path>
            </a:pathLst>
          </a:custGeom>
          <a:ln w="3424">
            <a:solidFill>
              <a:srgbClr val="000000"/>
            </a:solidFill>
          </a:ln>
        </p:spPr>
        <p:txBody>
          <a:bodyPr wrap="square" lIns="0" tIns="0" rIns="0" bIns="0" rtlCol="0"/>
          <a:lstStyle/>
          <a:p>
            <a:endParaRPr sz="1280"/>
          </a:p>
        </p:txBody>
      </p:sp>
      <p:sp>
        <p:nvSpPr>
          <p:cNvPr id="57" name="object 57"/>
          <p:cNvSpPr txBox="1"/>
          <p:nvPr/>
        </p:nvSpPr>
        <p:spPr>
          <a:xfrm>
            <a:off x="7294752" y="4030659"/>
            <a:ext cx="1386501" cy="775576"/>
          </a:xfrm>
          <a:prstGeom prst="rect">
            <a:avLst/>
          </a:prstGeom>
        </p:spPr>
        <p:txBody>
          <a:bodyPr vert="horz" wrap="square" lIns="0" tIns="12869" rIns="0" bIns="0" rtlCol="0">
            <a:spAutoFit/>
          </a:bodyPr>
          <a:lstStyle/>
          <a:p>
            <a:pPr marL="12870" marR="5419" indent="-677">
              <a:lnSpc>
                <a:spcPct val="101400"/>
              </a:lnSpc>
              <a:spcBef>
                <a:spcPts val="101"/>
              </a:spcBef>
            </a:pPr>
            <a:r>
              <a:rPr sz="1653" b="1" spc="11" dirty="0">
                <a:latin typeface="Calibri"/>
                <a:cs typeface="Calibri"/>
              </a:rPr>
              <a:t>&lt;&lt;execution </a:t>
            </a:r>
            <a:r>
              <a:rPr sz="1653" b="1" spc="16" dirty="0">
                <a:latin typeface="Calibri"/>
                <a:cs typeface="Calibri"/>
              </a:rPr>
              <a:t> </a:t>
            </a:r>
            <a:r>
              <a:rPr sz="1653" b="1" spc="11" dirty="0">
                <a:latin typeface="Calibri"/>
                <a:cs typeface="Calibri"/>
              </a:rPr>
              <a:t>Environmen</a:t>
            </a:r>
            <a:r>
              <a:rPr sz="1653" b="1" dirty="0">
                <a:latin typeface="Calibri"/>
                <a:cs typeface="Calibri"/>
              </a:rPr>
              <a:t>t</a:t>
            </a:r>
            <a:r>
              <a:rPr sz="1653" b="1" spc="5" dirty="0">
                <a:latin typeface="Calibri"/>
                <a:cs typeface="Calibri"/>
              </a:rPr>
              <a:t>&gt;&gt;  </a:t>
            </a:r>
            <a:r>
              <a:rPr sz="1653" b="1" spc="16" dirty="0">
                <a:latin typeface="Calibri"/>
                <a:cs typeface="Calibri"/>
              </a:rPr>
              <a:t>Web</a:t>
            </a:r>
            <a:r>
              <a:rPr sz="1653" b="1" spc="-11" dirty="0">
                <a:latin typeface="Calibri"/>
                <a:cs typeface="Calibri"/>
              </a:rPr>
              <a:t> </a:t>
            </a:r>
            <a:r>
              <a:rPr sz="1653" b="1" spc="11" dirty="0">
                <a:latin typeface="Calibri"/>
                <a:cs typeface="Calibri"/>
              </a:rPr>
              <a:t>Server</a:t>
            </a:r>
            <a:endParaRPr sz="1653">
              <a:latin typeface="Calibri"/>
              <a:cs typeface="Calibri"/>
            </a:endParaRPr>
          </a:p>
        </p:txBody>
      </p:sp>
      <p:sp>
        <p:nvSpPr>
          <p:cNvPr id="58" name="object 58"/>
          <p:cNvSpPr/>
          <p:nvPr/>
        </p:nvSpPr>
        <p:spPr>
          <a:xfrm>
            <a:off x="6225697" y="3528949"/>
            <a:ext cx="2937595" cy="342053"/>
          </a:xfrm>
          <a:custGeom>
            <a:avLst/>
            <a:gdLst/>
            <a:ahLst/>
            <a:cxnLst/>
            <a:rect l="l" t="t" r="r" b="b"/>
            <a:pathLst>
              <a:path w="2753995" h="320675">
                <a:moveTo>
                  <a:pt x="2753790" y="10688"/>
                </a:moveTo>
                <a:lnTo>
                  <a:pt x="1650131" y="320655"/>
                </a:lnTo>
              </a:path>
              <a:path w="2753995" h="320675">
                <a:moveTo>
                  <a:pt x="0" y="128262"/>
                </a:moveTo>
                <a:lnTo>
                  <a:pt x="675053" y="0"/>
                </a:lnTo>
              </a:path>
            </a:pathLst>
          </a:custGeom>
          <a:ln w="3424">
            <a:solidFill>
              <a:srgbClr val="000000"/>
            </a:solidFill>
          </a:ln>
        </p:spPr>
        <p:txBody>
          <a:bodyPr wrap="square" lIns="0" tIns="0" rIns="0" bIns="0" rtlCol="0"/>
          <a:lstStyle/>
          <a:p>
            <a:endParaRPr sz="128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e distribution architecture of a software system defines the servers in the system and the allocation of components to these servers.…"/>
          <p:cNvSpPr txBox="1">
            <a:spLocks noGrp="1"/>
          </p:cNvSpPr>
          <p:nvPr>
            <p:ph type="body" idx="1"/>
          </p:nvPr>
        </p:nvSpPr>
        <p:spPr>
          <a:xfrm>
            <a:off x="573459" y="1745436"/>
            <a:ext cx="11857881" cy="7197230"/>
          </a:xfrm>
          <a:prstGeom prst="rect">
            <a:avLst/>
          </a:prstGeom>
        </p:spPr>
        <p:txBody>
          <a:bodyPr/>
          <a:lstStyle/>
          <a:p>
            <a:r>
              <a:rPr dirty="0"/>
              <a:t>The distribution architecture of a software system defines the servers in the system and the allocation of components to these servers. </a:t>
            </a:r>
          </a:p>
          <a:p>
            <a:endParaRPr lang="en-US" dirty="0"/>
          </a:p>
          <a:p>
            <a:r>
              <a:rPr dirty="0"/>
              <a:t>Client-server architectures are a type of distribution architecture that is suited to applications where clients access a shared database and business logic operations on that data. </a:t>
            </a:r>
          </a:p>
          <a:p>
            <a:endParaRPr lang="en-US" dirty="0"/>
          </a:p>
          <a:p>
            <a:r>
              <a:rPr dirty="0"/>
              <a:t>In this architecture, the user interface is implemented on the user’s own computer or mobile device. </a:t>
            </a:r>
          </a:p>
          <a:p>
            <a:pPr lvl="1"/>
            <a:r>
              <a:rPr dirty="0"/>
              <a:t>Functionality is distributed between the client and one or more server computers. </a:t>
            </a:r>
          </a:p>
        </p:txBody>
      </p:sp>
      <p:sp>
        <p:nvSpPr>
          <p:cNvPr id="203" name="Distribution architecture"/>
          <p:cNvSpPr txBox="1">
            <a:spLocks noGrp="1"/>
          </p:cNvSpPr>
          <p:nvPr>
            <p:ph type="title"/>
          </p:nvPr>
        </p:nvSpPr>
        <p:spPr>
          <a:prstGeom prst="rect">
            <a:avLst/>
          </a:prstGeom>
        </p:spPr>
        <p:txBody>
          <a:bodyPr/>
          <a:lstStyle/>
          <a:p>
            <a:r>
              <a:t>Distribution architecture</a:t>
            </a:r>
          </a:p>
        </p:txBody>
      </p:sp>
      <p:sp>
        <p:nvSpPr>
          <p:cNvPr id="20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67</a:t>
            </a:fld>
            <a:endParaRPr/>
          </a:p>
        </p:txBody>
      </p:sp>
    </p:spTree>
    <p:extLst>
      <p:ext uri="{BB962C8B-B14F-4D97-AF65-F5344CB8AC3E}">
        <p14:creationId xmlns:p14="http://schemas.microsoft.com/office/powerpoint/2010/main" val="270197732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igure 4.12 Client-server architecture"/>
          <p:cNvSpPr txBox="1">
            <a:spLocks noGrp="1"/>
          </p:cNvSpPr>
          <p:nvPr>
            <p:ph type="title"/>
          </p:nvPr>
        </p:nvSpPr>
        <p:spPr>
          <a:prstGeom prst="rect">
            <a:avLst/>
          </a:prstGeom>
        </p:spPr>
        <p:txBody>
          <a:bodyPr>
            <a:noAutofit/>
          </a:bodyPr>
          <a:lstStyle/>
          <a:p>
            <a:r>
              <a:rPr sz="4000" dirty="0">
                <a:solidFill>
                  <a:schemeClr val="tx1">
                    <a:lumMod val="75000"/>
                  </a:schemeClr>
                </a:solidFill>
              </a:rPr>
              <a:t>Client-server architecture</a:t>
            </a:r>
          </a:p>
        </p:txBody>
      </p:sp>
      <p:sp>
        <p:nvSpPr>
          <p:cNvPr id="2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68</a:t>
            </a:fld>
            <a:endParaRPr/>
          </a:p>
        </p:txBody>
      </p:sp>
      <p:pic>
        <p:nvPicPr>
          <p:cNvPr id="5" name="Picture 4">
            <a:extLst>
              <a:ext uri="{FF2B5EF4-FFF2-40B4-BE49-F238E27FC236}">
                <a16:creationId xmlns:a16="http://schemas.microsoft.com/office/drawing/2014/main" id="{4104143A-6C37-D94C-B291-415D5E19B829}"/>
              </a:ext>
            </a:extLst>
          </p:cNvPr>
          <p:cNvPicPr>
            <a:picLocks noChangeAspect="1"/>
          </p:cNvPicPr>
          <p:nvPr/>
        </p:nvPicPr>
        <p:blipFill rotWithShape="1">
          <a:blip r:embed="rId2">
            <a:extLst>
              <a:ext uri="{28A0092B-C50C-407E-A947-70E740481C1C}">
                <a14:useLocalDpi xmlns:a14="http://schemas.microsoft.com/office/drawing/2010/main" val="0"/>
              </a:ext>
            </a:extLst>
          </a:blip>
          <a:srcRect l="9335" t="9754" r="9499" b="56939"/>
          <a:stretch/>
        </p:blipFill>
        <p:spPr>
          <a:xfrm>
            <a:off x="614596" y="1628305"/>
            <a:ext cx="11437704" cy="6703415"/>
          </a:xfrm>
          <a:prstGeom prst="rect">
            <a:avLst/>
          </a:prstGeom>
        </p:spPr>
      </p:pic>
    </p:spTree>
    <p:extLst>
      <p:ext uri="{BB962C8B-B14F-4D97-AF65-F5344CB8AC3E}">
        <p14:creationId xmlns:p14="http://schemas.microsoft.com/office/powerpoint/2010/main" val="225398314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7680" y="1229896"/>
            <a:ext cx="12192000" cy="6590522"/>
          </a:xfrm>
          <a:prstGeom prst="rect">
            <a:avLst/>
          </a:prstGeom>
        </p:spPr>
        <p:txBody>
          <a:bodyPr vert="horz" wrap="square" lIns="0" tIns="14224" rIns="0" bIns="0" rtlCol="0">
            <a:spAutoFit/>
          </a:bodyPr>
          <a:lstStyle/>
          <a:p>
            <a:pPr marL="38609">
              <a:spcBef>
                <a:spcPts val="112"/>
              </a:spcBef>
            </a:pPr>
            <a:r>
              <a:rPr sz="4000" b="1" spc="-5" dirty="0">
                <a:latin typeface="Tahoma"/>
                <a:cs typeface="Tahoma"/>
              </a:rPr>
              <a:t>Multi-tier</a:t>
            </a:r>
            <a:r>
              <a:rPr sz="4000" b="1" spc="-11" dirty="0">
                <a:latin typeface="Tahoma"/>
                <a:cs typeface="Tahoma"/>
              </a:rPr>
              <a:t> </a:t>
            </a:r>
            <a:r>
              <a:rPr sz="4000" b="1" spc="-5" dirty="0">
                <a:latin typeface="Tahoma"/>
                <a:cs typeface="Tahoma"/>
              </a:rPr>
              <a:t>client-server</a:t>
            </a:r>
            <a:r>
              <a:rPr sz="4000" b="1" spc="-53" dirty="0">
                <a:latin typeface="Tahoma"/>
                <a:cs typeface="Tahoma"/>
              </a:rPr>
              <a:t> </a:t>
            </a:r>
            <a:r>
              <a:rPr sz="4000" b="1" dirty="0">
                <a:latin typeface="Tahoma"/>
                <a:cs typeface="Tahoma"/>
              </a:rPr>
              <a:t>architectures</a:t>
            </a:r>
            <a:endParaRPr lang="en-US" sz="4000" b="1" dirty="0">
              <a:latin typeface="Tahoma"/>
              <a:cs typeface="Tahoma"/>
            </a:endParaRPr>
          </a:p>
          <a:p>
            <a:pPr marL="38609">
              <a:spcBef>
                <a:spcPts val="112"/>
              </a:spcBef>
            </a:pPr>
            <a:endParaRPr lang="en-US" sz="4000" dirty="0">
              <a:latin typeface="Tahoma"/>
              <a:cs typeface="Tahoma"/>
            </a:endParaRPr>
          </a:p>
          <a:p>
            <a:pPr marL="38609">
              <a:spcBef>
                <a:spcPts val="112"/>
              </a:spcBef>
            </a:pPr>
            <a:endParaRPr sz="2400" dirty="0">
              <a:latin typeface="Tahoma"/>
              <a:cs typeface="Tahoma"/>
            </a:endParaRPr>
          </a:p>
          <a:p>
            <a:pPr algn="l">
              <a:spcBef>
                <a:spcPts val="37"/>
              </a:spcBef>
            </a:pPr>
            <a:endParaRPr sz="3600" dirty="0">
              <a:latin typeface="Tahoma"/>
              <a:cs typeface="Tahoma"/>
            </a:endParaRPr>
          </a:p>
          <a:p>
            <a:pPr marL="379319" marR="375254" indent="-365771" algn="l">
              <a:buFont typeface="Arial MT"/>
              <a:buChar char="•"/>
              <a:tabLst>
                <a:tab pos="378641" algn="l"/>
                <a:tab pos="379319" algn="l"/>
              </a:tabLst>
            </a:pPr>
            <a:r>
              <a:rPr sz="3200" spc="-5" dirty="0">
                <a:solidFill>
                  <a:srgbClr val="333399"/>
                </a:solidFill>
                <a:latin typeface="Tahoma"/>
                <a:cs typeface="Tahoma"/>
              </a:rPr>
              <a:t>In</a:t>
            </a:r>
            <a:r>
              <a:rPr sz="3200" spc="11" dirty="0">
                <a:solidFill>
                  <a:srgbClr val="333399"/>
                </a:solidFill>
                <a:latin typeface="Tahoma"/>
                <a:cs typeface="Tahoma"/>
              </a:rPr>
              <a:t> </a:t>
            </a:r>
            <a:r>
              <a:rPr sz="3200" dirty="0">
                <a:solidFill>
                  <a:srgbClr val="333399"/>
                </a:solidFill>
                <a:latin typeface="Tahoma"/>
                <a:cs typeface="Tahoma"/>
              </a:rPr>
              <a:t>a</a:t>
            </a:r>
            <a:r>
              <a:rPr sz="3200" spc="5" dirty="0">
                <a:solidFill>
                  <a:srgbClr val="333399"/>
                </a:solidFill>
                <a:latin typeface="Tahoma"/>
                <a:cs typeface="Tahoma"/>
              </a:rPr>
              <a:t> </a:t>
            </a:r>
            <a:r>
              <a:rPr sz="3200" spc="-5" dirty="0">
                <a:solidFill>
                  <a:srgbClr val="333399"/>
                </a:solidFill>
                <a:latin typeface="Tahoma"/>
                <a:cs typeface="Tahoma"/>
              </a:rPr>
              <a:t>‘multi-tier</a:t>
            </a:r>
            <a:r>
              <a:rPr sz="3200" spc="32" dirty="0">
                <a:solidFill>
                  <a:srgbClr val="333399"/>
                </a:solidFill>
                <a:latin typeface="Tahoma"/>
                <a:cs typeface="Tahoma"/>
              </a:rPr>
              <a:t> </a:t>
            </a:r>
            <a:r>
              <a:rPr sz="3200" spc="-5" dirty="0">
                <a:solidFill>
                  <a:srgbClr val="333399"/>
                </a:solidFill>
                <a:latin typeface="Tahoma"/>
                <a:cs typeface="Tahoma"/>
              </a:rPr>
              <a:t>client–server’</a:t>
            </a:r>
            <a:r>
              <a:rPr sz="3200" spc="-11" dirty="0">
                <a:solidFill>
                  <a:srgbClr val="333399"/>
                </a:solidFill>
                <a:latin typeface="Tahoma"/>
                <a:cs typeface="Tahoma"/>
              </a:rPr>
              <a:t> </a:t>
            </a:r>
            <a:r>
              <a:rPr sz="3200" dirty="0">
                <a:solidFill>
                  <a:srgbClr val="333399"/>
                </a:solidFill>
                <a:latin typeface="Tahoma"/>
                <a:cs typeface="Tahoma"/>
              </a:rPr>
              <a:t>architecture,</a:t>
            </a:r>
            <a:r>
              <a:rPr sz="3200" spc="5" dirty="0">
                <a:solidFill>
                  <a:srgbClr val="333399"/>
                </a:solidFill>
                <a:latin typeface="Tahoma"/>
                <a:cs typeface="Tahoma"/>
              </a:rPr>
              <a:t> </a:t>
            </a:r>
            <a:r>
              <a:rPr sz="3200" spc="-5" dirty="0">
                <a:solidFill>
                  <a:srgbClr val="333399"/>
                </a:solidFill>
                <a:latin typeface="Tahoma"/>
                <a:cs typeface="Tahoma"/>
              </a:rPr>
              <a:t>the</a:t>
            </a:r>
            <a:r>
              <a:rPr sz="3200" dirty="0">
                <a:solidFill>
                  <a:srgbClr val="333399"/>
                </a:solidFill>
                <a:latin typeface="Tahoma"/>
                <a:cs typeface="Tahoma"/>
              </a:rPr>
              <a:t> different </a:t>
            </a:r>
            <a:r>
              <a:rPr sz="3200" spc="5" dirty="0">
                <a:solidFill>
                  <a:srgbClr val="333399"/>
                </a:solidFill>
                <a:latin typeface="Tahoma"/>
                <a:cs typeface="Tahoma"/>
              </a:rPr>
              <a:t> </a:t>
            </a:r>
            <a:r>
              <a:rPr sz="3200" dirty="0">
                <a:solidFill>
                  <a:srgbClr val="333399"/>
                </a:solidFill>
                <a:latin typeface="Tahoma"/>
                <a:cs typeface="Tahoma"/>
              </a:rPr>
              <a:t>layers of </a:t>
            </a:r>
            <a:r>
              <a:rPr sz="3200" spc="-5" dirty="0">
                <a:solidFill>
                  <a:srgbClr val="333399"/>
                </a:solidFill>
                <a:latin typeface="Tahoma"/>
                <a:cs typeface="Tahoma"/>
              </a:rPr>
              <a:t>the</a:t>
            </a:r>
            <a:r>
              <a:rPr sz="3200" spc="5" dirty="0">
                <a:solidFill>
                  <a:srgbClr val="333399"/>
                </a:solidFill>
                <a:latin typeface="Tahoma"/>
                <a:cs typeface="Tahoma"/>
              </a:rPr>
              <a:t> </a:t>
            </a:r>
            <a:r>
              <a:rPr sz="3200" dirty="0">
                <a:solidFill>
                  <a:srgbClr val="333399"/>
                </a:solidFill>
                <a:latin typeface="Tahoma"/>
                <a:cs typeface="Tahoma"/>
              </a:rPr>
              <a:t>system, </a:t>
            </a:r>
            <a:r>
              <a:rPr sz="3200" spc="5" dirty="0">
                <a:solidFill>
                  <a:srgbClr val="333399"/>
                </a:solidFill>
                <a:latin typeface="Tahoma"/>
                <a:cs typeface="Tahoma"/>
              </a:rPr>
              <a:t>namely </a:t>
            </a:r>
            <a:r>
              <a:rPr sz="3200" dirty="0">
                <a:solidFill>
                  <a:srgbClr val="333399"/>
                </a:solidFill>
                <a:latin typeface="Tahoma"/>
                <a:cs typeface="Tahoma"/>
              </a:rPr>
              <a:t>presentation, data management,</a:t>
            </a:r>
            <a:r>
              <a:rPr sz="3200" spc="-16" dirty="0">
                <a:solidFill>
                  <a:srgbClr val="333399"/>
                </a:solidFill>
                <a:latin typeface="Tahoma"/>
                <a:cs typeface="Tahoma"/>
              </a:rPr>
              <a:t> </a:t>
            </a:r>
            <a:r>
              <a:rPr sz="3200" dirty="0">
                <a:solidFill>
                  <a:srgbClr val="333399"/>
                </a:solidFill>
                <a:latin typeface="Tahoma"/>
                <a:cs typeface="Tahoma"/>
              </a:rPr>
              <a:t>application</a:t>
            </a:r>
            <a:r>
              <a:rPr sz="3200" spc="21" dirty="0">
                <a:solidFill>
                  <a:srgbClr val="333399"/>
                </a:solidFill>
                <a:latin typeface="Tahoma"/>
                <a:cs typeface="Tahoma"/>
              </a:rPr>
              <a:t> </a:t>
            </a:r>
            <a:r>
              <a:rPr sz="3200" dirty="0">
                <a:solidFill>
                  <a:srgbClr val="333399"/>
                </a:solidFill>
                <a:latin typeface="Tahoma"/>
                <a:cs typeface="Tahoma"/>
              </a:rPr>
              <a:t>processing,</a:t>
            </a:r>
            <a:r>
              <a:rPr sz="3200" spc="5" dirty="0">
                <a:solidFill>
                  <a:srgbClr val="333399"/>
                </a:solidFill>
                <a:latin typeface="Tahoma"/>
                <a:cs typeface="Tahoma"/>
              </a:rPr>
              <a:t> </a:t>
            </a:r>
            <a:r>
              <a:rPr sz="3200" dirty="0">
                <a:solidFill>
                  <a:srgbClr val="333399"/>
                </a:solidFill>
                <a:latin typeface="Tahoma"/>
                <a:cs typeface="Tahoma"/>
              </a:rPr>
              <a:t>and</a:t>
            </a:r>
            <a:r>
              <a:rPr sz="3200" spc="5" dirty="0">
                <a:solidFill>
                  <a:srgbClr val="333399"/>
                </a:solidFill>
                <a:latin typeface="Tahoma"/>
                <a:cs typeface="Tahoma"/>
              </a:rPr>
              <a:t> </a:t>
            </a:r>
            <a:r>
              <a:rPr sz="3200" dirty="0">
                <a:solidFill>
                  <a:srgbClr val="333399"/>
                </a:solidFill>
                <a:latin typeface="Tahoma"/>
                <a:cs typeface="Tahoma"/>
              </a:rPr>
              <a:t>database,</a:t>
            </a:r>
            <a:r>
              <a:rPr sz="3200" spc="-5" dirty="0">
                <a:solidFill>
                  <a:srgbClr val="333399"/>
                </a:solidFill>
                <a:latin typeface="Tahoma"/>
                <a:cs typeface="Tahoma"/>
              </a:rPr>
              <a:t> </a:t>
            </a:r>
            <a:r>
              <a:rPr sz="3200" dirty="0">
                <a:solidFill>
                  <a:srgbClr val="333399"/>
                </a:solidFill>
                <a:latin typeface="Tahoma"/>
                <a:cs typeface="Tahoma"/>
              </a:rPr>
              <a:t>are </a:t>
            </a:r>
            <a:r>
              <a:rPr sz="3200" spc="-1051" dirty="0">
                <a:solidFill>
                  <a:srgbClr val="333399"/>
                </a:solidFill>
                <a:latin typeface="Tahoma"/>
                <a:cs typeface="Tahoma"/>
              </a:rPr>
              <a:t> </a:t>
            </a:r>
            <a:r>
              <a:rPr sz="3200" dirty="0">
                <a:solidFill>
                  <a:srgbClr val="333399"/>
                </a:solidFill>
                <a:latin typeface="Tahoma"/>
                <a:cs typeface="Tahoma"/>
              </a:rPr>
              <a:t>separate processes</a:t>
            </a:r>
            <a:r>
              <a:rPr sz="3200" spc="-27" dirty="0">
                <a:solidFill>
                  <a:srgbClr val="333399"/>
                </a:solidFill>
                <a:latin typeface="Tahoma"/>
                <a:cs typeface="Tahoma"/>
              </a:rPr>
              <a:t> </a:t>
            </a:r>
            <a:r>
              <a:rPr sz="3200" spc="-5" dirty="0">
                <a:solidFill>
                  <a:srgbClr val="333399"/>
                </a:solidFill>
                <a:latin typeface="Tahoma"/>
                <a:cs typeface="Tahoma"/>
              </a:rPr>
              <a:t>that</a:t>
            </a:r>
            <a:r>
              <a:rPr sz="3200" spc="5" dirty="0">
                <a:solidFill>
                  <a:srgbClr val="333399"/>
                </a:solidFill>
                <a:latin typeface="Tahoma"/>
                <a:cs typeface="Tahoma"/>
              </a:rPr>
              <a:t> </a:t>
            </a:r>
            <a:r>
              <a:rPr sz="3200" dirty="0">
                <a:solidFill>
                  <a:srgbClr val="333399"/>
                </a:solidFill>
                <a:latin typeface="Tahoma"/>
                <a:cs typeface="Tahoma"/>
              </a:rPr>
              <a:t>may </a:t>
            </a:r>
            <a:r>
              <a:rPr sz="3200" spc="-5" dirty="0">
                <a:solidFill>
                  <a:srgbClr val="333399"/>
                </a:solidFill>
                <a:latin typeface="Tahoma"/>
                <a:cs typeface="Tahoma"/>
              </a:rPr>
              <a:t>execute</a:t>
            </a:r>
            <a:r>
              <a:rPr sz="3200" spc="11" dirty="0">
                <a:solidFill>
                  <a:srgbClr val="333399"/>
                </a:solidFill>
                <a:latin typeface="Tahoma"/>
                <a:cs typeface="Tahoma"/>
              </a:rPr>
              <a:t> </a:t>
            </a:r>
            <a:r>
              <a:rPr sz="3200" dirty="0">
                <a:solidFill>
                  <a:srgbClr val="333399"/>
                </a:solidFill>
                <a:latin typeface="Tahoma"/>
                <a:cs typeface="Tahoma"/>
              </a:rPr>
              <a:t>on different </a:t>
            </a:r>
            <a:r>
              <a:rPr sz="3200" spc="5" dirty="0">
                <a:solidFill>
                  <a:srgbClr val="333399"/>
                </a:solidFill>
                <a:latin typeface="Tahoma"/>
                <a:cs typeface="Tahoma"/>
              </a:rPr>
              <a:t> </a:t>
            </a:r>
            <a:r>
              <a:rPr sz="3200" dirty="0">
                <a:solidFill>
                  <a:srgbClr val="333399"/>
                </a:solidFill>
                <a:latin typeface="Tahoma"/>
                <a:cs typeface="Tahoma"/>
              </a:rPr>
              <a:t>processors.</a:t>
            </a:r>
            <a:endParaRPr lang="en-US" sz="3200" dirty="0">
              <a:solidFill>
                <a:srgbClr val="333399"/>
              </a:solidFill>
              <a:latin typeface="Tahoma"/>
              <a:cs typeface="Tahoma"/>
            </a:endParaRPr>
          </a:p>
          <a:p>
            <a:pPr marL="379319" marR="375254" indent="-365771" algn="l">
              <a:buFont typeface="Arial MT"/>
              <a:buChar char="•"/>
              <a:tabLst>
                <a:tab pos="378641" algn="l"/>
                <a:tab pos="379319" algn="l"/>
              </a:tabLst>
            </a:pPr>
            <a:endParaRPr sz="3200" dirty="0">
              <a:latin typeface="Tahoma"/>
              <a:cs typeface="Tahoma"/>
            </a:endParaRPr>
          </a:p>
          <a:p>
            <a:pPr marL="379319" marR="5419" indent="-365771" algn="l">
              <a:spcBef>
                <a:spcPts val="2565"/>
              </a:spcBef>
              <a:buFont typeface="Arial MT"/>
              <a:buChar char="•"/>
              <a:tabLst>
                <a:tab pos="378641" algn="l"/>
                <a:tab pos="379319" algn="l"/>
              </a:tabLst>
            </a:pPr>
            <a:r>
              <a:rPr sz="3200" dirty="0">
                <a:solidFill>
                  <a:srgbClr val="333399"/>
                </a:solidFill>
                <a:latin typeface="Tahoma"/>
                <a:cs typeface="Tahoma"/>
              </a:rPr>
              <a:t>This</a:t>
            </a:r>
            <a:r>
              <a:rPr sz="3200" spc="11" dirty="0">
                <a:solidFill>
                  <a:srgbClr val="333399"/>
                </a:solidFill>
                <a:latin typeface="Tahoma"/>
                <a:cs typeface="Tahoma"/>
              </a:rPr>
              <a:t> </a:t>
            </a:r>
            <a:r>
              <a:rPr sz="3200" dirty="0">
                <a:solidFill>
                  <a:srgbClr val="333399"/>
                </a:solidFill>
                <a:latin typeface="Tahoma"/>
                <a:cs typeface="Tahoma"/>
              </a:rPr>
              <a:t>avoids problems </a:t>
            </a:r>
            <a:r>
              <a:rPr sz="3200" spc="-5" dirty="0">
                <a:solidFill>
                  <a:srgbClr val="333399"/>
                </a:solidFill>
                <a:latin typeface="Tahoma"/>
                <a:cs typeface="Tahoma"/>
              </a:rPr>
              <a:t>with</a:t>
            </a:r>
            <a:r>
              <a:rPr sz="3200" dirty="0">
                <a:solidFill>
                  <a:srgbClr val="333399"/>
                </a:solidFill>
                <a:latin typeface="Tahoma"/>
                <a:cs typeface="Tahoma"/>
              </a:rPr>
              <a:t> scalability</a:t>
            </a:r>
            <a:r>
              <a:rPr sz="3200" spc="16" dirty="0">
                <a:solidFill>
                  <a:srgbClr val="333399"/>
                </a:solidFill>
                <a:latin typeface="Tahoma"/>
                <a:cs typeface="Tahoma"/>
              </a:rPr>
              <a:t> </a:t>
            </a:r>
            <a:r>
              <a:rPr sz="3200" dirty="0">
                <a:solidFill>
                  <a:srgbClr val="333399"/>
                </a:solidFill>
                <a:latin typeface="Tahoma"/>
                <a:cs typeface="Tahoma"/>
              </a:rPr>
              <a:t>and performance if</a:t>
            </a:r>
            <a:r>
              <a:rPr sz="3200" spc="5" dirty="0">
                <a:solidFill>
                  <a:srgbClr val="333399"/>
                </a:solidFill>
                <a:latin typeface="Tahoma"/>
                <a:cs typeface="Tahoma"/>
              </a:rPr>
              <a:t> </a:t>
            </a:r>
            <a:r>
              <a:rPr sz="3200" dirty="0">
                <a:solidFill>
                  <a:srgbClr val="333399"/>
                </a:solidFill>
                <a:latin typeface="Tahoma"/>
                <a:cs typeface="Tahoma"/>
              </a:rPr>
              <a:t>a </a:t>
            </a:r>
            <a:r>
              <a:rPr sz="3200" spc="-1051" dirty="0">
                <a:solidFill>
                  <a:srgbClr val="333399"/>
                </a:solidFill>
                <a:latin typeface="Tahoma"/>
                <a:cs typeface="Tahoma"/>
              </a:rPr>
              <a:t> </a:t>
            </a:r>
            <a:r>
              <a:rPr sz="3200" spc="-5" dirty="0">
                <a:solidFill>
                  <a:srgbClr val="333399"/>
                </a:solidFill>
                <a:latin typeface="Tahoma"/>
                <a:cs typeface="Tahoma"/>
              </a:rPr>
              <a:t>thin-client </a:t>
            </a:r>
            <a:r>
              <a:rPr sz="3200" dirty="0">
                <a:solidFill>
                  <a:srgbClr val="333399"/>
                </a:solidFill>
                <a:latin typeface="Tahoma"/>
                <a:cs typeface="Tahoma"/>
              </a:rPr>
              <a:t>two-tier model is </a:t>
            </a:r>
            <a:r>
              <a:rPr sz="3200" spc="-5" dirty="0">
                <a:solidFill>
                  <a:srgbClr val="333399"/>
                </a:solidFill>
                <a:latin typeface="Tahoma"/>
                <a:cs typeface="Tahoma"/>
              </a:rPr>
              <a:t>chosen, </a:t>
            </a:r>
            <a:r>
              <a:rPr sz="3200" dirty="0">
                <a:solidFill>
                  <a:srgbClr val="333399"/>
                </a:solidFill>
                <a:latin typeface="Tahoma"/>
                <a:cs typeface="Tahoma"/>
              </a:rPr>
              <a:t>or problems </a:t>
            </a:r>
            <a:r>
              <a:rPr sz="3200" spc="-5" dirty="0">
                <a:solidFill>
                  <a:srgbClr val="333399"/>
                </a:solidFill>
                <a:latin typeface="Tahoma"/>
                <a:cs typeface="Tahoma"/>
              </a:rPr>
              <a:t>of </a:t>
            </a:r>
            <a:r>
              <a:rPr sz="3200" dirty="0">
                <a:solidFill>
                  <a:srgbClr val="333399"/>
                </a:solidFill>
                <a:latin typeface="Tahoma"/>
                <a:cs typeface="Tahoma"/>
              </a:rPr>
              <a:t>system management</a:t>
            </a:r>
            <a:r>
              <a:rPr sz="3200" spc="-21" dirty="0">
                <a:solidFill>
                  <a:srgbClr val="333399"/>
                </a:solidFill>
                <a:latin typeface="Tahoma"/>
                <a:cs typeface="Tahoma"/>
              </a:rPr>
              <a:t> </a:t>
            </a:r>
            <a:r>
              <a:rPr sz="3200" dirty="0">
                <a:solidFill>
                  <a:srgbClr val="333399"/>
                </a:solidFill>
                <a:latin typeface="Tahoma"/>
                <a:cs typeface="Tahoma"/>
              </a:rPr>
              <a:t>if</a:t>
            </a:r>
            <a:r>
              <a:rPr sz="3200" spc="27" dirty="0">
                <a:solidFill>
                  <a:srgbClr val="333399"/>
                </a:solidFill>
                <a:latin typeface="Tahoma"/>
                <a:cs typeface="Tahoma"/>
              </a:rPr>
              <a:t> </a:t>
            </a:r>
            <a:r>
              <a:rPr sz="3200" dirty="0">
                <a:solidFill>
                  <a:srgbClr val="333399"/>
                </a:solidFill>
                <a:latin typeface="Tahoma"/>
                <a:cs typeface="Tahoma"/>
              </a:rPr>
              <a:t>a </a:t>
            </a:r>
            <a:r>
              <a:rPr sz="3200" spc="-11" dirty="0">
                <a:solidFill>
                  <a:srgbClr val="333399"/>
                </a:solidFill>
                <a:latin typeface="Tahoma"/>
                <a:cs typeface="Tahoma"/>
              </a:rPr>
              <a:t>fat-client</a:t>
            </a:r>
            <a:r>
              <a:rPr sz="3200" dirty="0">
                <a:solidFill>
                  <a:srgbClr val="333399"/>
                </a:solidFill>
                <a:latin typeface="Tahoma"/>
                <a:cs typeface="Tahoma"/>
              </a:rPr>
              <a:t> model</a:t>
            </a:r>
            <a:r>
              <a:rPr sz="3200" spc="5" dirty="0">
                <a:solidFill>
                  <a:srgbClr val="333399"/>
                </a:solidFill>
                <a:latin typeface="Tahoma"/>
                <a:cs typeface="Tahoma"/>
              </a:rPr>
              <a:t> </a:t>
            </a:r>
            <a:r>
              <a:rPr sz="3200" spc="-5" dirty="0">
                <a:solidFill>
                  <a:srgbClr val="333399"/>
                </a:solidFill>
                <a:latin typeface="Tahoma"/>
                <a:cs typeface="Tahoma"/>
              </a:rPr>
              <a:t>is</a:t>
            </a:r>
            <a:r>
              <a:rPr sz="3200" dirty="0">
                <a:solidFill>
                  <a:srgbClr val="333399"/>
                </a:solidFill>
                <a:latin typeface="Tahoma"/>
                <a:cs typeface="Tahoma"/>
              </a:rPr>
              <a:t> used.</a:t>
            </a:r>
            <a:endParaRPr sz="3200" dirty="0">
              <a:latin typeface="Tahoma"/>
              <a:cs typeface="Tahom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sponsiveness Does the system return results to users in a reasonable time?…"/>
          <p:cNvSpPr txBox="1">
            <a:spLocks noGrp="1"/>
          </p:cNvSpPr>
          <p:nvPr>
            <p:ph type="body" idx="1"/>
          </p:nvPr>
        </p:nvSpPr>
        <p:spPr>
          <a:xfrm>
            <a:off x="952500" y="1236414"/>
            <a:ext cx="11099800" cy="8174286"/>
          </a:xfrm>
          <a:prstGeom prst="rect">
            <a:avLst/>
          </a:prstGeom>
        </p:spPr>
        <p:txBody>
          <a:bodyPr/>
          <a:lstStyle/>
          <a:p>
            <a:pPr defTabSz="578358">
              <a:spcBef>
                <a:spcPts val="1900"/>
              </a:spcBef>
              <a:defRPr sz="2376"/>
            </a:pPr>
            <a:r>
              <a:rPr i="1" dirty="0"/>
              <a:t>Responsiveness</a:t>
            </a:r>
            <a:br>
              <a:rPr dirty="0"/>
            </a:br>
            <a:r>
              <a:rPr dirty="0"/>
              <a:t>Does the system return results to users in a reasonable time?</a:t>
            </a:r>
          </a:p>
          <a:p>
            <a:pPr defTabSz="578358">
              <a:spcBef>
                <a:spcPts val="1900"/>
              </a:spcBef>
              <a:defRPr sz="2376"/>
            </a:pPr>
            <a:r>
              <a:rPr i="1" dirty="0"/>
              <a:t>Reliability</a:t>
            </a:r>
            <a:br>
              <a:rPr dirty="0"/>
            </a:br>
            <a:r>
              <a:rPr dirty="0"/>
              <a:t>Do the system features behave as expected by both developers and users?</a:t>
            </a:r>
          </a:p>
          <a:p>
            <a:pPr defTabSz="578358">
              <a:spcBef>
                <a:spcPts val="1900"/>
              </a:spcBef>
              <a:defRPr sz="2376"/>
            </a:pPr>
            <a:r>
              <a:rPr i="1" dirty="0"/>
              <a:t>Availability</a:t>
            </a:r>
            <a:br>
              <a:rPr dirty="0"/>
            </a:br>
            <a:r>
              <a:rPr dirty="0"/>
              <a:t>Can the system deliver its services when requested by users?</a:t>
            </a:r>
          </a:p>
          <a:p>
            <a:pPr defTabSz="578358">
              <a:spcBef>
                <a:spcPts val="1900"/>
              </a:spcBef>
              <a:defRPr sz="2376"/>
            </a:pPr>
            <a:r>
              <a:rPr i="1" dirty="0"/>
              <a:t>Security</a:t>
            </a:r>
            <a:br>
              <a:rPr dirty="0"/>
            </a:br>
            <a:r>
              <a:rPr dirty="0"/>
              <a:t>Does the system protect itself and users’ data from unauthorized attacks and intrusions?</a:t>
            </a:r>
          </a:p>
          <a:p>
            <a:pPr defTabSz="578358">
              <a:spcBef>
                <a:spcPts val="1900"/>
              </a:spcBef>
              <a:defRPr sz="2376"/>
            </a:pPr>
            <a:r>
              <a:rPr i="1" dirty="0"/>
              <a:t>Usability</a:t>
            </a:r>
            <a:br>
              <a:rPr dirty="0"/>
            </a:br>
            <a:r>
              <a:rPr dirty="0"/>
              <a:t>Can system users access the features that they need and use them quickly and without errors?</a:t>
            </a:r>
          </a:p>
          <a:p>
            <a:pPr defTabSz="578358">
              <a:spcBef>
                <a:spcPts val="1900"/>
              </a:spcBef>
              <a:defRPr sz="2376"/>
            </a:pPr>
            <a:r>
              <a:rPr i="1" dirty="0"/>
              <a:t>Maintainability</a:t>
            </a:r>
            <a:br>
              <a:rPr dirty="0"/>
            </a:br>
            <a:r>
              <a:rPr dirty="0"/>
              <a:t>Can the system be readily updated and new features added without undue costs?</a:t>
            </a:r>
          </a:p>
          <a:p>
            <a:pPr defTabSz="578358">
              <a:spcBef>
                <a:spcPts val="1900"/>
              </a:spcBef>
              <a:defRPr sz="2376"/>
            </a:pPr>
            <a:r>
              <a:rPr i="1" dirty="0"/>
              <a:t>Resilience</a:t>
            </a:r>
            <a:br>
              <a:rPr dirty="0"/>
            </a:br>
            <a:r>
              <a:rPr dirty="0"/>
              <a:t>Can the system continue to deliver user services in the event of partial failure or external attack?</a:t>
            </a:r>
          </a:p>
        </p:txBody>
      </p:sp>
      <p:sp>
        <p:nvSpPr>
          <p:cNvPr id="87" name="Table 4.2 Non-functional system quality attributes"/>
          <p:cNvSpPr txBox="1">
            <a:spLocks noGrp="1"/>
          </p:cNvSpPr>
          <p:nvPr>
            <p:ph type="title"/>
          </p:nvPr>
        </p:nvSpPr>
        <p:spPr>
          <a:prstGeom prst="rect">
            <a:avLst/>
          </a:prstGeom>
        </p:spPr>
        <p:txBody>
          <a:bodyPr>
            <a:noAutofit/>
          </a:bodyPr>
          <a:lstStyle/>
          <a:p>
            <a:r>
              <a:rPr sz="4000" dirty="0">
                <a:solidFill>
                  <a:schemeClr val="tx1">
                    <a:lumMod val="75000"/>
                  </a:schemeClr>
                </a:solidFill>
              </a:rPr>
              <a:t>Non-functional system quality attributes</a:t>
            </a:r>
          </a:p>
        </p:txBody>
      </p:sp>
      <p:sp>
        <p:nvSpPr>
          <p:cNvPr id="88"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1219200"/>
            <a:ext cx="13004800" cy="455168"/>
          </a:xfrm>
          <a:custGeom>
            <a:avLst/>
            <a:gdLst/>
            <a:ahLst/>
            <a:cxnLst/>
            <a:rect l="l" t="t" r="r" b="b"/>
            <a:pathLst>
              <a:path w="12192000" h="426720">
                <a:moveTo>
                  <a:pt x="12192000" y="0"/>
                </a:moveTo>
                <a:lnTo>
                  <a:pt x="0" y="0"/>
                </a:lnTo>
                <a:lnTo>
                  <a:pt x="0" y="426720"/>
                </a:lnTo>
                <a:lnTo>
                  <a:pt x="12192000" y="426720"/>
                </a:lnTo>
                <a:lnTo>
                  <a:pt x="12192000" y="0"/>
                </a:lnTo>
                <a:close/>
              </a:path>
            </a:pathLst>
          </a:custGeom>
          <a:solidFill>
            <a:srgbClr val="D9D9D9"/>
          </a:solidFill>
        </p:spPr>
        <p:txBody>
          <a:bodyPr wrap="square" lIns="0" tIns="0" rIns="0" bIns="0" rtlCol="0"/>
          <a:lstStyle/>
          <a:p>
            <a:endParaRPr sz="1280"/>
          </a:p>
        </p:txBody>
      </p:sp>
      <p:sp>
        <p:nvSpPr>
          <p:cNvPr id="4" name="object 4"/>
          <p:cNvSpPr txBox="1">
            <a:spLocks noGrp="1"/>
          </p:cNvSpPr>
          <p:nvPr>
            <p:ph type="title"/>
          </p:nvPr>
        </p:nvSpPr>
        <p:spPr>
          <a:xfrm>
            <a:off x="1712162" y="1219201"/>
            <a:ext cx="9580203" cy="472672"/>
          </a:xfrm>
          <a:prstGeom prst="rect">
            <a:avLst/>
          </a:prstGeom>
        </p:spPr>
        <p:txBody>
          <a:bodyPr vert="horz" wrap="square" lIns="0" tIns="12869" rIns="0" bIns="0" rtlCol="0">
            <a:spAutoFit/>
          </a:bodyPr>
          <a:lstStyle/>
          <a:p>
            <a:pPr marL="13547">
              <a:spcBef>
                <a:spcPts val="101"/>
              </a:spcBef>
            </a:pPr>
            <a:r>
              <a:rPr sz="2987" spc="-5" dirty="0"/>
              <a:t>3-tier</a:t>
            </a:r>
            <a:r>
              <a:rPr sz="2987" spc="32" dirty="0"/>
              <a:t> </a:t>
            </a:r>
            <a:r>
              <a:rPr sz="2987" spc="-5" dirty="0"/>
              <a:t>architecture</a:t>
            </a:r>
            <a:r>
              <a:rPr sz="2987" spc="27" dirty="0"/>
              <a:t> </a:t>
            </a:r>
            <a:r>
              <a:rPr sz="2987" spc="-11" dirty="0"/>
              <a:t>for</a:t>
            </a:r>
            <a:r>
              <a:rPr sz="2987" dirty="0"/>
              <a:t> </a:t>
            </a:r>
            <a:r>
              <a:rPr sz="2987" spc="-5" dirty="0">
                <a:solidFill>
                  <a:srgbClr val="006600"/>
                </a:solidFill>
              </a:rPr>
              <a:t>an</a:t>
            </a:r>
            <a:r>
              <a:rPr sz="2987" spc="5" dirty="0">
                <a:solidFill>
                  <a:srgbClr val="006600"/>
                </a:solidFill>
              </a:rPr>
              <a:t> </a:t>
            </a:r>
            <a:r>
              <a:rPr sz="2987" spc="-11" dirty="0">
                <a:solidFill>
                  <a:srgbClr val="006600"/>
                </a:solidFill>
              </a:rPr>
              <a:t>Internet</a:t>
            </a:r>
            <a:r>
              <a:rPr sz="2987" spc="-5" dirty="0">
                <a:solidFill>
                  <a:srgbClr val="006600"/>
                </a:solidFill>
              </a:rPr>
              <a:t> </a:t>
            </a:r>
            <a:r>
              <a:rPr sz="2987" spc="-11" dirty="0">
                <a:solidFill>
                  <a:srgbClr val="006600"/>
                </a:solidFill>
              </a:rPr>
              <a:t>banking</a:t>
            </a:r>
            <a:r>
              <a:rPr sz="2987" spc="48" dirty="0">
                <a:solidFill>
                  <a:srgbClr val="006600"/>
                </a:solidFill>
              </a:rPr>
              <a:t> </a:t>
            </a:r>
            <a:r>
              <a:rPr sz="2987" spc="-5" dirty="0">
                <a:solidFill>
                  <a:srgbClr val="006600"/>
                </a:solidFill>
              </a:rPr>
              <a:t>system</a:t>
            </a:r>
            <a:endParaRPr sz="2987"/>
          </a:p>
        </p:txBody>
      </p:sp>
      <p:sp>
        <p:nvSpPr>
          <p:cNvPr id="5" name="object 5"/>
          <p:cNvSpPr/>
          <p:nvPr/>
        </p:nvSpPr>
        <p:spPr>
          <a:xfrm>
            <a:off x="177747" y="2584277"/>
            <a:ext cx="1609344" cy="1070864"/>
          </a:xfrm>
          <a:custGeom>
            <a:avLst/>
            <a:gdLst/>
            <a:ahLst/>
            <a:cxnLst/>
            <a:rect l="l" t="t" r="r" b="b"/>
            <a:pathLst>
              <a:path w="1508760" h="1003935">
                <a:moveTo>
                  <a:pt x="0" y="77225"/>
                </a:moveTo>
                <a:lnTo>
                  <a:pt x="70147" y="0"/>
                </a:lnTo>
                <a:lnTo>
                  <a:pt x="1508179" y="0"/>
                </a:lnTo>
                <a:lnTo>
                  <a:pt x="1438031" y="77225"/>
                </a:lnTo>
                <a:lnTo>
                  <a:pt x="0" y="77225"/>
                </a:lnTo>
              </a:path>
              <a:path w="1508760" h="1003935">
                <a:moveTo>
                  <a:pt x="1438031" y="1003933"/>
                </a:moveTo>
                <a:lnTo>
                  <a:pt x="1508179" y="926708"/>
                </a:lnTo>
                <a:lnTo>
                  <a:pt x="1508179" y="0"/>
                </a:lnTo>
              </a:path>
              <a:path w="1508760" h="1003935">
                <a:moveTo>
                  <a:pt x="1438031" y="77225"/>
                </a:moveTo>
                <a:lnTo>
                  <a:pt x="1438031" y="1003933"/>
                </a:lnTo>
              </a:path>
              <a:path w="1508760" h="1003935">
                <a:moveTo>
                  <a:pt x="1508179" y="926708"/>
                </a:moveTo>
                <a:lnTo>
                  <a:pt x="1508179" y="0"/>
                </a:lnTo>
                <a:lnTo>
                  <a:pt x="70147" y="0"/>
                </a:lnTo>
              </a:path>
              <a:path w="1508760" h="1003935">
                <a:moveTo>
                  <a:pt x="0" y="77225"/>
                </a:moveTo>
                <a:lnTo>
                  <a:pt x="0" y="1003933"/>
                </a:lnTo>
                <a:lnTo>
                  <a:pt x="1438031" y="1003933"/>
                </a:lnTo>
              </a:path>
            </a:pathLst>
          </a:custGeom>
          <a:ln w="3929">
            <a:solidFill>
              <a:srgbClr val="000000"/>
            </a:solidFill>
          </a:ln>
        </p:spPr>
        <p:txBody>
          <a:bodyPr wrap="square" lIns="0" tIns="0" rIns="0" bIns="0" rtlCol="0"/>
          <a:lstStyle/>
          <a:p>
            <a:endParaRPr sz="1280"/>
          </a:p>
        </p:txBody>
      </p:sp>
      <p:sp>
        <p:nvSpPr>
          <p:cNvPr id="6" name="object 6"/>
          <p:cNvSpPr txBox="1"/>
          <p:nvPr/>
        </p:nvSpPr>
        <p:spPr>
          <a:xfrm>
            <a:off x="383036" y="2812182"/>
            <a:ext cx="1217017" cy="636200"/>
          </a:xfrm>
          <a:prstGeom prst="rect">
            <a:avLst/>
          </a:prstGeom>
        </p:spPr>
        <p:txBody>
          <a:bodyPr vert="horz" wrap="square" lIns="0" tIns="12192" rIns="0" bIns="0" rtlCol="0">
            <a:spAutoFit/>
          </a:bodyPr>
          <a:lstStyle/>
          <a:p>
            <a:pPr marL="39287" marR="5419" indent="-26417">
              <a:spcBef>
                <a:spcPts val="96"/>
              </a:spcBef>
            </a:pPr>
            <a:r>
              <a:rPr sz="2027" b="1" spc="-85" dirty="0">
                <a:latin typeface="Calibri"/>
                <a:cs typeface="Calibri"/>
              </a:rPr>
              <a:t>&lt;&lt;device&gt;&gt;  Thin</a:t>
            </a:r>
            <a:r>
              <a:rPr lang="en-US" sz="2027" b="1" spc="-85" dirty="0">
                <a:latin typeface="Calibri"/>
                <a:cs typeface="Calibri"/>
              </a:rPr>
              <a:t> </a:t>
            </a:r>
            <a:r>
              <a:rPr lang="en-US" sz="2027" b="1" spc="-80" dirty="0">
                <a:latin typeface="Calibri"/>
                <a:cs typeface="Calibri"/>
              </a:rPr>
              <a:t>Client</a:t>
            </a:r>
            <a:endParaRPr sz="2027" dirty="0">
              <a:latin typeface="Calibri"/>
              <a:cs typeface="Calibri"/>
            </a:endParaRPr>
          </a:p>
        </p:txBody>
      </p:sp>
      <p:sp>
        <p:nvSpPr>
          <p:cNvPr id="7" name="object 7"/>
          <p:cNvSpPr/>
          <p:nvPr/>
        </p:nvSpPr>
        <p:spPr>
          <a:xfrm>
            <a:off x="3694494" y="3737514"/>
            <a:ext cx="3517391" cy="3377861"/>
          </a:xfrm>
          <a:custGeom>
            <a:avLst/>
            <a:gdLst/>
            <a:ahLst/>
            <a:cxnLst/>
            <a:rect l="l" t="t" r="r" b="b"/>
            <a:pathLst>
              <a:path w="3297554" h="3166745">
                <a:moveTo>
                  <a:pt x="0" y="77225"/>
                </a:moveTo>
                <a:lnTo>
                  <a:pt x="70147" y="0"/>
                </a:lnTo>
                <a:lnTo>
                  <a:pt x="3296950" y="0"/>
                </a:lnTo>
                <a:lnTo>
                  <a:pt x="3226802" y="77225"/>
                </a:lnTo>
                <a:lnTo>
                  <a:pt x="0" y="77225"/>
                </a:lnTo>
              </a:path>
              <a:path w="3297554" h="3166745">
                <a:moveTo>
                  <a:pt x="3226802" y="3166287"/>
                </a:moveTo>
                <a:lnTo>
                  <a:pt x="3296950" y="3089061"/>
                </a:lnTo>
                <a:lnTo>
                  <a:pt x="3296950" y="0"/>
                </a:lnTo>
              </a:path>
              <a:path w="3297554" h="3166745">
                <a:moveTo>
                  <a:pt x="3226802" y="77225"/>
                </a:moveTo>
                <a:lnTo>
                  <a:pt x="3226802" y="3166287"/>
                </a:lnTo>
              </a:path>
              <a:path w="3297554" h="3166745">
                <a:moveTo>
                  <a:pt x="3296950" y="3089061"/>
                </a:moveTo>
                <a:lnTo>
                  <a:pt x="3296950" y="0"/>
                </a:lnTo>
                <a:lnTo>
                  <a:pt x="70147" y="0"/>
                </a:lnTo>
              </a:path>
              <a:path w="3297554" h="3166745">
                <a:moveTo>
                  <a:pt x="0" y="77225"/>
                </a:moveTo>
                <a:lnTo>
                  <a:pt x="0" y="3166287"/>
                </a:lnTo>
                <a:lnTo>
                  <a:pt x="3226802" y="3166287"/>
                </a:lnTo>
              </a:path>
            </a:pathLst>
          </a:custGeom>
          <a:ln w="3929">
            <a:solidFill>
              <a:srgbClr val="000000"/>
            </a:solidFill>
          </a:ln>
        </p:spPr>
        <p:txBody>
          <a:bodyPr wrap="square" lIns="0" tIns="0" rIns="0" bIns="0" rtlCol="0"/>
          <a:lstStyle/>
          <a:p>
            <a:endParaRPr sz="1280"/>
          </a:p>
        </p:txBody>
      </p:sp>
      <p:sp>
        <p:nvSpPr>
          <p:cNvPr id="8" name="object 8"/>
          <p:cNvSpPr txBox="1"/>
          <p:nvPr/>
        </p:nvSpPr>
        <p:spPr>
          <a:xfrm>
            <a:off x="4853861" y="3888538"/>
            <a:ext cx="1114891" cy="636200"/>
          </a:xfrm>
          <a:prstGeom prst="rect">
            <a:avLst/>
          </a:prstGeom>
        </p:spPr>
        <p:txBody>
          <a:bodyPr vert="horz" wrap="square" lIns="0" tIns="12192" rIns="0" bIns="0" rtlCol="0">
            <a:spAutoFit/>
          </a:bodyPr>
          <a:lstStyle/>
          <a:p>
            <a:pPr marL="40641" marR="5419" indent="-27770">
              <a:spcBef>
                <a:spcPts val="96"/>
              </a:spcBef>
            </a:pPr>
            <a:r>
              <a:rPr sz="2027" b="1" spc="-101" dirty="0">
                <a:latin typeface="Calibri"/>
                <a:cs typeface="Calibri"/>
              </a:rPr>
              <a:t>&lt;</a:t>
            </a:r>
            <a:r>
              <a:rPr sz="2027" b="1" spc="-107" dirty="0">
                <a:latin typeface="Calibri"/>
                <a:cs typeface="Calibri"/>
              </a:rPr>
              <a:t>&lt;</a:t>
            </a:r>
            <a:r>
              <a:rPr sz="2027" b="1" spc="-85" dirty="0">
                <a:latin typeface="Calibri"/>
                <a:cs typeface="Calibri"/>
              </a:rPr>
              <a:t>device&gt;&gt;  Sun</a:t>
            </a:r>
            <a:r>
              <a:rPr sz="2027" b="1" spc="-48" dirty="0">
                <a:latin typeface="Calibri"/>
                <a:cs typeface="Calibri"/>
              </a:rPr>
              <a:t> </a:t>
            </a:r>
            <a:r>
              <a:rPr sz="2027" b="1" spc="-91" dirty="0">
                <a:latin typeface="Calibri"/>
                <a:cs typeface="Calibri"/>
              </a:rPr>
              <a:t>Server</a:t>
            </a:r>
            <a:endParaRPr sz="2027">
              <a:latin typeface="Calibri"/>
              <a:cs typeface="Calibri"/>
            </a:endParaRPr>
          </a:p>
        </p:txBody>
      </p:sp>
      <p:sp>
        <p:nvSpPr>
          <p:cNvPr id="9" name="object 9"/>
          <p:cNvSpPr/>
          <p:nvPr/>
        </p:nvSpPr>
        <p:spPr>
          <a:xfrm>
            <a:off x="3918968" y="4890751"/>
            <a:ext cx="2993136" cy="1895179"/>
          </a:xfrm>
          <a:custGeom>
            <a:avLst/>
            <a:gdLst/>
            <a:ahLst/>
            <a:cxnLst/>
            <a:rect l="l" t="t" r="r" b="b"/>
            <a:pathLst>
              <a:path w="2806065" h="1776729">
                <a:moveTo>
                  <a:pt x="0" y="77225"/>
                </a:moveTo>
                <a:lnTo>
                  <a:pt x="70147" y="0"/>
                </a:lnTo>
                <a:lnTo>
                  <a:pt x="2805915" y="0"/>
                </a:lnTo>
                <a:lnTo>
                  <a:pt x="2735767" y="77225"/>
                </a:lnTo>
                <a:lnTo>
                  <a:pt x="0" y="77225"/>
                </a:lnTo>
              </a:path>
              <a:path w="2806065" h="1776729">
                <a:moveTo>
                  <a:pt x="2735767" y="1776225"/>
                </a:moveTo>
                <a:lnTo>
                  <a:pt x="2805915" y="1698999"/>
                </a:lnTo>
                <a:lnTo>
                  <a:pt x="2805915" y="0"/>
                </a:lnTo>
              </a:path>
              <a:path w="2806065" h="1776729">
                <a:moveTo>
                  <a:pt x="2735767" y="77225"/>
                </a:moveTo>
                <a:lnTo>
                  <a:pt x="2735767" y="1776225"/>
                </a:lnTo>
              </a:path>
              <a:path w="2806065" h="1776729">
                <a:moveTo>
                  <a:pt x="0" y="77225"/>
                </a:moveTo>
                <a:lnTo>
                  <a:pt x="0" y="1776225"/>
                </a:lnTo>
                <a:lnTo>
                  <a:pt x="2735767" y="1776225"/>
                </a:lnTo>
              </a:path>
            </a:pathLst>
          </a:custGeom>
          <a:ln w="3929">
            <a:solidFill>
              <a:srgbClr val="000000"/>
            </a:solidFill>
          </a:ln>
        </p:spPr>
        <p:txBody>
          <a:bodyPr wrap="square" lIns="0" tIns="0" rIns="0" bIns="0" rtlCol="0"/>
          <a:lstStyle/>
          <a:p>
            <a:endParaRPr sz="1280"/>
          </a:p>
        </p:txBody>
      </p:sp>
      <p:sp>
        <p:nvSpPr>
          <p:cNvPr id="10" name="object 10"/>
          <p:cNvSpPr txBox="1"/>
          <p:nvPr/>
        </p:nvSpPr>
        <p:spPr>
          <a:xfrm>
            <a:off x="4027135" y="5069233"/>
            <a:ext cx="2693755" cy="636200"/>
          </a:xfrm>
          <a:prstGeom prst="rect">
            <a:avLst/>
          </a:prstGeom>
        </p:spPr>
        <p:txBody>
          <a:bodyPr vert="horz" wrap="square" lIns="0" tIns="12192" rIns="0" bIns="0" rtlCol="0">
            <a:spAutoFit/>
          </a:bodyPr>
          <a:lstStyle/>
          <a:p>
            <a:pPr marL="783699" marR="5419" indent="-770829">
              <a:spcBef>
                <a:spcPts val="96"/>
              </a:spcBef>
            </a:pPr>
            <a:r>
              <a:rPr sz="2027" b="1" spc="-96" dirty="0">
                <a:latin typeface="Calibri"/>
                <a:cs typeface="Calibri"/>
              </a:rPr>
              <a:t>&lt;&lt;executionEnvironmen</a:t>
            </a:r>
            <a:r>
              <a:rPr sz="2027" b="1" spc="-75" dirty="0">
                <a:latin typeface="Calibri"/>
                <a:cs typeface="Calibri"/>
              </a:rPr>
              <a:t>t</a:t>
            </a:r>
            <a:r>
              <a:rPr sz="2027" b="1" spc="-96" dirty="0">
                <a:latin typeface="Calibri"/>
                <a:cs typeface="Calibri"/>
              </a:rPr>
              <a:t>&gt;&gt;  Web</a:t>
            </a:r>
            <a:r>
              <a:rPr sz="2027" b="1" spc="-48" dirty="0">
                <a:latin typeface="Calibri"/>
                <a:cs typeface="Calibri"/>
              </a:rPr>
              <a:t> </a:t>
            </a:r>
            <a:r>
              <a:rPr sz="2027" b="1" spc="-91" dirty="0">
                <a:latin typeface="Calibri"/>
                <a:cs typeface="Calibri"/>
              </a:rPr>
              <a:t>Server</a:t>
            </a:r>
            <a:endParaRPr sz="2027">
              <a:latin typeface="Calibri"/>
              <a:cs typeface="Calibri"/>
            </a:endParaRPr>
          </a:p>
        </p:txBody>
      </p:sp>
      <p:sp>
        <p:nvSpPr>
          <p:cNvPr id="11" name="object 11"/>
          <p:cNvSpPr txBox="1"/>
          <p:nvPr/>
        </p:nvSpPr>
        <p:spPr>
          <a:xfrm>
            <a:off x="4592143" y="5991823"/>
            <a:ext cx="1563285" cy="636200"/>
          </a:xfrm>
          <a:prstGeom prst="rect">
            <a:avLst/>
          </a:prstGeom>
        </p:spPr>
        <p:txBody>
          <a:bodyPr vert="horz" wrap="square" lIns="0" tIns="12192" rIns="0" bIns="0" rtlCol="0">
            <a:spAutoFit/>
          </a:bodyPr>
          <a:lstStyle/>
          <a:p>
            <a:pPr marL="331226" marR="5419" indent="-318357">
              <a:spcBef>
                <a:spcPts val="96"/>
              </a:spcBef>
            </a:pPr>
            <a:r>
              <a:rPr sz="2027" b="1" spc="-96" dirty="0">
                <a:latin typeface="Calibri"/>
                <a:cs typeface="Calibri"/>
              </a:rPr>
              <a:t>Account</a:t>
            </a:r>
            <a:r>
              <a:rPr sz="2027" b="1" spc="-48" dirty="0">
                <a:latin typeface="Calibri"/>
                <a:cs typeface="Calibri"/>
              </a:rPr>
              <a:t> </a:t>
            </a:r>
            <a:r>
              <a:rPr sz="2027" b="1" spc="-75" dirty="0">
                <a:latin typeface="Calibri"/>
                <a:cs typeface="Calibri"/>
              </a:rPr>
              <a:t>Service  </a:t>
            </a:r>
            <a:r>
              <a:rPr sz="2027" b="1" spc="-85" dirty="0">
                <a:latin typeface="Calibri"/>
                <a:cs typeface="Calibri"/>
              </a:rPr>
              <a:t>provision</a:t>
            </a:r>
            <a:endParaRPr sz="2027">
              <a:latin typeface="Calibri"/>
              <a:cs typeface="Calibri"/>
            </a:endParaRPr>
          </a:p>
        </p:txBody>
      </p:sp>
      <p:sp>
        <p:nvSpPr>
          <p:cNvPr id="12" name="object 12"/>
          <p:cNvSpPr/>
          <p:nvPr/>
        </p:nvSpPr>
        <p:spPr>
          <a:xfrm>
            <a:off x="177747" y="4067010"/>
            <a:ext cx="1609344" cy="1070864"/>
          </a:xfrm>
          <a:custGeom>
            <a:avLst/>
            <a:gdLst/>
            <a:ahLst/>
            <a:cxnLst/>
            <a:rect l="l" t="t" r="r" b="b"/>
            <a:pathLst>
              <a:path w="1508760" h="1003935">
                <a:moveTo>
                  <a:pt x="0" y="77225"/>
                </a:moveTo>
                <a:lnTo>
                  <a:pt x="70147" y="0"/>
                </a:lnTo>
                <a:lnTo>
                  <a:pt x="1508179" y="0"/>
                </a:lnTo>
                <a:lnTo>
                  <a:pt x="1438031" y="77225"/>
                </a:lnTo>
                <a:lnTo>
                  <a:pt x="0" y="77225"/>
                </a:lnTo>
              </a:path>
              <a:path w="1508760" h="1003935">
                <a:moveTo>
                  <a:pt x="1438031" y="1003933"/>
                </a:moveTo>
                <a:lnTo>
                  <a:pt x="1508179" y="926708"/>
                </a:lnTo>
                <a:lnTo>
                  <a:pt x="1508179" y="0"/>
                </a:lnTo>
              </a:path>
              <a:path w="1508760" h="1003935">
                <a:moveTo>
                  <a:pt x="1438031" y="77225"/>
                </a:moveTo>
                <a:lnTo>
                  <a:pt x="1438031" y="1003933"/>
                </a:lnTo>
              </a:path>
              <a:path w="1508760" h="1003935">
                <a:moveTo>
                  <a:pt x="1508179" y="926708"/>
                </a:moveTo>
                <a:lnTo>
                  <a:pt x="1508179" y="0"/>
                </a:lnTo>
                <a:lnTo>
                  <a:pt x="70147" y="0"/>
                </a:lnTo>
              </a:path>
              <a:path w="1508760" h="1003935">
                <a:moveTo>
                  <a:pt x="0" y="77225"/>
                </a:moveTo>
                <a:lnTo>
                  <a:pt x="0" y="1003933"/>
                </a:lnTo>
                <a:lnTo>
                  <a:pt x="1438031" y="1003933"/>
                </a:lnTo>
              </a:path>
            </a:pathLst>
          </a:custGeom>
          <a:ln w="3929">
            <a:solidFill>
              <a:srgbClr val="000000"/>
            </a:solidFill>
          </a:ln>
        </p:spPr>
        <p:txBody>
          <a:bodyPr wrap="square" lIns="0" tIns="0" rIns="0" bIns="0" rtlCol="0"/>
          <a:lstStyle/>
          <a:p>
            <a:endParaRPr sz="1280"/>
          </a:p>
        </p:txBody>
      </p:sp>
      <p:sp>
        <p:nvSpPr>
          <p:cNvPr id="13" name="object 13"/>
          <p:cNvSpPr txBox="1"/>
          <p:nvPr/>
        </p:nvSpPr>
        <p:spPr>
          <a:xfrm>
            <a:off x="383036" y="4294916"/>
            <a:ext cx="1329125" cy="636200"/>
          </a:xfrm>
          <a:prstGeom prst="rect">
            <a:avLst/>
          </a:prstGeom>
        </p:spPr>
        <p:txBody>
          <a:bodyPr vert="horz" wrap="square" lIns="0" tIns="12192" rIns="0" bIns="0" rtlCol="0">
            <a:spAutoFit/>
          </a:bodyPr>
          <a:lstStyle/>
          <a:p>
            <a:pPr marL="39287" marR="5419" indent="-26417">
              <a:spcBef>
                <a:spcPts val="96"/>
              </a:spcBef>
            </a:pPr>
            <a:r>
              <a:rPr sz="2027" b="1" spc="-85" dirty="0">
                <a:latin typeface="Calibri"/>
                <a:cs typeface="Calibri"/>
              </a:rPr>
              <a:t>&lt;&lt;device&gt;&gt;  Thin</a:t>
            </a:r>
            <a:r>
              <a:rPr lang="en-US" sz="2027" b="1" spc="-80" dirty="0">
                <a:latin typeface="Calibri"/>
                <a:cs typeface="Calibri"/>
              </a:rPr>
              <a:t> Client</a:t>
            </a:r>
            <a:endParaRPr sz="2027" dirty="0">
              <a:latin typeface="Calibri"/>
              <a:cs typeface="Calibri"/>
            </a:endParaRPr>
          </a:p>
        </p:txBody>
      </p:sp>
      <p:sp>
        <p:nvSpPr>
          <p:cNvPr id="14" name="object 14"/>
          <p:cNvSpPr/>
          <p:nvPr/>
        </p:nvSpPr>
        <p:spPr>
          <a:xfrm>
            <a:off x="177747" y="5549744"/>
            <a:ext cx="1609344" cy="1071540"/>
          </a:xfrm>
          <a:custGeom>
            <a:avLst/>
            <a:gdLst/>
            <a:ahLst/>
            <a:cxnLst/>
            <a:rect l="l" t="t" r="r" b="b"/>
            <a:pathLst>
              <a:path w="1508760" h="1004570">
                <a:moveTo>
                  <a:pt x="0" y="77225"/>
                </a:moveTo>
                <a:lnTo>
                  <a:pt x="70147" y="0"/>
                </a:lnTo>
                <a:lnTo>
                  <a:pt x="1508179" y="0"/>
                </a:lnTo>
                <a:lnTo>
                  <a:pt x="1438031" y="77225"/>
                </a:lnTo>
                <a:lnTo>
                  <a:pt x="0" y="77225"/>
                </a:lnTo>
              </a:path>
              <a:path w="1508760" h="1004570">
                <a:moveTo>
                  <a:pt x="1438031" y="1003968"/>
                </a:moveTo>
                <a:lnTo>
                  <a:pt x="1508179" y="926742"/>
                </a:lnTo>
                <a:lnTo>
                  <a:pt x="1508179" y="0"/>
                </a:lnTo>
              </a:path>
              <a:path w="1508760" h="1004570">
                <a:moveTo>
                  <a:pt x="1438031" y="77225"/>
                </a:moveTo>
                <a:lnTo>
                  <a:pt x="1438031" y="1003968"/>
                </a:lnTo>
              </a:path>
              <a:path w="1508760" h="1004570">
                <a:moveTo>
                  <a:pt x="1508179" y="926742"/>
                </a:moveTo>
                <a:lnTo>
                  <a:pt x="1508179" y="0"/>
                </a:lnTo>
                <a:lnTo>
                  <a:pt x="70147" y="0"/>
                </a:lnTo>
              </a:path>
              <a:path w="1508760" h="1004570">
                <a:moveTo>
                  <a:pt x="0" y="77225"/>
                </a:moveTo>
                <a:lnTo>
                  <a:pt x="0" y="1003968"/>
                </a:lnTo>
                <a:lnTo>
                  <a:pt x="1438031" y="1003968"/>
                </a:lnTo>
              </a:path>
            </a:pathLst>
          </a:custGeom>
          <a:ln w="3929">
            <a:solidFill>
              <a:srgbClr val="000000"/>
            </a:solidFill>
          </a:ln>
        </p:spPr>
        <p:txBody>
          <a:bodyPr wrap="square" lIns="0" tIns="0" rIns="0" bIns="0" rtlCol="0"/>
          <a:lstStyle/>
          <a:p>
            <a:endParaRPr sz="1280"/>
          </a:p>
        </p:txBody>
      </p:sp>
      <p:sp>
        <p:nvSpPr>
          <p:cNvPr id="15" name="object 15"/>
          <p:cNvSpPr txBox="1"/>
          <p:nvPr/>
        </p:nvSpPr>
        <p:spPr>
          <a:xfrm>
            <a:off x="383037" y="5777649"/>
            <a:ext cx="1329124" cy="636200"/>
          </a:xfrm>
          <a:prstGeom prst="rect">
            <a:avLst/>
          </a:prstGeom>
        </p:spPr>
        <p:txBody>
          <a:bodyPr vert="horz" wrap="square" lIns="0" tIns="12192" rIns="0" bIns="0" rtlCol="0">
            <a:spAutoFit/>
          </a:bodyPr>
          <a:lstStyle/>
          <a:p>
            <a:pPr marL="39287" marR="5419" indent="-26417">
              <a:spcBef>
                <a:spcPts val="96"/>
              </a:spcBef>
            </a:pPr>
            <a:r>
              <a:rPr sz="2027" b="1" spc="-85" dirty="0">
                <a:latin typeface="Calibri"/>
                <a:cs typeface="Calibri"/>
              </a:rPr>
              <a:t>&lt;&lt;device&gt;&gt;  Thin</a:t>
            </a:r>
            <a:r>
              <a:rPr lang="en-US" sz="2027" b="1" spc="-80" dirty="0">
                <a:latin typeface="Calibri"/>
                <a:cs typeface="Calibri"/>
              </a:rPr>
              <a:t> Client</a:t>
            </a:r>
            <a:endParaRPr sz="2027" dirty="0">
              <a:latin typeface="Calibri"/>
              <a:cs typeface="Calibri"/>
            </a:endParaRPr>
          </a:p>
        </p:txBody>
      </p:sp>
      <p:sp>
        <p:nvSpPr>
          <p:cNvPr id="16" name="object 16"/>
          <p:cNvSpPr/>
          <p:nvPr/>
        </p:nvSpPr>
        <p:spPr>
          <a:xfrm>
            <a:off x="177747" y="7032514"/>
            <a:ext cx="1609344" cy="1070864"/>
          </a:xfrm>
          <a:custGeom>
            <a:avLst/>
            <a:gdLst/>
            <a:ahLst/>
            <a:cxnLst/>
            <a:rect l="l" t="t" r="r" b="b"/>
            <a:pathLst>
              <a:path w="1508760" h="1003935">
                <a:moveTo>
                  <a:pt x="0" y="77225"/>
                </a:moveTo>
                <a:lnTo>
                  <a:pt x="70147" y="0"/>
                </a:lnTo>
                <a:lnTo>
                  <a:pt x="1508179" y="0"/>
                </a:lnTo>
                <a:lnTo>
                  <a:pt x="1438031" y="77225"/>
                </a:lnTo>
                <a:lnTo>
                  <a:pt x="0" y="77225"/>
                </a:lnTo>
              </a:path>
              <a:path w="1508760" h="1003935">
                <a:moveTo>
                  <a:pt x="1438031" y="1003940"/>
                </a:moveTo>
                <a:lnTo>
                  <a:pt x="1508179" y="926715"/>
                </a:lnTo>
                <a:lnTo>
                  <a:pt x="1508179" y="0"/>
                </a:lnTo>
              </a:path>
              <a:path w="1508760" h="1003935">
                <a:moveTo>
                  <a:pt x="1438031" y="77225"/>
                </a:moveTo>
                <a:lnTo>
                  <a:pt x="1438031" y="1003940"/>
                </a:lnTo>
              </a:path>
              <a:path w="1508760" h="1003935">
                <a:moveTo>
                  <a:pt x="1508179" y="926715"/>
                </a:moveTo>
                <a:lnTo>
                  <a:pt x="1508179" y="0"/>
                </a:lnTo>
                <a:lnTo>
                  <a:pt x="70147" y="0"/>
                </a:lnTo>
              </a:path>
              <a:path w="1508760" h="1003935">
                <a:moveTo>
                  <a:pt x="0" y="77225"/>
                </a:moveTo>
                <a:lnTo>
                  <a:pt x="0" y="1003940"/>
                </a:lnTo>
                <a:lnTo>
                  <a:pt x="1438031" y="1003940"/>
                </a:lnTo>
              </a:path>
            </a:pathLst>
          </a:custGeom>
          <a:ln w="3929">
            <a:solidFill>
              <a:srgbClr val="000000"/>
            </a:solidFill>
          </a:ln>
        </p:spPr>
        <p:txBody>
          <a:bodyPr wrap="square" lIns="0" tIns="0" rIns="0" bIns="0" rtlCol="0"/>
          <a:lstStyle/>
          <a:p>
            <a:endParaRPr sz="1280"/>
          </a:p>
        </p:txBody>
      </p:sp>
      <p:sp>
        <p:nvSpPr>
          <p:cNvPr id="17" name="object 17"/>
          <p:cNvSpPr txBox="1"/>
          <p:nvPr/>
        </p:nvSpPr>
        <p:spPr>
          <a:xfrm>
            <a:off x="383037" y="7260383"/>
            <a:ext cx="1217015" cy="636200"/>
          </a:xfrm>
          <a:prstGeom prst="rect">
            <a:avLst/>
          </a:prstGeom>
        </p:spPr>
        <p:txBody>
          <a:bodyPr vert="horz" wrap="square" lIns="0" tIns="12192" rIns="0" bIns="0" rtlCol="0">
            <a:spAutoFit/>
          </a:bodyPr>
          <a:lstStyle/>
          <a:p>
            <a:pPr marL="39287" marR="5419" indent="-26417">
              <a:spcBef>
                <a:spcPts val="96"/>
              </a:spcBef>
            </a:pPr>
            <a:r>
              <a:rPr sz="2027" b="1" spc="-85" dirty="0">
                <a:latin typeface="Calibri"/>
                <a:cs typeface="Calibri"/>
              </a:rPr>
              <a:t>&lt;&lt;device&gt;&gt;  Thin</a:t>
            </a:r>
            <a:r>
              <a:rPr sz="2027" b="1" spc="-48" dirty="0">
                <a:latin typeface="Calibri"/>
                <a:cs typeface="Calibri"/>
              </a:rPr>
              <a:t> </a:t>
            </a:r>
            <a:r>
              <a:rPr sz="2027" b="1" spc="-80" dirty="0">
                <a:latin typeface="Calibri"/>
                <a:cs typeface="Calibri"/>
              </a:rPr>
              <a:t>Client</a:t>
            </a:r>
            <a:endParaRPr sz="2027" dirty="0">
              <a:latin typeface="Calibri"/>
              <a:cs typeface="Calibri"/>
            </a:endParaRPr>
          </a:p>
        </p:txBody>
      </p:sp>
      <p:sp>
        <p:nvSpPr>
          <p:cNvPr id="18" name="object 18"/>
          <p:cNvSpPr/>
          <p:nvPr/>
        </p:nvSpPr>
        <p:spPr>
          <a:xfrm>
            <a:off x="9306325" y="3737514"/>
            <a:ext cx="3517391" cy="3377861"/>
          </a:xfrm>
          <a:custGeom>
            <a:avLst/>
            <a:gdLst/>
            <a:ahLst/>
            <a:cxnLst/>
            <a:rect l="l" t="t" r="r" b="b"/>
            <a:pathLst>
              <a:path w="3297554" h="3166745">
                <a:moveTo>
                  <a:pt x="0" y="77225"/>
                </a:moveTo>
                <a:lnTo>
                  <a:pt x="70147" y="0"/>
                </a:lnTo>
                <a:lnTo>
                  <a:pt x="3296950" y="0"/>
                </a:lnTo>
                <a:lnTo>
                  <a:pt x="3226802" y="77225"/>
                </a:lnTo>
                <a:lnTo>
                  <a:pt x="0" y="77225"/>
                </a:lnTo>
              </a:path>
              <a:path w="3297554" h="3166745">
                <a:moveTo>
                  <a:pt x="3226802" y="3166287"/>
                </a:moveTo>
                <a:lnTo>
                  <a:pt x="3296950" y="3089061"/>
                </a:lnTo>
                <a:lnTo>
                  <a:pt x="3296950" y="0"/>
                </a:lnTo>
              </a:path>
              <a:path w="3297554" h="3166745">
                <a:moveTo>
                  <a:pt x="3226802" y="77225"/>
                </a:moveTo>
                <a:lnTo>
                  <a:pt x="3226802" y="3166287"/>
                </a:lnTo>
              </a:path>
              <a:path w="3297554" h="3166745">
                <a:moveTo>
                  <a:pt x="3296950" y="3089061"/>
                </a:moveTo>
                <a:lnTo>
                  <a:pt x="3296950" y="0"/>
                </a:lnTo>
                <a:lnTo>
                  <a:pt x="70147" y="0"/>
                </a:lnTo>
              </a:path>
              <a:path w="3297554" h="3166745">
                <a:moveTo>
                  <a:pt x="0" y="77225"/>
                </a:moveTo>
                <a:lnTo>
                  <a:pt x="0" y="3166287"/>
                </a:lnTo>
                <a:lnTo>
                  <a:pt x="3226802" y="3166287"/>
                </a:lnTo>
              </a:path>
            </a:pathLst>
          </a:custGeom>
          <a:ln w="3929">
            <a:solidFill>
              <a:srgbClr val="000000"/>
            </a:solidFill>
          </a:ln>
        </p:spPr>
        <p:txBody>
          <a:bodyPr wrap="square" lIns="0" tIns="0" rIns="0" bIns="0" rtlCol="0"/>
          <a:lstStyle/>
          <a:p>
            <a:endParaRPr sz="1280"/>
          </a:p>
        </p:txBody>
      </p:sp>
      <p:sp>
        <p:nvSpPr>
          <p:cNvPr id="19" name="object 19"/>
          <p:cNvSpPr txBox="1"/>
          <p:nvPr/>
        </p:nvSpPr>
        <p:spPr>
          <a:xfrm>
            <a:off x="10465693" y="4042304"/>
            <a:ext cx="1114891" cy="636200"/>
          </a:xfrm>
          <a:prstGeom prst="rect">
            <a:avLst/>
          </a:prstGeom>
        </p:spPr>
        <p:txBody>
          <a:bodyPr vert="horz" wrap="square" lIns="0" tIns="12192" rIns="0" bIns="0" rtlCol="0">
            <a:spAutoFit/>
          </a:bodyPr>
          <a:lstStyle/>
          <a:p>
            <a:pPr marL="40641" marR="5419" indent="-27770">
              <a:spcBef>
                <a:spcPts val="96"/>
              </a:spcBef>
            </a:pPr>
            <a:r>
              <a:rPr sz="2027" b="1" spc="-101" dirty="0">
                <a:latin typeface="Calibri"/>
                <a:cs typeface="Calibri"/>
              </a:rPr>
              <a:t>&lt;</a:t>
            </a:r>
            <a:r>
              <a:rPr sz="2027" b="1" spc="-107" dirty="0">
                <a:latin typeface="Calibri"/>
                <a:cs typeface="Calibri"/>
              </a:rPr>
              <a:t>&lt;</a:t>
            </a:r>
            <a:r>
              <a:rPr sz="2027" b="1" spc="-85" dirty="0">
                <a:latin typeface="Calibri"/>
                <a:cs typeface="Calibri"/>
              </a:rPr>
              <a:t>device&gt;&gt;  Sun</a:t>
            </a:r>
            <a:r>
              <a:rPr sz="2027" b="1" spc="-48" dirty="0">
                <a:latin typeface="Calibri"/>
                <a:cs typeface="Calibri"/>
              </a:rPr>
              <a:t> </a:t>
            </a:r>
            <a:r>
              <a:rPr sz="2027" b="1" spc="-91" dirty="0">
                <a:latin typeface="Calibri"/>
                <a:cs typeface="Calibri"/>
              </a:rPr>
              <a:t>Server</a:t>
            </a:r>
            <a:endParaRPr sz="2027">
              <a:latin typeface="Calibri"/>
              <a:cs typeface="Calibri"/>
            </a:endParaRPr>
          </a:p>
        </p:txBody>
      </p:sp>
      <p:sp>
        <p:nvSpPr>
          <p:cNvPr id="20" name="object 20"/>
          <p:cNvSpPr/>
          <p:nvPr/>
        </p:nvSpPr>
        <p:spPr>
          <a:xfrm>
            <a:off x="9530798" y="4890751"/>
            <a:ext cx="2993136" cy="2059771"/>
          </a:xfrm>
          <a:custGeom>
            <a:avLst/>
            <a:gdLst/>
            <a:ahLst/>
            <a:cxnLst/>
            <a:rect l="l" t="t" r="r" b="b"/>
            <a:pathLst>
              <a:path w="2806065" h="1931035">
                <a:moveTo>
                  <a:pt x="0" y="77225"/>
                </a:moveTo>
                <a:lnTo>
                  <a:pt x="70147" y="0"/>
                </a:lnTo>
                <a:lnTo>
                  <a:pt x="2805915" y="0"/>
                </a:lnTo>
                <a:lnTo>
                  <a:pt x="2735767" y="77225"/>
                </a:lnTo>
                <a:lnTo>
                  <a:pt x="0" y="77225"/>
                </a:lnTo>
              </a:path>
              <a:path w="2806065" h="1931035">
                <a:moveTo>
                  <a:pt x="2735767" y="1930676"/>
                </a:moveTo>
                <a:lnTo>
                  <a:pt x="2805915" y="1853450"/>
                </a:lnTo>
                <a:lnTo>
                  <a:pt x="2805915" y="0"/>
                </a:lnTo>
              </a:path>
              <a:path w="2806065" h="1931035">
                <a:moveTo>
                  <a:pt x="2735767" y="77225"/>
                </a:moveTo>
                <a:lnTo>
                  <a:pt x="2735767" y="1930676"/>
                </a:lnTo>
              </a:path>
              <a:path w="2806065" h="1931035">
                <a:moveTo>
                  <a:pt x="0" y="77225"/>
                </a:moveTo>
                <a:lnTo>
                  <a:pt x="0" y="1930676"/>
                </a:lnTo>
                <a:lnTo>
                  <a:pt x="2735767" y="1930676"/>
                </a:lnTo>
              </a:path>
            </a:pathLst>
          </a:custGeom>
          <a:ln w="3929">
            <a:solidFill>
              <a:srgbClr val="000000"/>
            </a:solidFill>
          </a:ln>
        </p:spPr>
        <p:txBody>
          <a:bodyPr wrap="square" lIns="0" tIns="0" rIns="0" bIns="0" rtlCol="0"/>
          <a:lstStyle/>
          <a:p>
            <a:endParaRPr sz="1280"/>
          </a:p>
        </p:txBody>
      </p:sp>
      <p:sp>
        <p:nvSpPr>
          <p:cNvPr id="21" name="object 21"/>
          <p:cNvSpPr txBox="1"/>
          <p:nvPr/>
        </p:nvSpPr>
        <p:spPr>
          <a:xfrm>
            <a:off x="9638966" y="5151606"/>
            <a:ext cx="2693755" cy="636200"/>
          </a:xfrm>
          <a:prstGeom prst="rect">
            <a:avLst/>
          </a:prstGeom>
        </p:spPr>
        <p:txBody>
          <a:bodyPr vert="horz" wrap="square" lIns="0" tIns="12192" rIns="0" bIns="0" rtlCol="0">
            <a:spAutoFit/>
          </a:bodyPr>
          <a:lstStyle/>
          <a:p>
            <a:pPr marL="871078" marR="5419" indent="-858208">
              <a:spcBef>
                <a:spcPts val="96"/>
              </a:spcBef>
            </a:pPr>
            <a:r>
              <a:rPr sz="2027" b="1" spc="-96" dirty="0">
                <a:latin typeface="Calibri"/>
                <a:cs typeface="Calibri"/>
              </a:rPr>
              <a:t>&lt;&lt;executionEnvironmen</a:t>
            </a:r>
            <a:r>
              <a:rPr sz="2027" b="1" spc="-75" dirty="0">
                <a:latin typeface="Calibri"/>
                <a:cs typeface="Calibri"/>
              </a:rPr>
              <a:t>t</a:t>
            </a:r>
            <a:r>
              <a:rPr sz="2027" b="1" spc="-85" dirty="0">
                <a:latin typeface="Calibri"/>
                <a:cs typeface="Calibri"/>
              </a:rPr>
              <a:t>&gt;&gt;  DB</a:t>
            </a:r>
            <a:r>
              <a:rPr sz="2027" b="1" spc="-48" dirty="0">
                <a:latin typeface="Calibri"/>
                <a:cs typeface="Calibri"/>
              </a:rPr>
              <a:t> </a:t>
            </a:r>
            <a:r>
              <a:rPr sz="2027" b="1" spc="-91" dirty="0">
                <a:latin typeface="Calibri"/>
                <a:cs typeface="Calibri"/>
              </a:rPr>
              <a:t>Server</a:t>
            </a:r>
            <a:endParaRPr sz="2027">
              <a:latin typeface="Calibri"/>
              <a:cs typeface="Calibri"/>
            </a:endParaRPr>
          </a:p>
        </p:txBody>
      </p:sp>
      <p:sp>
        <p:nvSpPr>
          <p:cNvPr id="22" name="object 22"/>
          <p:cNvSpPr txBox="1"/>
          <p:nvPr/>
        </p:nvSpPr>
        <p:spPr>
          <a:xfrm>
            <a:off x="10095061" y="6074179"/>
            <a:ext cx="1781387" cy="636200"/>
          </a:xfrm>
          <a:prstGeom prst="rect">
            <a:avLst/>
          </a:prstGeom>
        </p:spPr>
        <p:txBody>
          <a:bodyPr vert="horz" wrap="square" lIns="0" tIns="12192" rIns="0" bIns="0" rtlCol="0">
            <a:spAutoFit/>
          </a:bodyPr>
          <a:lstStyle/>
          <a:p>
            <a:pPr marL="447730" marR="5419" indent="-434862">
              <a:spcBef>
                <a:spcPts val="96"/>
              </a:spcBef>
            </a:pPr>
            <a:r>
              <a:rPr sz="2027" b="1" spc="-101" dirty="0">
                <a:latin typeface="Calibri"/>
                <a:cs typeface="Calibri"/>
              </a:rPr>
              <a:t>Customer</a:t>
            </a:r>
            <a:r>
              <a:rPr sz="2027" b="1" spc="-48" dirty="0">
                <a:latin typeface="Calibri"/>
                <a:cs typeface="Calibri"/>
              </a:rPr>
              <a:t> </a:t>
            </a:r>
            <a:r>
              <a:rPr sz="2027" b="1" spc="-85" dirty="0">
                <a:latin typeface="Calibri"/>
                <a:cs typeface="Calibri"/>
              </a:rPr>
              <a:t>account  </a:t>
            </a:r>
            <a:r>
              <a:rPr sz="2027" b="1" spc="-96" dirty="0">
                <a:latin typeface="Calibri"/>
                <a:cs typeface="Calibri"/>
              </a:rPr>
              <a:t>database</a:t>
            </a:r>
            <a:endParaRPr sz="2027">
              <a:latin typeface="Calibri"/>
              <a:cs typeface="Calibri"/>
            </a:endParaRPr>
          </a:p>
        </p:txBody>
      </p:sp>
      <p:sp>
        <p:nvSpPr>
          <p:cNvPr id="23" name="object 23"/>
          <p:cNvSpPr/>
          <p:nvPr/>
        </p:nvSpPr>
        <p:spPr>
          <a:xfrm>
            <a:off x="1786473" y="3160895"/>
            <a:ext cx="1908048" cy="1483360"/>
          </a:xfrm>
          <a:custGeom>
            <a:avLst/>
            <a:gdLst/>
            <a:ahLst/>
            <a:cxnLst/>
            <a:rect l="l" t="t" r="r" b="b"/>
            <a:pathLst>
              <a:path w="1788795" h="1390650">
                <a:moveTo>
                  <a:pt x="0" y="0"/>
                </a:moveTo>
                <a:lnTo>
                  <a:pt x="1788771" y="1390062"/>
                </a:lnTo>
              </a:path>
            </a:pathLst>
          </a:custGeom>
          <a:ln w="3976">
            <a:solidFill>
              <a:srgbClr val="000000"/>
            </a:solidFill>
          </a:ln>
        </p:spPr>
        <p:txBody>
          <a:bodyPr wrap="square" lIns="0" tIns="0" rIns="0" bIns="0" rtlCol="0"/>
          <a:lstStyle/>
          <a:p>
            <a:endParaRPr sz="1280"/>
          </a:p>
        </p:txBody>
      </p:sp>
      <p:sp>
        <p:nvSpPr>
          <p:cNvPr id="24" name="object 24"/>
          <p:cNvSpPr txBox="1"/>
          <p:nvPr/>
        </p:nvSpPr>
        <p:spPr>
          <a:xfrm>
            <a:off x="2524043" y="3591887"/>
            <a:ext cx="548640" cy="279115"/>
          </a:xfrm>
          <a:prstGeom prst="rect">
            <a:avLst/>
          </a:prstGeom>
        </p:spPr>
        <p:txBody>
          <a:bodyPr vert="horz" wrap="square" lIns="0" tIns="16256" rIns="0" bIns="0" rtlCol="0">
            <a:spAutoFit/>
          </a:bodyPr>
          <a:lstStyle/>
          <a:p>
            <a:pPr marL="13547">
              <a:spcBef>
                <a:spcPts val="128"/>
              </a:spcBef>
            </a:pPr>
            <a:r>
              <a:rPr sz="1707" spc="-101" dirty="0">
                <a:latin typeface="Arial MT"/>
                <a:cs typeface="Arial MT"/>
              </a:rPr>
              <a:t>H</a:t>
            </a:r>
            <a:r>
              <a:rPr sz="1707" spc="-91" dirty="0">
                <a:latin typeface="Arial MT"/>
                <a:cs typeface="Arial MT"/>
              </a:rPr>
              <a:t>TTP</a:t>
            </a:r>
            <a:endParaRPr sz="1707" dirty="0">
              <a:latin typeface="Arial MT"/>
              <a:cs typeface="Arial MT"/>
            </a:endParaRPr>
          </a:p>
        </p:txBody>
      </p:sp>
      <p:sp>
        <p:nvSpPr>
          <p:cNvPr id="25" name="object 25"/>
          <p:cNvSpPr/>
          <p:nvPr/>
        </p:nvSpPr>
        <p:spPr>
          <a:xfrm>
            <a:off x="1786473" y="4643628"/>
            <a:ext cx="7520432" cy="2966043"/>
          </a:xfrm>
          <a:custGeom>
            <a:avLst/>
            <a:gdLst/>
            <a:ahLst/>
            <a:cxnLst/>
            <a:rect l="l" t="t" r="r" b="b"/>
            <a:pathLst>
              <a:path w="7050405" h="2780665">
                <a:moveTo>
                  <a:pt x="0" y="0"/>
                </a:moveTo>
                <a:lnTo>
                  <a:pt x="1788771" y="772256"/>
                </a:lnTo>
              </a:path>
              <a:path w="7050405" h="2780665">
                <a:moveTo>
                  <a:pt x="0" y="1390062"/>
                </a:moveTo>
                <a:lnTo>
                  <a:pt x="1788771" y="772256"/>
                </a:lnTo>
              </a:path>
              <a:path w="7050405" h="2780665">
                <a:moveTo>
                  <a:pt x="0" y="2780159"/>
                </a:moveTo>
                <a:lnTo>
                  <a:pt x="1788771" y="1544513"/>
                </a:lnTo>
              </a:path>
              <a:path w="7050405" h="2780665">
                <a:moveTo>
                  <a:pt x="5085721" y="772256"/>
                </a:moveTo>
                <a:lnTo>
                  <a:pt x="7049862" y="772256"/>
                </a:lnTo>
              </a:path>
            </a:pathLst>
          </a:custGeom>
          <a:ln w="3929">
            <a:solidFill>
              <a:srgbClr val="000000"/>
            </a:solidFill>
          </a:ln>
        </p:spPr>
        <p:txBody>
          <a:bodyPr wrap="square" lIns="0" tIns="0" rIns="0" bIns="0" rtlCol="0"/>
          <a:lstStyle/>
          <a:p>
            <a:endParaRPr sz="1280"/>
          </a:p>
        </p:txBody>
      </p:sp>
      <p:sp>
        <p:nvSpPr>
          <p:cNvPr id="26" name="object 26"/>
          <p:cNvSpPr txBox="1"/>
          <p:nvPr/>
        </p:nvSpPr>
        <p:spPr>
          <a:xfrm>
            <a:off x="7764033" y="4968543"/>
            <a:ext cx="981456" cy="279115"/>
          </a:xfrm>
          <a:prstGeom prst="rect">
            <a:avLst/>
          </a:prstGeom>
        </p:spPr>
        <p:txBody>
          <a:bodyPr vert="horz" wrap="square" lIns="0" tIns="16256" rIns="0" bIns="0" rtlCol="0">
            <a:spAutoFit/>
          </a:bodyPr>
          <a:lstStyle/>
          <a:p>
            <a:pPr marL="13547">
              <a:spcBef>
                <a:spcPts val="128"/>
              </a:spcBef>
            </a:pPr>
            <a:r>
              <a:rPr sz="1707" spc="-91" dirty="0">
                <a:latin typeface="Arial MT"/>
                <a:cs typeface="Arial MT"/>
              </a:rPr>
              <a:t>S</a:t>
            </a:r>
            <a:r>
              <a:rPr sz="1707" spc="-112" dirty="0">
                <a:latin typeface="Arial MT"/>
                <a:cs typeface="Arial MT"/>
              </a:rPr>
              <a:t>Q</a:t>
            </a:r>
            <a:r>
              <a:rPr sz="1707" spc="-80" dirty="0">
                <a:latin typeface="Arial MT"/>
                <a:cs typeface="Arial MT"/>
              </a:rPr>
              <a:t>L</a:t>
            </a:r>
            <a:r>
              <a:rPr sz="1707" spc="-43" dirty="0">
                <a:latin typeface="Arial MT"/>
                <a:cs typeface="Arial MT"/>
              </a:rPr>
              <a:t> </a:t>
            </a:r>
            <a:r>
              <a:rPr sz="1707" spc="-80" dirty="0">
                <a:latin typeface="Arial MT"/>
                <a:cs typeface="Arial MT"/>
              </a:rPr>
              <a:t>que</a:t>
            </a:r>
            <a:r>
              <a:rPr sz="1707" spc="-59" dirty="0">
                <a:latin typeface="Arial MT"/>
                <a:cs typeface="Arial MT"/>
              </a:rPr>
              <a:t>ry</a:t>
            </a:r>
            <a:endParaRPr sz="1707">
              <a:latin typeface="Arial MT"/>
              <a:cs typeface="Arial MT"/>
            </a:endParaRPr>
          </a:p>
        </p:txBody>
      </p:sp>
      <p:sp>
        <p:nvSpPr>
          <p:cNvPr id="27" name="object 27"/>
          <p:cNvSpPr txBox="1"/>
          <p:nvPr/>
        </p:nvSpPr>
        <p:spPr>
          <a:xfrm>
            <a:off x="226473" y="1807951"/>
            <a:ext cx="1989328" cy="324256"/>
          </a:xfrm>
          <a:prstGeom prst="rect">
            <a:avLst/>
          </a:prstGeom>
        </p:spPr>
        <p:txBody>
          <a:bodyPr vert="horz" wrap="square" lIns="0" tIns="12192" rIns="0" bIns="0" rtlCol="0">
            <a:spAutoFit/>
          </a:bodyPr>
          <a:lstStyle/>
          <a:p>
            <a:pPr marL="13547">
              <a:spcBef>
                <a:spcPts val="96"/>
              </a:spcBef>
            </a:pPr>
            <a:r>
              <a:rPr sz="2027" b="1" spc="-80" dirty="0">
                <a:solidFill>
                  <a:srgbClr val="FF0000"/>
                </a:solidFill>
                <a:latin typeface="Calibri"/>
                <a:cs typeface="Calibri"/>
              </a:rPr>
              <a:t>Tier</a:t>
            </a:r>
            <a:r>
              <a:rPr sz="2027" b="1" spc="-48" dirty="0">
                <a:solidFill>
                  <a:srgbClr val="FF0000"/>
                </a:solidFill>
                <a:latin typeface="Calibri"/>
                <a:cs typeface="Calibri"/>
              </a:rPr>
              <a:t> </a:t>
            </a:r>
            <a:r>
              <a:rPr sz="2027" b="1" spc="-101" dirty="0">
                <a:solidFill>
                  <a:srgbClr val="FF0000"/>
                </a:solidFill>
                <a:latin typeface="Calibri"/>
                <a:cs typeface="Calibri"/>
              </a:rPr>
              <a:t>1</a:t>
            </a:r>
            <a:r>
              <a:rPr sz="2027" b="1" spc="-48" dirty="0">
                <a:solidFill>
                  <a:srgbClr val="FF0000"/>
                </a:solidFill>
                <a:latin typeface="Calibri"/>
                <a:cs typeface="Calibri"/>
              </a:rPr>
              <a:t> </a:t>
            </a:r>
            <a:r>
              <a:rPr sz="2027" b="1" spc="-64" dirty="0">
                <a:solidFill>
                  <a:srgbClr val="FF0000"/>
                </a:solidFill>
                <a:latin typeface="Calibri"/>
                <a:cs typeface="Calibri"/>
              </a:rPr>
              <a:t>-</a:t>
            </a:r>
            <a:r>
              <a:rPr sz="2027" b="1" spc="-48" dirty="0">
                <a:solidFill>
                  <a:srgbClr val="FF0000"/>
                </a:solidFill>
                <a:latin typeface="Calibri"/>
                <a:cs typeface="Calibri"/>
              </a:rPr>
              <a:t> </a:t>
            </a:r>
            <a:r>
              <a:rPr sz="2027" b="1" spc="-91" dirty="0">
                <a:solidFill>
                  <a:srgbClr val="FF0000"/>
                </a:solidFill>
                <a:latin typeface="Calibri"/>
                <a:cs typeface="Calibri"/>
              </a:rPr>
              <a:t>Presentation</a:t>
            </a:r>
            <a:endParaRPr sz="2027">
              <a:latin typeface="Calibri"/>
              <a:cs typeface="Calibri"/>
            </a:endParaRPr>
          </a:p>
        </p:txBody>
      </p:sp>
      <p:sp>
        <p:nvSpPr>
          <p:cNvPr id="28" name="object 28"/>
          <p:cNvSpPr txBox="1"/>
          <p:nvPr/>
        </p:nvSpPr>
        <p:spPr>
          <a:xfrm>
            <a:off x="3967775" y="2322698"/>
            <a:ext cx="2901019" cy="628890"/>
          </a:xfrm>
          <a:prstGeom prst="rect">
            <a:avLst/>
          </a:prstGeom>
        </p:spPr>
        <p:txBody>
          <a:bodyPr vert="horz" wrap="square" lIns="0" tIns="38608" rIns="0" bIns="0" rtlCol="0">
            <a:spAutoFit/>
          </a:bodyPr>
          <a:lstStyle/>
          <a:p>
            <a:pPr marL="696998" marR="5419" indent="-684128">
              <a:lnSpc>
                <a:spcPts val="2272"/>
              </a:lnSpc>
              <a:spcBef>
                <a:spcPts val="304"/>
              </a:spcBef>
            </a:pPr>
            <a:r>
              <a:rPr sz="2027" b="1" spc="-80" dirty="0">
                <a:solidFill>
                  <a:srgbClr val="FF0000"/>
                </a:solidFill>
                <a:latin typeface="Calibri"/>
                <a:cs typeface="Calibri"/>
              </a:rPr>
              <a:t>Tier</a:t>
            </a:r>
            <a:r>
              <a:rPr sz="2027" b="1" spc="-48" dirty="0">
                <a:solidFill>
                  <a:srgbClr val="FF0000"/>
                </a:solidFill>
                <a:latin typeface="Calibri"/>
                <a:cs typeface="Calibri"/>
              </a:rPr>
              <a:t> </a:t>
            </a:r>
            <a:r>
              <a:rPr sz="2027" b="1" spc="-101" dirty="0">
                <a:solidFill>
                  <a:srgbClr val="FF0000"/>
                </a:solidFill>
                <a:latin typeface="Calibri"/>
                <a:cs typeface="Calibri"/>
              </a:rPr>
              <a:t>2</a:t>
            </a:r>
            <a:r>
              <a:rPr sz="2027" b="1" spc="-48" dirty="0">
                <a:solidFill>
                  <a:srgbClr val="FF0000"/>
                </a:solidFill>
                <a:latin typeface="Calibri"/>
                <a:cs typeface="Calibri"/>
              </a:rPr>
              <a:t> </a:t>
            </a:r>
            <a:r>
              <a:rPr sz="2027" b="1" spc="-85" dirty="0">
                <a:solidFill>
                  <a:srgbClr val="FF0000"/>
                </a:solidFill>
                <a:latin typeface="Calibri"/>
                <a:cs typeface="Calibri"/>
              </a:rPr>
              <a:t>-Application</a:t>
            </a:r>
            <a:r>
              <a:rPr sz="2027" b="1" spc="-48" dirty="0">
                <a:solidFill>
                  <a:srgbClr val="FF0000"/>
                </a:solidFill>
                <a:latin typeface="Calibri"/>
                <a:cs typeface="Calibri"/>
              </a:rPr>
              <a:t> </a:t>
            </a:r>
            <a:r>
              <a:rPr sz="2027" b="1" spc="-85" dirty="0">
                <a:solidFill>
                  <a:srgbClr val="FF0000"/>
                </a:solidFill>
                <a:latin typeface="Calibri"/>
                <a:cs typeface="Calibri"/>
              </a:rPr>
              <a:t>processing  and</a:t>
            </a:r>
            <a:r>
              <a:rPr sz="2027" b="1" spc="-48" dirty="0">
                <a:solidFill>
                  <a:srgbClr val="FF0000"/>
                </a:solidFill>
                <a:latin typeface="Calibri"/>
                <a:cs typeface="Calibri"/>
              </a:rPr>
              <a:t> </a:t>
            </a:r>
            <a:r>
              <a:rPr sz="2027" b="1" spc="-91" dirty="0">
                <a:solidFill>
                  <a:srgbClr val="FF0000"/>
                </a:solidFill>
                <a:latin typeface="Calibri"/>
                <a:cs typeface="Calibri"/>
              </a:rPr>
              <a:t>data</a:t>
            </a:r>
            <a:r>
              <a:rPr sz="2027" b="1" spc="-48" dirty="0">
                <a:solidFill>
                  <a:srgbClr val="FF0000"/>
                </a:solidFill>
                <a:latin typeface="Calibri"/>
                <a:cs typeface="Calibri"/>
              </a:rPr>
              <a:t> </a:t>
            </a:r>
            <a:r>
              <a:rPr sz="2027" b="1" spc="-112" dirty="0">
                <a:solidFill>
                  <a:srgbClr val="FF0000"/>
                </a:solidFill>
                <a:latin typeface="Calibri"/>
                <a:cs typeface="Calibri"/>
              </a:rPr>
              <a:t>management</a:t>
            </a:r>
            <a:endParaRPr sz="2027">
              <a:latin typeface="Calibri"/>
              <a:cs typeface="Calibri"/>
            </a:endParaRPr>
          </a:p>
        </p:txBody>
      </p:sp>
      <p:sp>
        <p:nvSpPr>
          <p:cNvPr id="29" name="object 29"/>
          <p:cNvSpPr txBox="1"/>
          <p:nvPr/>
        </p:nvSpPr>
        <p:spPr>
          <a:xfrm>
            <a:off x="9804078" y="2631693"/>
            <a:ext cx="2679531" cy="324256"/>
          </a:xfrm>
          <a:prstGeom prst="rect">
            <a:avLst/>
          </a:prstGeom>
        </p:spPr>
        <p:txBody>
          <a:bodyPr vert="horz" wrap="square" lIns="0" tIns="12192" rIns="0" bIns="0" rtlCol="0">
            <a:spAutoFit/>
          </a:bodyPr>
          <a:lstStyle/>
          <a:p>
            <a:pPr marL="13547">
              <a:spcBef>
                <a:spcPts val="96"/>
              </a:spcBef>
            </a:pPr>
            <a:r>
              <a:rPr sz="2027" b="1" spc="-80" dirty="0">
                <a:solidFill>
                  <a:srgbClr val="FF0000"/>
                </a:solidFill>
                <a:latin typeface="Calibri"/>
                <a:cs typeface="Calibri"/>
              </a:rPr>
              <a:t>Tier</a:t>
            </a:r>
            <a:r>
              <a:rPr sz="2027" b="1" spc="-48" dirty="0">
                <a:solidFill>
                  <a:srgbClr val="FF0000"/>
                </a:solidFill>
                <a:latin typeface="Calibri"/>
                <a:cs typeface="Calibri"/>
              </a:rPr>
              <a:t> </a:t>
            </a:r>
            <a:r>
              <a:rPr sz="2027" b="1" spc="-101" dirty="0">
                <a:solidFill>
                  <a:srgbClr val="FF0000"/>
                </a:solidFill>
                <a:latin typeface="Calibri"/>
                <a:cs typeface="Calibri"/>
              </a:rPr>
              <a:t>3</a:t>
            </a:r>
            <a:r>
              <a:rPr sz="2027" b="1" spc="-48" dirty="0">
                <a:solidFill>
                  <a:srgbClr val="FF0000"/>
                </a:solidFill>
                <a:latin typeface="Calibri"/>
                <a:cs typeface="Calibri"/>
              </a:rPr>
              <a:t> </a:t>
            </a:r>
            <a:r>
              <a:rPr sz="2027" b="1" spc="-91" dirty="0">
                <a:solidFill>
                  <a:srgbClr val="FF0000"/>
                </a:solidFill>
                <a:latin typeface="Calibri"/>
                <a:cs typeface="Calibri"/>
              </a:rPr>
              <a:t>-Database</a:t>
            </a:r>
            <a:r>
              <a:rPr sz="2027" b="1" spc="-48" dirty="0">
                <a:solidFill>
                  <a:srgbClr val="FF0000"/>
                </a:solidFill>
                <a:latin typeface="Calibri"/>
                <a:cs typeface="Calibri"/>
              </a:rPr>
              <a:t> </a:t>
            </a:r>
            <a:r>
              <a:rPr sz="2027" b="1" spc="-85" dirty="0">
                <a:solidFill>
                  <a:srgbClr val="FF0000"/>
                </a:solidFill>
                <a:latin typeface="Calibri"/>
                <a:cs typeface="Calibri"/>
              </a:rPr>
              <a:t>processing</a:t>
            </a:r>
            <a:endParaRPr sz="2027">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3674" y="227875"/>
            <a:ext cx="10527211" cy="2045688"/>
          </a:xfrm>
          <a:prstGeom prst="rect">
            <a:avLst/>
          </a:prstGeom>
        </p:spPr>
        <p:txBody>
          <a:bodyPr vert="horz" wrap="square" lIns="0" tIns="14224" rIns="0" bIns="0" rtlCol="0">
            <a:spAutoFit/>
          </a:bodyPr>
          <a:lstStyle/>
          <a:p>
            <a:pPr marL="13547">
              <a:spcBef>
                <a:spcPts val="112"/>
              </a:spcBef>
            </a:pPr>
            <a:r>
              <a:rPr sz="4400" spc="-5" dirty="0"/>
              <a:t>MVC</a:t>
            </a:r>
            <a:r>
              <a:rPr sz="4400" spc="-11" dirty="0"/>
              <a:t> </a:t>
            </a:r>
            <a:r>
              <a:rPr lang="en-US" sz="4400" spc="-11" dirty="0"/>
              <a:t>(Development Arch.</a:t>
            </a:r>
            <a:br>
              <a:rPr lang="en-US" sz="4400" spc="-11" dirty="0"/>
            </a:br>
            <a:r>
              <a:rPr sz="4400" spc="-5" dirty="0"/>
              <a:t>vs.</a:t>
            </a:r>
            <a:r>
              <a:rPr sz="4400" spc="5" dirty="0"/>
              <a:t> </a:t>
            </a:r>
            <a:br>
              <a:rPr lang="en-US" sz="4400" spc="5" dirty="0"/>
            </a:br>
            <a:r>
              <a:rPr sz="4400" spc="-5" dirty="0"/>
              <a:t>3-Tier</a:t>
            </a:r>
            <a:r>
              <a:rPr sz="4400" spc="-32" dirty="0"/>
              <a:t> </a:t>
            </a:r>
            <a:r>
              <a:rPr lang="en-US" sz="4400" spc="-32" dirty="0"/>
              <a:t>(Deployment </a:t>
            </a:r>
            <a:r>
              <a:rPr lang="en-US" sz="4400" dirty="0"/>
              <a:t>Arch.)</a:t>
            </a:r>
            <a:endParaRPr sz="4400" spc="-5" dirty="0"/>
          </a:p>
        </p:txBody>
      </p:sp>
      <p:sp>
        <p:nvSpPr>
          <p:cNvPr id="3" name="object 3"/>
          <p:cNvSpPr txBox="1"/>
          <p:nvPr/>
        </p:nvSpPr>
        <p:spPr>
          <a:xfrm>
            <a:off x="781633" y="2885166"/>
            <a:ext cx="11938000" cy="5025649"/>
          </a:xfrm>
          <a:prstGeom prst="rect">
            <a:avLst/>
          </a:prstGeom>
        </p:spPr>
        <p:txBody>
          <a:bodyPr vert="horz" wrap="square" lIns="0" tIns="94149" rIns="0" bIns="0" rtlCol="0">
            <a:spAutoFit/>
          </a:bodyPr>
          <a:lstStyle/>
          <a:p>
            <a:pPr marL="379319" indent="-365771" algn="l">
              <a:spcBef>
                <a:spcPts val="741"/>
              </a:spcBef>
              <a:buFont typeface="Arial MT"/>
              <a:buChar char="•"/>
              <a:tabLst>
                <a:tab pos="378641" algn="l"/>
                <a:tab pos="379319" algn="l"/>
              </a:tabLst>
            </a:pPr>
            <a:r>
              <a:rPr sz="2560" spc="-5" dirty="0">
                <a:solidFill>
                  <a:srgbClr val="333399"/>
                </a:solidFill>
                <a:latin typeface="Tahoma"/>
                <a:cs typeface="Tahoma"/>
              </a:rPr>
              <a:t>The</a:t>
            </a:r>
            <a:r>
              <a:rPr sz="2560" spc="16" dirty="0">
                <a:solidFill>
                  <a:srgbClr val="333399"/>
                </a:solidFill>
                <a:latin typeface="Tahoma"/>
                <a:cs typeface="Tahoma"/>
              </a:rPr>
              <a:t> </a:t>
            </a:r>
            <a:r>
              <a:rPr sz="2560" spc="-5" dirty="0">
                <a:solidFill>
                  <a:srgbClr val="006600"/>
                </a:solidFill>
                <a:latin typeface="Tahoma"/>
                <a:cs typeface="Tahoma"/>
              </a:rPr>
              <a:t>MVC</a:t>
            </a:r>
            <a:r>
              <a:rPr sz="2560" spc="27" dirty="0">
                <a:solidFill>
                  <a:srgbClr val="006600"/>
                </a:solidFill>
                <a:latin typeface="Tahoma"/>
                <a:cs typeface="Tahoma"/>
              </a:rPr>
              <a:t> </a:t>
            </a:r>
            <a:r>
              <a:rPr sz="2560" spc="-5" dirty="0">
                <a:solidFill>
                  <a:srgbClr val="333399"/>
                </a:solidFill>
                <a:latin typeface="Tahoma"/>
                <a:cs typeface="Tahoma"/>
              </a:rPr>
              <a:t>architectural</a:t>
            </a:r>
            <a:r>
              <a:rPr sz="2560" spc="27" dirty="0">
                <a:solidFill>
                  <a:srgbClr val="333399"/>
                </a:solidFill>
                <a:latin typeface="Tahoma"/>
                <a:cs typeface="Tahoma"/>
              </a:rPr>
              <a:t> </a:t>
            </a:r>
            <a:r>
              <a:rPr sz="2560" spc="-11" dirty="0">
                <a:solidFill>
                  <a:srgbClr val="333399"/>
                </a:solidFill>
                <a:latin typeface="Tahoma"/>
                <a:cs typeface="Tahoma"/>
              </a:rPr>
              <a:t>style</a:t>
            </a:r>
            <a:r>
              <a:rPr sz="2560" spc="48" dirty="0">
                <a:solidFill>
                  <a:srgbClr val="333399"/>
                </a:solidFill>
                <a:latin typeface="Tahoma"/>
                <a:cs typeface="Tahoma"/>
              </a:rPr>
              <a:t> </a:t>
            </a:r>
            <a:r>
              <a:rPr sz="2560" spc="-5" dirty="0">
                <a:solidFill>
                  <a:srgbClr val="333399"/>
                </a:solidFill>
                <a:latin typeface="Tahoma"/>
                <a:cs typeface="Tahoma"/>
              </a:rPr>
              <a:t>is</a:t>
            </a:r>
            <a:r>
              <a:rPr sz="2560" spc="21" dirty="0">
                <a:solidFill>
                  <a:srgbClr val="333399"/>
                </a:solidFill>
                <a:latin typeface="Tahoma"/>
                <a:cs typeface="Tahoma"/>
              </a:rPr>
              <a:t> </a:t>
            </a:r>
            <a:r>
              <a:rPr sz="2560" spc="-5" dirty="0">
                <a:solidFill>
                  <a:srgbClr val="006600"/>
                </a:solidFill>
                <a:latin typeface="Tahoma"/>
                <a:cs typeface="Tahoma"/>
              </a:rPr>
              <a:t>nonhierarchical</a:t>
            </a:r>
            <a:r>
              <a:rPr sz="2560" spc="21" dirty="0">
                <a:solidFill>
                  <a:srgbClr val="006600"/>
                </a:solidFill>
                <a:latin typeface="Tahoma"/>
                <a:cs typeface="Tahoma"/>
              </a:rPr>
              <a:t> </a:t>
            </a:r>
            <a:r>
              <a:rPr sz="2560" spc="-5" dirty="0">
                <a:solidFill>
                  <a:srgbClr val="333399"/>
                </a:solidFill>
                <a:latin typeface="Tahoma"/>
                <a:cs typeface="Tahoma"/>
              </a:rPr>
              <a:t>(triangular):</a:t>
            </a:r>
            <a:endParaRPr sz="2560" dirty="0">
              <a:latin typeface="Tahoma"/>
              <a:cs typeface="Tahoma"/>
            </a:endParaRPr>
          </a:p>
          <a:p>
            <a:pPr marL="684805" lvl="1" indent="-244525" algn="l">
              <a:spcBef>
                <a:spcPts val="640"/>
              </a:spcBef>
              <a:buFont typeface="Arial MT"/>
              <a:buChar char="•"/>
              <a:tabLst>
                <a:tab pos="685483" algn="l"/>
              </a:tabLst>
            </a:pPr>
            <a:r>
              <a:rPr sz="2560" spc="-5" dirty="0">
                <a:solidFill>
                  <a:srgbClr val="333399"/>
                </a:solidFill>
                <a:latin typeface="Tahoma"/>
                <a:cs typeface="Tahoma"/>
              </a:rPr>
              <a:t>View</a:t>
            </a:r>
            <a:r>
              <a:rPr sz="2560" spc="21" dirty="0">
                <a:solidFill>
                  <a:srgbClr val="333399"/>
                </a:solidFill>
                <a:latin typeface="Tahoma"/>
                <a:cs typeface="Tahoma"/>
              </a:rPr>
              <a:t> </a:t>
            </a:r>
            <a:r>
              <a:rPr sz="2560" spc="-11" dirty="0">
                <a:solidFill>
                  <a:srgbClr val="333399"/>
                </a:solidFill>
                <a:latin typeface="Tahoma"/>
                <a:cs typeface="Tahoma"/>
              </a:rPr>
              <a:t>subsystem</a:t>
            </a:r>
            <a:r>
              <a:rPr sz="2560" spc="43" dirty="0">
                <a:solidFill>
                  <a:srgbClr val="333399"/>
                </a:solidFill>
                <a:latin typeface="Tahoma"/>
                <a:cs typeface="Tahoma"/>
              </a:rPr>
              <a:t> </a:t>
            </a:r>
            <a:r>
              <a:rPr sz="2560" spc="-5" dirty="0">
                <a:solidFill>
                  <a:srgbClr val="333399"/>
                </a:solidFill>
                <a:latin typeface="Tahoma"/>
                <a:cs typeface="Tahoma"/>
              </a:rPr>
              <a:t>sends</a:t>
            </a:r>
            <a:r>
              <a:rPr sz="2560" spc="27" dirty="0">
                <a:solidFill>
                  <a:srgbClr val="333399"/>
                </a:solidFill>
                <a:latin typeface="Tahoma"/>
                <a:cs typeface="Tahoma"/>
              </a:rPr>
              <a:t> </a:t>
            </a:r>
            <a:r>
              <a:rPr sz="2560" spc="-5" dirty="0">
                <a:solidFill>
                  <a:srgbClr val="333399"/>
                </a:solidFill>
                <a:latin typeface="Tahoma"/>
                <a:cs typeface="Tahoma"/>
              </a:rPr>
              <a:t>updates</a:t>
            </a:r>
            <a:r>
              <a:rPr sz="2560" spc="5" dirty="0">
                <a:solidFill>
                  <a:srgbClr val="333399"/>
                </a:solidFill>
                <a:latin typeface="Tahoma"/>
                <a:cs typeface="Tahoma"/>
              </a:rPr>
              <a:t> </a:t>
            </a:r>
            <a:r>
              <a:rPr sz="2560" spc="-5" dirty="0">
                <a:solidFill>
                  <a:srgbClr val="333399"/>
                </a:solidFill>
                <a:latin typeface="Tahoma"/>
                <a:cs typeface="Tahoma"/>
              </a:rPr>
              <a:t>to</a:t>
            </a:r>
            <a:r>
              <a:rPr sz="2560" spc="16" dirty="0">
                <a:solidFill>
                  <a:srgbClr val="333399"/>
                </a:solidFill>
                <a:latin typeface="Tahoma"/>
                <a:cs typeface="Tahoma"/>
              </a:rPr>
              <a:t> </a:t>
            </a:r>
            <a:r>
              <a:rPr sz="2560" spc="-5" dirty="0">
                <a:solidFill>
                  <a:srgbClr val="333399"/>
                </a:solidFill>
                <a:latin typeface="Tahoma"/>
                <a:cs typeface="Tahoma"/>
              </a:rPr>
              <a:t>the</a:t>
            </a:r>
            <a:r>
              <a:rPr sz="2560" spc="11" dirty="0">
                <a:solidFill>
                  <a:srgbClr val="333399"/>
                </a:solidFill>
                <a:latin typeface="Tahoma"/>
                <a:cs typeface="Tahoma"/>
              </a:rPr>
              <a:t> </a:t>
            </a:r>
            <a:r>
              <a:rPr sz="2560" spc="-5" dirty="0">
                <a:solidFill>
                  <a:srgbClr val="333399"/>
                </a:solidFill>
                <a:latin typeface="Tahoma"/>
                <a:cs typeface="Tahoma"/>
              </a:rPr>
              <a:t>Controller</a:t>
            </a:r>
            <a:r>
              <a:rPr sz="2560" spc="48" dirty="0">
                <a:solidFill>
                  <a:srgbClr val="333399"/>
                </a:solidFill>
                <a:latin typeface="Tahoma"/>
                <a:cs typeface="Tahoma"/>
              </a:rPr>
              <a:t> </a:t>
            </a:r>
            <a:r>
              <a:rPr sz="2560" spc="-11" dirty="0">
                <a:solidFill>
                  <a:srgbClr val="333399"/>
                </a:solidFill>
                <a:latin typeface="Tahoma"/>
                <a:cs typeface="Tahoma"/>
              </a:rPr>
              <a:t>subsystem</a:t>
            </a:r>
            <a:endParaRPr sz="2560" dirty="0">
              <a:latin typeface="Tahoma"/>
              <a:cs typeface="Tahoma"/>
            </a:endParaRPr>
          </a:p>
          <a:p>
            <a:pPr marL="684805" lvl="1" indent="-244525" algn="l">
              <a:spcBef>
                <a:spcPts val="645"/>
              </a:spcBef>
              <a:buFont typeface="Arial MT"/>
              <a:buChar char="•"/>
              <a:tabLst>
                <a:tab pos="685483" algn="l"/>
              </a:tabLst>
            </a:pPr>
            <a:r>
              <a:rPr sz="2560" spc="-5" dirty="0">
                <a:solidFill>
                  <a:srgbClr val="333399"/>
                </a:solidFill>
                <a:latin typeface="Tahoma"/>
                <a:cs typeface="Tahoma"/>
              </a:rPr>
              <a:t>Controller</a:t>
            </a:r>
            <a:r>
              <a:rPr sz="2560" spc="48" dirty="0">
                <a:solidFill>
                  <a:srgbClr val="333399"/>
                </a:solidFill>
                <a:latin typeface="Tahoma"/>
                <a:cs typeface="Tahoma"/>
              </a:rPr>
              <a:t> </a:t>
            </a:r>
            <a:r>
              <a:rPr sz="2560" spc="-11" dirty="0">
                <a:solidFill>
                  <a:srgbClr val="333399"/>
                </a:solidFill>
                <a:latin typeface="Tahoma"/>
                <a:cs typeface="Tahoma"/>
              </a:rPr>
              <a:t>subsystem</a:t>
            </a:r>
            <a:r>
              <a:rPr sz="2560" spc="43" dirty="0">
                <a:solidFill>
                  <a:srgbClr val="333399"/>
                </a:solidFill>
                <a:latin typeface="Tahoma"/>
                <a:cs typeface="Tahoma"/>
              </a:rPr>
              <a:t> </a:t>
            </a:r>
            <a:r>
              <a:rPr sz="2560" spc="-5" dirty="0">
                <a:solidFill>
                  <a:srgbClr val="333399"/>
                </a:solidFill>
                <a:latin typeface="Tahoma"/>
                <a:cs typeface="Tahoma"/>
              </a:rPr>
              <a:t>updates</a:t>
            </a:r>
            <a:r>
              <a:rPr sz="2560" spc="27" dirty="0">
                <a:solidFill>
                  <a:srgbClr val="333399"/>
                </a:solidFill>
                <a:latin typeface="Tahoma"/>
                <a:cs typeface="Tahoma"/>
              </a:rPr>
              <a:t> </a:t>
            </a:r>
            <a:r>
              <a:rPr sz="2560" spc="-11" dirty="0">
                <a:solidFill>
                  <a:srgbClr val="333399"/>
                </a:solidFill>
                <a:latin typeface="Tahoma"/>
                <a:cs typeface="Tahoma"/>
              </a:rPr>
              <a:t>the</a:t>
            </a:r>
            <a:r>
              <a:rPr sz="2560" spc="11" dirty="0">
                <a:solidFill>
                  <a:srgbClr val="333399"/>
                </a:solidFill>
                <a:latin typeface="Tahoma"/>
                <a:cs typeface="Tahoma"/>
              </a:rPr>
              <a:t> </a:t>
            </a:r>
            <a:r>
              <a:rPr sz="2560" spc="-5" dirty="0">
                <a:solidFill>
                  <a:srgbClr val="333399"/>
                </a:solidFill>
                <a:latin typeface="Tahoma"/>
                <a:cs typeface="Tahoma"/>
              </a:rPr>
              <a:t>Model</a:t>
            </a:r>
            <a:r>
              <a:rPr sz="2560" spc="37" dirty="0">
                <a:solidFill>
                  <a:srgbClr val="333399"/>
                </a:solidFill>
                <a:latin typeface="Tahoma"/>
                <a:cs typeface="Tahoma"/>
              </a:rPr>
              <a:t> </a:t>
            </a:r>
            <a:r>
              <a:rPr sz="2560" spc="-11" dirty="0">
                <a:solidFill>
                  <a:srgbClr val="333399"/>
                </a:solidFill>
                <a:latin typeface="Tahoma"/>
                <a:cs typeface="Tahoma"/>
              </a:rPr>
              <a:t>subsystem</a:t>
            </a:r>
            <a:endParaRPr sz="2560" dirty="0">
              <a:latin typeface="Tahoma"/>
              <a:cs typeface="Tahoma"/>
            </a:endParaRPr>
          </a:p>
          <a:p>
            <a:pPr marL="684805" marR="1784829" lvl="1" indent="-244525" algn="l">
              <a:spcBef>
                <a:spcPts val="640"/>
              </a:spcBef>
              <a:buFont typeface="Arial MT"/>
              <a:buChar char="•"/>
              <a:tabLst>
                <a:tab pos="685483" algn="l"/>
              </a:tabLst>
            </a:pPr>
            <a:r>
              <a:rPr sz="2560" spc="-5" dirty="0">
                <a:solidFill>
                  <a:srgbClr val="333399"/>
                </a:solidFill>
                <a:latin typeface="Tahoma"/>
                <a:cs typeface="Tahoma"/>
              </a:rPr>
              <a:t>View</a:t>
            </a:r>
            <a:r>
              <a:rPr sz="2560" spc="27" dirty="0">
                <a:solidFill>
                  <a:srgbClr val="333399"/>
                </a:solidFill>
                <a:latin typeface="Tahoma"/>
                <a:cs typeface="Tahoma"/>
              </a:rPr>
              <a:t> </a:t>
            </a:r>
            <a:r>
              <a:rPr sz="2560" spc="-11" dirty="0">
                <a:solidFill>
                  <a:srgbClr val="333399"/>
                </a:solidFill>
                <a:latin typeface="Tahoma"/>
                <a:cs typeface="Tahoma"/>
              </a:rPr>
              <a:t>subsystem</a:t>
            </a:r>
            <a:r>
              <a:rPr sz="2560" spc="43" dirty="0">
                <a:solidFill>
                  <a:srgbClr val="333399"/>
                </a:solidFill>
                <a:latin typeface="Tahoma"/>
                <a:cs typeface="Tahoma"/>
              </a:rPr>
              <a:t> </a:t>
            </a:r>
            <a:r>
              <a:rPr sz="2560" spc="-5" dirty="0">
                <a:solidFill>
                  <a:srgbClr val="333399"/>
                </a:solidFill>
                <a:latin typeface="Tahoma"/>
                <a:cs typeface="Tahoma"/>
              </a:rPr>
              <a:t>is</a:t>
            </a:r>
            <a:r>
              <a:rPr sz="2560" spc="32" dirty="0">
                <a:solidFill>
                  <a:srgbClr val="333399"/>
                </a:solidFill>
                <a:latin typeface="Tahoma"/>
                <a:cs typeface="Tahoma"/>
              </a:rPr>
              <a:t> </a:t>
            </a:r>
            <a:r>
              <a:rPr sz="2560" spc="-5" dirty="0">
                <a:solidFill>
                  <a:srgbClr val="333399"/>
                </a:solidFill>
                <a:latin typeface="Tahoma"/>
                <a:cs typeface="Tahoma"/>
              </a:rPr>
              <a:t>updated</a:t>
            </a:r>
            <a:r>
              <a:rPr sz="2560" spc="16" dirty="0">
                <a:solidFill>
                  <a:srgbClr val="333399"/>
                </a:solidFill>
                <a:latin typeface="Tahoma"/>
                <a:cs typeface="Tahoma"/>
              </a:rPr>
              <a:t> </a:t>
            </a:r>
            <a:r>
              <a:rPr sz="2560" spc="-5" dirty="0">
                <a:solidFill>
                  <a:srgbClr val="333399"/>
                </a:solidFill>
                <a:latin typeface="Tahoma"/>
                <a:cs typeface="Tahoma"/>
              </a:rPr>
              <a:t>directly</a:t>
            </a:r>
            <a:r>
              <a:rPr sz="2560" spc="37" dirty="0">
                <a:solidFill>
                  <a:srgbClr val="333399"/>
                </a:solidFill>
                <a:latin typeface="Tahoma"/>
                <a:cs typeface="Tahoma"/>
              </a:rPr>
              <a:t> </a:t>
            </a:r>
            <a:r>
              <a:rPr sz="2560" spc="-11" dirty="0">
                <a:solidFill>
                  <a:srgbClr val="333399"/>
                </a:solidFill>
                <a:latin typeface="Tahoma"/>
                <a:cs typeface="Tahoma"/>
              </a:rPr>
              <a:t>from</a:t>
            </a:r>
            <a:r>
              <a:rPr sz="2560" spc="16" dirty="0">
                <a:solidFill>
                  <a:srgbClr val="333399"/>
                </a:solidFill>
                <a:latin typeface="Tahoma"/>
                <a:cs typeface="Tahoma"/>
              </a:rPr>
              <a:t> </a:t>
            </a:r>
            <a:r>
              <a:rPr sz="2560" spc="-11" dirty="0">
                <a:solidFill>
                  <a:srgbClr val="333399"/>
                </a:solidFill>
                <a:latin typeface="Tahoma"/>
                <a:cs typeface="Tahoma"/>
              </a:rPr>
              <a:t>the</a:t>
            </a:r>
            <a:r>
              <a:rPr sz="2560" spc="11" dirty="0">
                <a:solidFill>
                  <a:srgbClr val="333399"/>
                </a:solidFill>
                <a:latin typeface="Tahoma"/>
                <a:cs typeface="Tahoma"/>
              </a:rPr>
              <a:t> </a:t>
            </a:r>
            <a:r>
              <a:rPr sz="2560" spc="-5" dirty="0">
                <a:solidFill>
                  <a:srgbClr val="333399"/>
                </a:solidFill>
                <a:latin typeface="Tahoma"/>
                <a:cs typeface="Tahoma"/>
              </a:rPr>
              <a:t>Model </a:t>
            </a:r>
            <a:r>
              <a:rPr sz="2560" spc="-1019" dirty="0">
                <a:solidFill>
                  <a:srgbClr val="333399"/>
                </a:solidFill>
                <a:latin typeface="Tahoma"/>
                <a:cs typeface="Tahoma"/>
              </a:rPr>
              <a:t> </a:t>
            </a:r>
            <a:r>
              <a:rPr sz="2560" spc="-11" dirty="0">
                <a:solidFill>
                  <a:srgbClr val="333399"/>
                </a:solidFill>
                <a:latin typeface="Tahoma"/>
                <a:cs typeface="Tahoma"/>
              </a:rPr>
              <a:t>subsystem</a:t>
            </a:r>
            <a:endParaRPr sz="2560" dirty="0">
              <a:latin typeface="Tahoma"/>
              <a:cs typeface="Tahoma"/>
            </a:endParaRPr>
          </a:p>
          <a:p>
            <a:pPr marL="379319" indent="-365771" algn="l">
              <a:spcBef>
                <a:spcPts val="2560"/>
              </a:spcBef>
              <a:buFont typeface="Arial MT"/>
              <a:buChar char="•"/>
              <a:tabLst>
                <a:tab pos="378641" algn="l"/>
                <a:tab pos="379319" algn="l"/>
              </a:tabLst>
            </a:pPr>
            <a:endParaRPr lang="en-US" sz="2560" spc="-5" dirty="0">
              <a:solidFill>
                <a:srgbClr val="333399"/>
              </a:solidFill>
              <a:latin typeface="Tahoma"/>
              <a:cs typeface="Tahoma"/>
            </a:endParaRPr>
          </a:p>
          <a:p>
            <a:pPr marL="379319" indent="-365771" algn="l">
              <a:spcBef>
                <a:spcPts val="2560"/>
              </a:spcBef>
              <a:buFont typeface="Arial MT"/>
              <a:buChar char="•"/>
              <a:tabLst>
                <a:tab pos="378641" algn="l"/>
                <a:tab pos="379319" algn="l"/>
              </a:tabLst>
            </a:pPr>
            <a:endParaRPr lang="en-US" sz="2560" spc="-5" dirty="0">
              <a:solidFill>
                <a:srgbClr val="333399"/>
              </a:solidFill>
              <a:latin typeface="Tahoma"/>
              <a:cs typeface="Tahoma"/>
            </a:endParaRPr>
          </a:p>
          <a:p>
            <a:pPr marL="379319" indent="-365771" algn="l">
              <a:spcBef>
                <a:spcPts val="2560"/>
              </a:spcBef>
              <a:buFont typeface="Arial MT"/>
              <a:buChar char="•"/>
              <a:tabLst>
                <a:tab pos="378641" algn="l"/>
                <a:tab pos="379319" algn="l"/>
              </a:tabLst>
            </a:pPr>
            <a:r>
              <a:rPr sz="2560" spc="-5" dirty="0">
                <a:solidFill>
                  <a:srgbClr val="333399"/>
                </a:solidFill>
                <a:latin typeface="Tahoma"/>
                <a:cs typeface="Tahoma"/>
              </a:rPr>
              <a:t>The</a:t>
            </a:r>
            <a:r>
              <a:rPr sz="2560" spc="16" dirty="0">
                <a:solidFill>
                  <a:srgbClr val="333399"/>
                </a:solidFill>
                <a:latin typeface="Tahoma"/>
                <a:cs typeface="Tahoma"/>
              </a:rPr>
              <a:t> </a:t>
            </a:r>
            <a:r>
              <a:rPr sz="2560" spc="-5" dirty="0">
                <a:solidFill>
                  <a:srgbClr val="006600"/>
                </a:solidFill>
                <a:latin typeface="Tahoma"/>
                <a:cs typeface="Tahoma"/>
              </a:rPr>
              <a:t>3-tier</a:t>
            </a:r>
            <a:r>
              <a:rPr sz="2560" spc="21" dirty="0">
                <a:solidFill>
                  <a:srgbClr val="006600"/>
                </a:solidFill>
                <a:latin typeface="Tahoma"/>
                <a:cs typeface="Tahoma"/>
              </a:rPr>
              <a:t> </a:t>
            </a:r>
            <a:r>
              <a:rPr sz="2560" spc="-5" dirty="0">
                <a:solidFill>
                  <a:srgbClr val="333399"/>
                </a:solidFill>
                <a:latin typeface="Tahoma"/>
                <a:cs typeface="Tahoma"/>
              </a:rPr>
              <a:t>architectural</a:t>
            </a:r>
            <a:r>
              <a:rPr sz="2560" spc="27" dirty="0">
                <a:solidFill>
                  <a:srgbClr val="333399"/>
                </a:solidFill>
                <a:latin typeface="Tahoma"/>
                <a:cs typeface="Tahoma"/>
              </a:rPr>
              <a:t> </a:t>
            </a:r>
            <a:r>
              <a:rPr sz="2560" spc="-11" dirty="0">
                <a:solidFill>
                  <a:srgbClr val="333399"/>
                </a:solidFill>
                <a:latin typeface="Tahoma"/>
                <a:cs typeface="Tahoma"/>
              </a:rPr>
              <a:t>style</a:t>
            </a:r>
            <a:r>
              <a:rPr sz="2560" spc="43" dirty="0">
                <a:solidFill>
                  <a:srgbClr val="333399"/>
                </a:solidFill>
                <a:latin typeface="Tahoma"/>
                <a:cs typeface="Tahoma"/>
              </a:rPr>
              <a:t> </a:t>
            </a:r>
            <a:r>
              <a:rPr sz="2560" spc="-5" dirty="0">
                <a:solidFill>
                  <a:srgbClr val="333399"/>
                </a:solidFill>
                <a:latin typeface="Tahoma"/>
                <a:cs typeface="Tahoma"/>
              </a:rPr>
              <a:t>is</a:t>
            </a:r>
            <a:r>
              <a:rPr sz="2560" spc="16" dirty="0">
                <a:solidFill>
                  <a:srgbClr val="333399"/>
                </a:solidFill>
                <a:latin typeface="Tahoma"/>
                <a:cs typeface="Tahoma"/>
              </a:rPr>
              <a:t> </a:t>
            </a:r>
            <a:r>
              <a:rPr sz="2560" spc="-5" dirty="0">
                <a:solidFill>
                  <a:srgbClr val="006600"/>
                </a:solidFill>
                <a:latin typeface="Tahoma"/>
                <a:cs typeface="Tahoma"/>
              </a:rPr>
              <a:t>hierarchical</a:t>
            </a:r>
            <a:r>
              <a:rPr sz="2560" spc="11" dirty="0">
                <a:solidFill>
                  <a:srgbClr val="006600"/>
                </a:solidFill>
                <a:latin typeface="Tahoma"/>
                <a:cs typeface="Tahoma"/>
              </a:rPr>
              <a:t> </a:t>
            </a:r>
            <a:r>
              <a:rPr sz="2560" spc="-5" dirty="0">
                <a:solidFill>
                  <a:srgbClr val="333399"/>
                </a:solidFill>
                <a:latin typeface="Tahoma"/>
                <a:cs typeface="Tahoma"/>
              </a:rPr>
              <a:t>(linear):</a:t>
            </a:r>
            <a:endParaRPr sz="2560" dirty="0">
              <a:latin typeface="Tahoma"/>
              <a:cs typeface="Tahoma"/>
            </a:endParaRPr>
          </a:p>
          <a:p>
            <a:pPr marL="684805" marR="5419" lvl="1" indent="-244525" algn="l">
              <a:spcBef>
                <a:spcPts val="640"/>
              </a:spcBef>
              <a:buFont typeface="Arial MT"/>
              <a:buChar char="•"/>
              <a:tabLst>
                <a:tab pos="685483" algn="l"/>
              </a:tabLst>
            </a:pPr>
            <a:r>
              <a:rPr sz="2560" spc="-5" dirty="0">
                <a:solidFill>
                  <a:srgbClr val="333399"/>
                </a:solidFill>
                <a:latin typeface="Tahoma"/>
                <a:cs typeface="Tahoma"/>
              </a:rPr>
              <a:t>The</a:t>
            </a:r>
            <a:r>
              <a:rPr sz="2560" spc="5" dirty="0">
                <a:solidFill>
                  <a:srgbClr val="333399"/>
                </a:solidFill>
                <a:latin typeface="Tahoma"/>
                <a:cs typeface="Tahoma"/>
              </a:rPr>
              <a:t> </a:t>
            </a:r>
            <a:r>
              <a:rPr sz="2560" spc="-5" dirty="0">
                <a:solidFill>
                  <a:srgbClr val="333399"/>
                </a:solidFill>
                <a:latin typeface="Tahoma"/>
                <a:cs typeface="Tahoma"/>
              </a:rPr>
              <a:t>presentation</a:t>
            </a:r>
            <a:r>
              <a:rPr sz="2560" spc="43" dirty="0">
                <a:solidFill>
                  <a:srgbClr val="333399"/>
                </a:solidFill>
                <a:latin typeface="Tahoma"/>
                <a:cs typeface="Tahoma"/>
              </a:rPr>
              <a:t> </a:t>
            </a:r>
            <a:r>
              <a:rPr sz="2560" spc="-5" dirty="0">
                <a:solidFill>
                  <a:srgbClr val="333399"/>
                </a:solidFill>
                <a:latin typeface="Tahoma"/>
                <a:cs typeface="Tahoma"/>
              </a:rPr>
              <a:t>layer</a:t>
            </a:r>
            <a:r>
              <a:rPr sz="2560" spc="32" dirty="0">
                <a:solidFill>
                  <a:srgbClr val="333399"/>
                </a:solidFill>
                <a:latin typeface="Tahoma"/>
                <a:cs typeface="Tahoma"/>
              </a:rPr>
              <a:t> </a:t>
            </a:r>
            <a:r>
              <a:rPr sz="2560" spc="-5" dirty="0">
                <a:solidFill>
                  <a:srgbClr val="333399"/>
                </a:solidFill>
                <a:latin typeface="Tahoma"/>
                <a:cs typeface="Tahoma"/>
              </a:rPr>
              <a:t>never</a:t>
            </a:r>
            <a:r>
              <a:rPr sz="2560" spc="32" dirty="0">
                <a:solidFill>
                  <a:srgbClr val="333399"/>
                </a:solidFill>
                <a:latin typeface="Tahoma"/>
                <a:cs typeface="Tahoma"/>
              </a:rPr>
              <a:t> </a:t>
            </a:r>
            <a:r>
              <a:rPr sz="2560" spc="-11" dirty="0">
                <a:solidFill>
                  <a:srgbClr val="333399"/>
                </a:solidFill>
                <a:latin typeface="Tahoma"/>
                <a:cs typeface="Tahoma"/>
              </a:rPr>
              <a:t>communicates</a:t>
            </a:r>
            <a:r>
              <a:rPr sz="2560" spc="16" dirty="0">
                <a:solidFill>
                  <a:srgbClr val="333399"/>
                </a:solidFill>
                <a:latin typeface="Tahoma"/>
                <a:cs typeface="Tahoma"/>
              </a:rPr>
              <a:t> </a:t>
            </a:r>
            <a:r>
              <a:rPr sz="2560" spc="-5" dirty="0">
                <a:solidFill>
                  <a:srgbClr val="333399"/>
                </a:solidFill>
                <a:latin typeface="Tahoma"/>
                <a:cs typeface="Tahoma"/>
              </a:rPr>
              <a:t>directly</a:t>
            </a:r>
            <a:r>
              <a:rPr sz="2560" spc="37" dirty="0">
                <a:solidFill>
                  <a:srgbClr val="333399"/>
                </a:solidFill>
                <a:latin typeface="Tahoma"/>
                <a:cs typeface="Tahoma"/>
              </a:rPr>
              <a:t> </a:t>
            </a:r>
            <a:r>
              <a:rPr sz="2560" spc="-11" dirty="0">
                <a:solidFill>
                  <a:srgbClr val="333399"/>
                </a:solidFill>
                <a:latin typeface="Tahoma"/>
                <a:cs typeface="Tahoma"/>
              </a:rPr>
              <a:t>with</a:t>
            </a:r>
            <a:r>
              <a:rPr sz="2560" spc="16" dirty="0">
                <a:solidFill>
                  <a:srgbClr val="333399"/>
                </a:solidFill>
                <a:latin typeface="Tahoma"/>
                <a:cs typeface="Tahoma"/>
              </a:rPr>
              <a:t> </a:t>
            </a:r>
            <a:r>
              <a:rPr sz="2560" spc="-11" dirty="0">
                <a:solidFill>
                  <a:srgbClr val="333399"/>
                </a:solidFill>
                <a:latin typeface="Tahoma"/>
                <a:cs typeface="Tahoma"/>
              </a:rPr>
              <a:t>the </a:t>
            </a:r>
            <a:r>
              <a:rPr sz="2560" spc="-1013" dirty="0">
                <a:solidFill>
                  <a:srgbClr val="333399"/>
                </a:solidFill>
                <a:latin typeface="Tahoma"/>
                <a:cs typeface="Tahoma"/>
              </a:rPr>
              <a:t> </a:t>
            </a:r>
            <a:r>
              <a:rPr sz="2560" spc="-5" dirty="0">
                <a:solidFill>
                  <a:srgbClr val="333399"/>
                </a:solidFill>
                <a:latin typeface="Tahoma"/>
                <a:cs typeface="Tahoma"/>
              </a:rPr>
              <a:t>data layer</a:t>
            </a:r>
            <a:endParaRPr sz="2560" dirty="0">
              <a:latin typeface="Tahoma"/>
              <a:cs typeface="Tahoma"/>
            </a:endParaRPr>
          </a:p>
          <a:p>
            <a:pPr marL="684805" lvl="1" indent="-244525" algn="l">
              <a:spcBef>
                <a:spcPts val="645"/>
              </a:spcBef>
              <a:buFont typeface="Arial MT"/>
              <a:buChar char="•"/>
              <a:tabLst>
                <a:tab pos="685483" algn="l"/>
              </a:tabLst>
            </a:pPr>
            <a:r>
              <a:rPr sz="2560" spc="-5" dirty="0">
                <a:solidFill>
                  <a:srgbClr val="333399"/>
                </a:solidFill>
                <a:latin typeface="Tahoma"/>
                <a:cs typeface="Tahoma"/>
              </a:rPr>
              <a:t>All</a:t>
            </a:r>
            <a:r>
              <a:rPr sz="2560" spc="21" dirty="0">
                <a:solidFill>
                  <a:srgbClr val="333399"/>
                </a:solidFill>
                <a:latin typeface="Tahoma"/>
                <a:cs typeface="Tahoma"/>
              </a:rPr>
              <a:t> </a:t>
            </a:r>
            <a:r>
              <a:rPr sz="2560" spc="-11" dirty="0">
                <a:solidFill>
                  <a:srgbClr val="333399"/>
                </a:solidFill>
                <a:latin typeface="Tahoma"/>
                <a:cs typeface="Tahoma"/>
              </a:rPr>
              <a:t>communication</a:t>
            </a:r>
            <a:r>
              <a:rPr sz="2560" spc="16" dirty="0">
                <a:solidFill>
                  <a:srgbClr val="333399"/>
                </a:solidFill>
                <a:latin typeface="Tahoma"/>
                <a:cs typeface="Tahoma"/>
              </a:rPr>
              <a:t> </a:t>
            </a:r>
            <a:r>
              <a:rPr sz="2560" spc="-5" dirty="0">
                <a:solidFill>
                  <a:srgbClr val="333399"/>
                </a:solidFill>
                <a:latin typeface="Tahoma"/>
                <a:cs typeface="Tahoma"/>
              </a:rPr>
              <a:t>must</a:t>
            </a:r>
            <a:r>
              <a:rPr sz="2560" spc="21" dirty="0">
                <a:solidFill>
                  <a:srgbClr val="333399"/>
                </a:solidFill>
                <a:latin typeface="Tahoma"/>
                <a:cs typeface="Tahoma"/>
              </a:rPr>
              <a:t> </a:t>
            </a:r>
            <a:r>
              <a:rPr sz="2560" spc="-5" dirty="0">
                <a:solidFill>
                  <a:srgbClr val="333399"/>
                </a:solidFill>
                <a:latin typeface="Tahoma"/>
                <a:cs typeface="Tahoma"/>
              </a:rPr>
              <a:t>pass</a:t>
            </a:r>
            <a:r>
              <a:rPr sz="2560" spc="27" dirty="0">
                <a:solidFill>
                  <a:srgbClr val="333399"/>
                </a:solidFill>
                <a:latin typeface="Tahoma"/>
                <a:cs typeface="Tahoma"/>
              </a:rPr>
              <a:t> </a:t>
            </a:r>
            <a:r>
              <a:rPr sz="2560" spc="-11" dirty="0">
                <a:solidFill>
                  <a:srgbClr val="333399"/>
                </a:solidFill>
                <a:latin typeface="Tahoma"/>
                <a:cs typeface="Tahoma"/>
              </a:rPr>
              <a:t>through</a:t>
            </a:r>
            <a:r>
              <a:rPr sz="2560" spc="5" dirty="0">
                <a:solidFill>
                  <a:srgbClr val="333399"/>
                </a:solidFill>
                <a:latin typeface="Tahoma"/>
                <a:cs typeface="Tahoma"/>
              </a:rPr>
              <a:t> </a:t>
            </a:r>
            <a:r>
              <a:rPr sz="2560" spc="-11" dirty="0">
                <a:solidFill>
                  <a:srgbClr val="333399"/>
                </a:solidFill>
                <a:latin typeface="Tahoma"/>
                <a:cs typeface="Tahoma"/>
              </a:rPr>
              <a:t>the</a:t>
            </a:r>
            <a:r>
              <a:rPr sz="2560" spc="27" dirty="0">
                <a:solidFill>
                  <a:srgbClr val="333399"/>
                </a:solidFill>
                <a:latin typeface="Tahoma"/>
                <a:cs typeface="Tahoma"/>
              </a:rPr>
              <a:t> </a:t>
            </a:r>
            <a:r>
              <a:rPr sz="2560" spc="-5" dirty="0">
                <a:solidFill>
                  <a:srgbClr val="333399"/>
                </a:solidFill>
                <a:latin typeface="Tahoma"/>
                <a:cs typeface="Tahoma"/>
              </a:rPr>
              <a:t>middleware</a:t>
            </a:r>
            <a:r>
              <a:rPr sz="2560" spc="37" dirty="0">
                <a:solidFill>
                  <a:srgbClr val="333399"/>
                </a:solidFill>
                <a:latin typeface="Tahoma"/>
                <a:cs typeface="Tahoma"/>
              </a:rPr>
              <a:t> </a:t>
            </a:r>
            <a:r>
              <a:rPr sz="2560" spc="-11" dirty="0">
                <a:solidFill>
                  <a:srgbClr val="333399"/>
                </a:solidFill>
                <a:latin typeface="Tahoma"/>
                <a:cs typeface="Tahoma"/>
              </a:rPr>
              <a:t>layer</a:t>
            </a:r>
            <a:endParaRPr sz="2560" dirty="0">
              <a:latin typeface="Tahoma"/>
              <a:cs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5DBFAE-44C6-D777-897E-6EDDF6B8FE69}"/>
              </a:ext>
            </a:extLst>
          </p:cNvPr>
          <p:cNvSpPr>
            <a:spLocks noGrp="1"/>
          </p:cNvSpPr>
          <p:nvPr>
            <p:ph type="body" idx="1"/>
          </p:nvPr>
        </p:nvSpPr>
        <p:spPr>
          <a:xfrm>
            <a:off x="945175" y="1529882"/>
            <a:ext cx="11099800" cy="7213600"/>
          </a:xfrm>
        </p:spPr>
        <p:txBody>
          <a:bodyPr>
            <a:normAutofit/>
          </a:bodyPr>
          <a:lstStyle/>
          <a:p>
            <a:pPr marL="457200" indent="-457200">
              <a:buFont typeface="Arial" panose="020B0604020202020204" pitchFamily="34" charset="0"/>
              <a:buChar char="•"/>
            </a:pPr>
            <a:r>
              <a:rPr lang="en-US" sz="2800" dirty="0"/>
              <a:t>The entire application is in </a:t>
            </a:r>
            <a:r>
              <a:rPr lang="en-US" sz="2800" b="1" u="sng" dirty="0"/>
              <a:t>one</a:t>
            </a:r>
            <a:r>
              <a:rPr lang="en-US" sz="2800" dirty="0"/>
              <a:t> piece (process)</a:t>
            </a:r>
          </a:p>
          <a:p>
            <a:pPr marL="457200" indent="-457200">
              <a:buFont typeface="Arial" panose="020B0604020202020204" pitchFamily="34" charset="0"/>
              <a:buChar char="•"/>
            </a:pPr>
            <a:r>
              <a:rPr lang="en-US" sz="2800" dirty="0"/>
              <a:t>A Monolithic application can be developed using MVC, Layered, etc. as their “Development Arch.”</a:t>
            </a:r>
          </a:p>
        </p:txBody>
      </p:sp>
      <p:sp>
        <p:nvSpPr>
          <p:cNvPr id="3" name="Title 2">
            <a:extLst>
              <a:ext uri="{FF2B5EF4-FFF2-40B4-BE49-F238E27FC236}">
                <a16:creationId xmlns:a16="http://schemas.microsoft.com/office/drawing/2014/main" id="{EFA71DAE-3D0A-4573-1D87-B84B8E75794C}"/>
              </a:ext>
            </a:extLst>
          </p:cNvPr>
          <p:cNvSpPr>
            <a:spLocks noGrp="1"/>
          </p:cNvSpPr>
          <p:nvPr>
            <p:ph type="title"/>
          </p:nvPr>
        </p:nvSpPr>
        <p:spPr/>
        <p:txBody>
          <a:bodyPr>
            <a:noAutofit/>
          </a:bodyPr>
          <a:lstStyle/>
          <a:p>
            <a:r>
              <a:rPr lang="en-US" sz="4000" dirty="0">
                <a:solidFill>
                  <a:srgbClr val="003E6E"/>
                </a:solidFill>
              </a:rPr>
              <a:t>Monolithic Architecture</a:t>
            </a:r>
          </a:p>
        </p:txBody>
      </p:sp>
      <p:pic>
        <p:nvPicPr>
          <p:cNvPr id="4" name="Picture 3" descr="A screen shot of a computer&#10;&#10;Description automatically generated">
            <a:extLst>
              <a:ext uri="{FF2B5EF4-FFF2-40B4-BE49-F238E27FC236}">
                <a16:creationId xmlns:a16="http://schemas.microsoft.com/office/drawing/2014/main" id="{F3893007-6589-9180-CB50-7BD48637D7D3}"/>
              </a:ext>
            </a:extLst>
          </p:cNvPr>
          <p:cNvPicPr>
            <a:picLocks noChangeAspect="1"/>
          </p:cNvPicPr>
          <p:nvPr/>
        </p:nvPicPr>
        <p:blipFill rotWithShape="1">
          <a:blip r:embed="rId2"/>
          <a:srcRect l="3736" r="-136" b="-244"/>
          <a:stretch/>
        </p:blipFill>
        <p:spPr>
          <a:xfrm>
            <a:off x="-14649" y="3527868"/>
            <a:ext cx="13019449" cy="5109500"/>
          </a:xfrm>
          <a:prstGeom prst="rect">
            <a:avLst/>
          </a:prstGeom>
        </p:spPr>
      </p:pic>
    </p:spTree>
    <p:extLst>
      <p:ext uri="{BB962C8B-B14F-4D97-AF65-F5344CB8AC3E}">
        <p14:creationId xmlns:p14="http://schemas.microsoft.com/office/powerpoint/2010/main" val="149446762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B4ACDDE-2DE4-1C19-C68E-B48AF12C6183}"/>
              </a:ext>
            </a:extLst>
          </p:cNvPr>
          <p:cNvSpPr/>
          <p:nvPr/>
        </p:nvSpPr>
        <p:spPr>
          <a:xfrm>
            <a:off x="1213000" y="2726077"/>
            <a:ext cx="10578993" cy="4519968"/>
          </a:xfrm>
          <a:prstGeom prst="roundRect">
            <a:avLst>
              <a:gd name="adj" fmla="val 4667"/>
            </a:avLst>
          </a:prstGeom>
          <a:solidFill>
            <a:schemeClr val="bg1">
              <a:lumMod val="95000"/>
            </a:schemeClr>
          </a:solidFill>
          <a:ln w="28575">
            <a:solidFill>
              <a:schemeClr val="bg2">
                <a:lumMod val="9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 name="Rectangle: Rounded Corners 19">
            <a:extLst>
              <a:ext uri="{FF2B5EF4-FFF2-40B4-BE49-F238E27FC236}">
                <a16:creationId xmlns:a16="http://schemas.microsoft.com/office/drawing/2014/main" id="{EE7A1B4F-45E3-6B16-1902-76FC7CCFE7BD}"/>
              </a:ext>
            </a:extLst>
          </p:cNvPr>
          <p:cNvSpPr/>
          <p:nvPr/>
        </p:nvSpPr>
        <p:spPr>
          <a:xfrm>
            <a:off x="1347971" y="3246634"/>
            <a:ext cx="6356278" cy="3824725"/>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3" name="Rectangle: Rounded Corners 2">
            <a:extLst>
              <a:ext uri="{FF2B5EF4-FFF2-40B4-BE49-F238E27FC236}">
                <a16:creationId xmlns:a16="http://schemas.microsoft.com/office/drawing/2014/main" id="{8151C00F-AC23-FAE0-9421-62CCA906461F}"/>
              </a:ext>
            </a:extLst>
          </p:cNvPr>
          <p:cNvSpPr/>
          <p:nvPr/>
        </p:nvSpPr>
        <p:spPr>
          <a:xfrm>
            <a:off x="1422287" y="3772670"/>
            <a:ext cx="6071343" cy="3185833"/>
          </a:xfrm>
          <a:prstGeom prst="roundRect">
            <a:avLst>
              <a:gd name="adj" fmla="val 3615"/>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7" name="Rectangle: Rounded Corners 6">
            <a:extLst>
              <a:ext uri="{FF2B5EF4-FFF2-40B4-BE49-F238E27FC236}">
                <a16:creationId xmlns:a16="http://schemas.microsoft.com/office/drawing/2014/main" id="{5D6C0B0F-81C5-C693-9C5A-B25EFEBB0181}"/>
              </a:ext>
            </a:extLst>
          </p:cNvPr>
          <p:cNvSpPr/>
          <p:nvPr/>
        </p:nvSpPr>
        <p:spPr>
          <a:xfrm>
            <a:off x="1672521" y="4350237"/>
            <a:ext cx="5536780" cy="2432137"/>
          </a:xfrm>
          <a:prstGeom prst="roundRect">
            <a:avLst>
              <a:gd name="adj" fmla="val 3615"/>
            </a:avLst>
          </a:prstGeom>
          <a:solidFill>
            <a:schemeClr val="accent2">
              <a:lumMod val="20000"/>
              <a:lumOff val="80000"/>
            </a:schemeClr>
          </a:solid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b="1" kern="1200" dirty="0">
              <a:solidFill>
                <a:prstClr val="black"/>
              </a:solidFill>
              <a:latin typeface="Calibri" panose="020F0502020204030204"/>
            </a:endParaRPr>
          </a:p>
        </p:txBody>
      </p:sp>
      <p:sp>
        <p:nvSpPr>
          <p:cNvPr id="2" name="Title 1">
            <a:extLst>
              <a:ext uri="{FF2B5EF4-FFF2-40B4-BE49-F238E27FC236}">
                <a16:creationId xmlns:a16="http://schemas.microsoft.com/office/drawing/2014/main" id="{0E875EE8-0A28-21FA-4787-CEBEE529E20D}"/>
              </a:ext>
            </a:extLst>
          </p:cNvPr>
          <p:cNvSpPr>
            <a:spLocks noGrp="1"/>
          </p:cNvSpPr>
          <p:nvPr>
            <p:ph type="title"/>
          </p:nvPr>
        </p:nvSpPr>
        <p:spPr>
          <a:xfrm>
            <a:off x="905506" y="211432"/>
            <a:ext cx="11112570" cy="1163566"/>
          </a:xfrm>
        </p:spPr>
        <p:txBody>
          <a:bodyPr/>
          <a:lstStyle/>
          <a:p>
            <a:pPr algn="ctr"/>
            <a:r>
              <a:rPr lang="en-IN" b="1" dirty="0">
                <a:solidFill>
                  <a:srgbClr val="0070C0"/>
                </a:solidFill>
              </a:rPr>
              <a:t>Monolithic MVC</a:t>
            </a:r>
          </a:p>
        </p:txBody>
      </p:sp>
      <p:sp>
        <p:nvSpPr>
          <p:cNvPr id="4" name="Rectangle: Rounded Corners 3">
            <a:extLst>
              <a:ext uri="{FF2B5EF4-FFF2-40B4-BE49-F238E27FC236}">
                <a16:creationId xmlns:a16="http://schemas.microsoft.com/office/drawing/2014/main" id="{C8557AF8-5983-2ECB-96DC-73C2A2D9CAB9}"/>
              </a:ext>
            </a:extLst>
          </p:cNvPr>
          <p:cNvSpPr/>
          <p:nvPr/>
        </p:nvSpPr>
        <p:spPr>
          <a:xfrm>
            <a:off x="2120080" y="4789759"/>
            <a:ext cx="1344265" cy="1086391"/>
          </a:xfrm>
          <a:prstGeom prst="roundRect">
            <a:avLst>
              <a:gd name="adj" fmla="val 12489"/>
            </a:avLst>
          </a:prstGeom>
          <a:solidFill>
            <a:schemeClr val="accent5">
              <a:lumMod val="20000"/>
              <a:lumOff val="80000"/>
            </a:schemeClr>
          </a:solidFill>
          <a:ln w="2857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View</a:t>
            </a:r>
          </a:p>
        </p:txBody>
      </p:sp>
      <p:sp>
        <p:nvSpPr>
          <p:cNvPr id="5" name="Rectangle: Rounded Corners 4">
            <a:extLst>
              <a:ext uri="{FF2B5EF4-FFF2-40B4-BE49-F238E27FC236}">
                <a16:creationId xmlns:a16="http://schemas.microsoft.com/office/drawing/2014/main" id="{6098AECE-C3B3-B452-AC27-5DF94CB89E46}"/>
              </a:ext>
            </a:extLst>
          </p:cNvPr>
          <p:cNvSpPr/>
          <p:nvPr/>
        </p:nvSpPr>
        <p:spPr>
          <a:xfrm>
            <a:off x="3837009" y="4789759"/>
            <a:ext cx="1439835" cy="1086391"/>
          </a:xfrm>
          <a:prstGeom prst="roundRect">
            <a:avLst>
              <a:gd name="adj" fmla="val 12489"/>
            </a:avLst>
          </a:prstGeom>
          <a:solidFill>
            <a:schemeClr val="accent5">
              <a:lumMod val="20000"/>
              <a:lumOff val="80000"/>
            </a:schemeClr>
          </a:solidFill>
          <a:ln w="2857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Controller</a:t>
            </a:r>
          </a:p>
        </p:txBody>
      </p:sp>
      <p:sp>
        <p:nvSpPr>
          <p:cNvPr id="6" name="Rectangle: Rounded Corners 5">
            <a:extLst>
              <a:ext uri="{FF2B5EF4-FFF2-40B4-BE49-F238E27FC236}">
                <a16:creationId xmlns:a16="http://schemas.microsoft.com/office/drawing/2014/main" id="{014B1BFA-067D-8CF1-4AD9-0D8A35F01E4B}"/>
              </a:ext>
            </a:extLst>
          </p:cNvPr>
          <p:cNvSpPr/>
          <p:nvPr/>
        </p:nvSpPr>
        <p:spPr>
          <a:xfrm>
            <a:off x="5557265" y="4783760"/>
            <a:ext cx="1261702" cy="1150411"/>
          </a:xfrm>
          <a:prstGeom prst="roundRect">
            <a:avLst>
              <a:gd name="adj" fmla="val 12489"/>
            </a:avLst>
          </a:prstGeom>
          <a:solidFill>
            <a:schemeClr val="accent5">
              <a:lumMod val="20000"/>
              <a:lumOff val="80000"/>
            </a:schemeClr>
          </a:solidFill>
          <a:ln w="2857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Model</a:t>
            </a:r>
          </a:p>
        </p:txBody>
      </p:sp>
      <p:sp>
        <p:nvSpPr>
          <p:cNvPr id="8" name="TextBox 7">
            <a:extLst>
              <a:ext uri="{FF2B5EF4-FFF2-40B4-BE49-F238E27FC236}">
                <a16:creationId xmlns:a16="http://schemas.microsoft.com/office/drawing/2014/main" id="{028AD6AD-B431-F445-C487-CBFFE0A14488}"/>
              </a:ext>
            </a:extLst>
          </p:cNvPr>
          <p:cNvSpPr txBox="1"/>
          <p:nvPr/>
        </p:nvSpPr>
        <p:spPr>
          <a:xfrm>
            <a:off x="4841662" y="4373021"/>
            <a:ext cx="2289104" cy="387798"/>
          </a:xfrm>
          <a:prstGeom prst="rect">
            <a:avLst/>
          </a:prstGeom>
          <a:noFill/>
        </p:spPr>
        <p:txBody>
          <a:bodyPr wrap="square" rtlCol="0">
            <a:spAutoFit/>
          </a:bodyPr>
          <a:lstStyle/>
          <a:p>
            <a:pPr defTabSz="975390" hangingPunct="1"/>
            <a:r>
              <a:rPr lang="en-IN" sz="1920" b="1" kern="1200" dirty="0">
                <a:solidFill>
                  <a:schemeClr val="tx1"/>
                </a:solidFill>
                <a:latin typeface="Calibri" panose="020F0502020204030204"/>
                <a:ea typeface="+mn-ea"/>
                <a:cs typeface="+mn-cs"/>
              </a:rPr>
              <a:t>Complete</a:t>
            </a:r>
            <a:r>
              <a:rPr lang="en-IN" sz="1920" b="1" kern="1200" dirty="0">
                <a:solidFill>
                  <a:srgbClr val="FFC000"/>
                </a:solidFill>
                <a:latin typeface="Calibri" panose="020F0502020204030204"/>
                <a:ea typeface="+mn-ea"/>
                <a:cs typeface="+mn-cs"/>
              </a:rPr>
              <a:t> </a:t>
            </a:r>
            <a:r>
              <a:rPr lang="en-IN" sz="1920" b="1" kern="1200" dirty="0">
                <a:solidFill>
                  <a:schemeClr val="tx1"/>
                </a:solidFill>
                <a:latin typeface="Calibri" panose="020F0502020204030204"/>
                <a:ea typeface="+mn-ea"/>
                <a:cs typeface="+mn-cs"/>
              </a:rPr>
              <a:t>Project</a:t>
            </a:r>
          </a:p>
        </p:txBody>
      </p:sp>
      <p:sp>
        <p:nvSpPr>
          <p:cNvPr id="9" name="TextBox 8">
            <a:extLst>
              <a:ext uri="{FF2B5EF4-FFF2-40B4-BE49-F238E27FC236}">
                <a16:creationId xmlns:a16="http://schemas.microsoft.com/office/drawing/2014/main" id="{80C76FE9-4E26-AD8C-CA27-CF156FE9C460}"/>
              </a:ext>
            </a:extLst>
          </p:cNvPr>
          <p:cNvSpPr txBox="1"/>
          <p:nvPr/>
        </p:nvSpPr>
        <p:spPr>
          <a:xfrm>
            <a:off x="5097953" y="3867725"/>
            <a:ext cx="2357747" cy="387798"/>
          </a:xfrm>
          <a:prstGeom prst="rect">
            <a:avLst/>
          </a:prstGeom>
          <a:noFill/>
        </p:spPr>
        <p:txBody>
          <a:bodyPr wrap="square" rtlCol="0">
            <a:spAutoFit/>
          </a:bodyPr>
          <a:lstStyle/>
          <a:p>
            <a:pPr defTabSz="975390" hangingPunct="1"/>
            <a:r>
              <a:rPr lang="en-IN" sz="1920" b="1" kern="1200" dirty="0">
                <a:solidFill>
                  <a:srgbClr val="70AD47"/>
                </a:solidFill>
                <a:latin typeface="Calibri" panose="020F0502020204030204"/>
                <a:ea typeface="+mn-ea"/>
                <a:cs typeface="+mn-cs"/>
              </a:rPr>
              <a:t>Single Docker Image</a:t>
            </a:r>
          </a:p>
        </p:txBody>
      </p:sp>
      <p:sp>
        <p:nvSpPr>
          <p:cNvPr id="10" name="TextBox 9">
            <a:extLst>
              <a:ext uri="{FF2B5EF4-FFF2-40B4-BE49-F238E27FC236}">
                <a16:creationId xmlns:a16="http://schemas.microsoft.com/office/drawing/2014/main" id="{AEEA02C0-8997-88B8-A9FE-161CFB864590}"/>
              </a:ext>
            </a:extLst>
          </p:cNvPr>
          <p:cNvSpPr txBox="1"/>
          <p:nvPr/>
        </p:nvSpPr>
        <p:spPr>
          <a:xfrm>
            <a:off x="1915415" y="6004215"/>
            <a:ext cx="1699980" cy="646331"/>
          </a:xfrm>
          <a:prstGeom prst="rect">
            <a:avLst/>
          </a:prstGeom>
          <a:noFill/>
        </p:spPr>
        <p:txBody>
          <a:bodyPr wrap="square" rtlCol="0">
            <a:spAutoFit/>
          </a:bodyPr>
          <a:lstStyle/>
          <a:p>
            <a:pPr defTabSz="975390" hangingPunct="1"/>
            <a:r>
              <a:rPr lang="en-IN" sz="1800" kern="1200" dirty="0">
                <a:solidFill>
                  <a:prstClr val="black"/>
                </a:solidFill>
                <a:latin typeface="Calibri" panose="020F0502020204030204"/>
                <a:ea typeface="+mn-ea"/>
                <a:cs typeface="+mn-cs"/>
              </a:rPr>
              <a:t>HTML, CSS &amp; JavaScript</a:t>
            </a:r>
          </a:p>
        </p:txBody>
      </p:sp>
      <p:sp>
        <p:nvSpPr>
          <p:cNvPr id="11" name="TextBox 10">
            <a:extLst>
              <a:ext uri="{FF2B5EF4-FFF2-40B4-BE49-F238E27FC236}">
                <a16:creationId xmlns:a16="http://schemas.microsoft.com/office/drawing/2014/main" id="{FC0CB810-B36B-50F1-031C-112AA3826E61}"/>
              </a:ext>
            </a:extLst>
          </p:cNvPr>
          <p:cNvSpPr txBox="1"/>
          <p:nvPr/>
        </p:nvSpPr>
        <p:spPr>
          <a:xfrm>
            <a:off x="3637329" y="6005289"/>
            <a:ext cx="1832247" cy="830997"/>
          </a:xfrm>
          <a:prstGeom prst="rect">
            <a:avLst/>
          </a:prstGeom>
          <a:noFill/>
        </p:spPr>
        <p:txBody>
          <a:bodyPr wrap="square" rtlCol="0">
            <a:spAutoFit/>
          </a:bodyPr>
          <a:lstStyle/>
          <a:p>
            <a:pPr defTabSz="975390" hangingPunct="1"/>
            <a:r>
              <a:rPr lang="en-IN" sz="1600" kern="1200" dirty="0">
                <a:solidFill>
                  <a:prstClr val="black"/>
                </a:solidFill>
                <a:latin typeface="Calibri" panose="020F0502020204030204"/>
                <a:ea typeface="+mn-ea"/>
                <a:cs typeface="+mn-cs"/>
              </a:rPr>
              <a:t>Service logic &amp; data manipulations using HTTP actions</a:t>
            </a:r>
          </a:p>
        </p:txBody>
      </p:sp>
      <p:sp>
        <p:nvSpPr>
          <p:cNvPr id="12" name="TextBox 11">
            <a:extLst>
              <a:ext uri="{FF2B5EF4-FFF2-40B4-BE49-F238E27FC236}">
                <a16:creationId xmlns:a16="http://schemas.microsoft.com/office/drawing/2014/main" id="{C5D957FA-357B-9199-A27B-776CB40C7ED8}"/>
              </a:ext>
            </a:extLst>
          </p:cNvPr>
          <p:cNvSpPr txBox="1"/>
          <p:nvPr/>
        </p:nvSpPr>
        <p:spPr>
          <a:xfrm>
            <a:off x="5674877" y="6070947"/>
            <a:ext cx="1030569" cy="322076"/>
          </a:xfrm>
          <a:prstGeom prst="rect">
            <a:avLst/>
          </a:prstGeom>
          <a:noFill/>
        </p:spPr>
        <p:txBody>
          <a:bodyPr wrap="square" rtlCol="0">
            <a:spAutoFit/>
          </a:bodyPr>
          <a:lstStyle/>
          <a:p>
            <a:pPr defTabSz="975390" hangingPunct="1"/>
            <a:r>
              <a:rPr lang="en-IN" sz="1493" kern="1200" dirty="0">
                <a:solidFill>
                  <a:prstClr val="black"/>
                </a:solidFill>
                <a:latin typeface="Calibri" panose="020F0502020204030204"/>
                <a:ea typeface="+mn-ea"/>
                <a:cs typeface="+mn-cs"/>
              </a:rPr>
              <a:t>ORM</a:t>
            </a:r>
          </a:p>
        </p:txBody>
      </p:sp>
      <p:sp>
        <p:nvSpPr>
          <p:cNvPr id="13" name="TextBox 12">
            <a:extLst>
              <a:ext uri="{FF2B5EF4-FFF2-40B4-BE49-F238E27FC236}">
                <a16:creationId xmlns:a16="http://schemas.microsoft.com/office/drawing/2014/main" id="{165F977B-CF01-4CC2-B196-003C3D3F689A}"/>
              </a:ext>
            </a:extLst>
          </p:cNvPr>
          <p:cNvSpPr txBox="1"/>
          <p:nvPr/>
        </p:nvSpPr>
        <p:spPr>
          <a:xfrm>
            <a:off x="261257" y="7792998"/>
            <a:ext cx="5579347" cy="1569660"/>
          </a:xfrm>
          <a:prstGeom prst="rect">
            <a:avLst/>
          </a:prstGeom>
          <a:noFill/>
        </p:spPr>
        <p:txBody>
          <a:bodyPr wrap="square" rtlCol="0">
            <a:spAutoFit/>
          </a:bodyPr>
          <a:lstStyle/>
          <a:p>
            <a:pPr algn="l" defTabSz="975390" hangingPunct="1"/>
            <a:r>
              <a:rPr lang="en-IN" sz="2400" b="1" kern="1200" dirty="0">
                <a:solidFill>
                  <a:prstClr val="black"/>
                </a:solidFill>
                <a:latin typeface="Calibri" panose="020F0502020204030204"/>
                <a:ea typeface="+mn-ea"/>
                <a:cs typeface="+mn-cs"/>
              </a:rPr>
              <a:t>Advantages</a:t>
            </a:r>
            <a:r>
              <a:rPr lang="en-IN" sz="2400" kern="1200" dirty="0">
                <a:solidFill>
                  <a:prstClr val="black"/>
                </a:solidFill>
                <a:latin typeface="Calibri" panose="020F0502020204030204"/>
                <a:ea typeface="+mn-ea"/>
                <a:cs typeface="+mn-cs"/>
              </a:rPr>
              <a:t>:</a:t>
            </a:r>
            <a:br>
              <a:rPr lang="en-IN" sz="2400" kern="1200" dirty="0">
                <a:solidFill>
                  <a:prstClr val="black"/>
                </a:solidFill>
                <a:latin typeface="Calibri" panose="020F0502020204030204"/>
                <a:ea typeface="+mn-ea"/>
                <a:cs typeface="+mn-cs"/>
              </a:rPr>
            </a:br>
            <a:r>
              <a:rPr lang="en-IN" sz="2400" kern="1200" dirty="0">
                <a:solidFill>
                  <a:prstClr val="black"/>
                </a:solidFill>
                <a:latin typeface="Calibri" panose="020F0502020204030204"/>
                <a:ea typeface="+mn-ea"/>
                <a:cs typeface="+mn-cs"/>
              </a:rPr>
              <a:t>    - Simple design and easy monitoring.</a:t>
            </a:r>
          </a:p>
          <a:p>
            <a:pPr algn="l" defTabSz="975390" hangingPunct="1"/>
            <a:r>
              <a:rPr lang="en-IN" sz="2400" kern="1200" dirty="0">
                <a:solidFill>
                  <a:prstClr val="black"/>
                </a:solidFill>
                <a:latin typeface="Calibri" panose="020F0502020204030204"/>
                <a:ea typeface="+mn-ea"/>
                <a:cs typeface="+mn-cs"/>
              </a:rPr>
              <a:t>    - Low network latency and easy deployment.</a:t>
            </a:r>
          </a:p>
        </p:txBody>
      </p:sp>
      <p:sp>
        <p:nvSpPr>
          <p:cNvPr id="15" name="TextBox 14">
            <a:extLst>
              <a:ext uri="{FF2B5EF4-FFF2-40B4-BE49-F238E27FC236}">
                <a16:creationId xmlns:a16="http://schemas.microsoft.com/office/drawing/2014/main" id="{EC4C1841-0FA9-5134-A3DC-85BEE73AEA6B}"/>
              </a:ext>
            </a:extLst>
          </p:cNvPr>
          <p:cNvSpPr txBox="1"/>
          <p:nvPr/>
        </p:nvSpPr>
        <p:spPr>
          <a:xfrm>
            <a:off x="5469577" y="7786229"/>
            <a:ext cx="7632470" cy="1200329"/>
          </a:xfrm>
          <a:prstGeom prst="rect">
            <a:avLst/>
          </a:prstGeom>
          <a:noFill/>
        </p:spPr>
        <p:txBody>
          <a:bodyPr wrap="square" rtlCol="0">
            <a:spAutoFit/>
          </a:bodyPr>
          <a:lstStyle/>
          <a:p>
            <a:pPr algn="l" defTabSz="975390" hangingPunct="1"/>
            <a:r>
              <a:rPr lang="en-IN" sz="2400" b="1" kern="1200" dirty="0">
                <a:solidFill>
                  <a:prstClr val="black"/>
                </a:solidFill>
                <a:latin typeface="Calibri" panose="020F0502020204030204"/>
                <a:ea typeface="+mn-ea"/>
                <a:cs typeface="+mn-cs"/>
              </a:rPr>
              <a:t>Dis-advantages</a:t>
            </a:r>
            <a:r>
              <a:rPr lang="en-IN" sz="2400" kern="1200" dirty="0">
                <a:solidFill>
                  <a:prstClr val="black"/>
                </a:solidFill>
                <a:latin typeface="Calibri" panose="020F0502020204030204"/>
                <a:ea typeface="+mn-ea"/>
                <a:cs typeface="+mn-cs"/>
              </a:rPr>
              <a:t>:</a:t>
            </a:r>
            <a:br>
              <a:rPr lang="en-IN" sz="2400" kern="1200" dirty="0">
                <a:solidFill>
                  <a:prstClr val="black"/>
                </a:solidFill>
                <a:latin typeface="Calibri" panose="020F0502020204030204"/>
                <a:ea typeface="+mn-ea"/>
                <a:cs typeface="+mn-cs"/>
              </a:rPr>
            </a:br>
            <a:r>
              <a:rPr lang="en-IN" sz="2400" kern="1200" dirty="0">
                <a:solidFill>
                  <a:prstClr val="black"/>
                </a:solidFill>
                <a:latin typeface="Calibri" panose="020F0502020204030204"/>
                <a:ea typeface="+mn-ea"/>
                <a:cs typeface="+mn-cs"/>
              </a:rPr>
              <a:t>    - More resource utilization and Low scalability.</a:t>
            </a:r>
          </a:p>
          <a:p>
            <a:pPr algn="l" defTabSz="975390" hangingPunct="1"/>
            <a:r>
              <a:rPr lang="en-IN" sz="2400" kern="1200" dirty="0">
                <a:solidFill>
                  <a:prstClr val="black"/>
                </a:solidFill>
                <a:latin typeface="Calibri" panose="020F0502020204030204"/>
                <a:ea typeface="+mn-ea"/>
                <a:cs typeface="+mn-cs"/>
              </a:rPr>
              <a:t>    - Difficult to upgrade or revert the code and technologies.</a:t>
            </a:r>
          </a:p>
        </p:txBody>
      </p:sp>
      <p:sp>
        <p:nvSpPr>
          <p:cNvPr id="17" name="Rectangle: Rounded Corners 16">
            <a:extLst>
              <a:ext uri="{FF2B5EF4-FFF2-40B4-BE49-F238E27FC236}">
                <a16:creationId xmlns:a16="http://schemas.microsoft.com/office/drawing/2014/main" id="{53CD8FFB-80E1-33CF-4369-9449A37B5461}"/>
              </a:ext>
            </a:extLst>
          </p:cNvPr>
          <p:cNvSpPr/>
          <p:nvPr/>
        </p:nvSpPr>
        <p:spPr>
          <a:xfrm>
            <a:off x="12018076" y="4226888"/>
            <a:ext cx="790071" cy="1738815"/>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DB’s</a:t>
            </a:r>
          </a:p>
        </p:txBody>
      </p:sp>
      <p:sp>
        <p:nvSpPr>
          <p:cNvPr id="19" name="Rectangle 18">
            <a:extLst>
              <a:ext uri="{FF2B5EF4-FFF2-40B4-BE49-F238E27FC236}">
                <a16:creationId xmlns:a16="http://schemas.microsoft.com/office/drawing/2014/main" id="{337A40BA-38F3-82DC-938C-CE2E126611B6}"/>
              </a:ext>
            </a:extLst>
          </p:cNvPr>
          <p:cNvSpPr/>
          <p:nvPr/>
        </p:nvSpPr>
        <p:spPr>
          <a:xfrm>
            <a:off x="8951758" y="2512373"/>
            <a:ext cx="2258700" cy="507172"/>
          </a:xfrm>
          <a:prstGeom prst="rect">
            <a:avLst/>
          </a:prstGeom>
          <a:ln w="28575">
            <a:solidFill>
              <a:schemeClr val="bg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rPr>
              <a:t>Virtual Network &lt;-&gt;</a:t>
            </a:r>
          </a:p>
        </p:txBody>
      </p:sp>
      <p:sp>
        <p:nvSpPr>
          <p:cNvPr id="22" name="TextBox 21">
            <a:extLst>
              <a:ext uri="{FF2B5EF4-FFF2-40B4-BE49-F238E27FC236}">
                <a16:creationId xmlns:a16="http://schemas.microsoft.com/office/drawing/2014/main" id="{D8F297C4-4484-227E-ECAC-5E973DE42DA7}"/>
              </a:ext>
            </a:extLst>
          </p:cNvPr>
          <p:cNvSpPr txBox="1"/>
          <p:nvPr/>
        </p:nvSpPr>
        <p:spPr>
          <a:xfrm>
            <a:off x="5047600" y="3282823"/>
            <a:ext cx="2652102" cy="387798"/>
          </a:xfrm>
          <a:prstGeom prst="rect">
            <a:avLst/>
          </a:prstGeom>
          <a:noFill/>
        </p:spPr>
        <p:txBody>
          <a:bodyPr wrap="square" rtlCol="0">
            <a:spAutoFit/>
          </a:bodyPr>
          <a:lstStyle/>
          <a:p>
            <a:pPr algn="l" defTabSz="975390" hangingPunct="1"/>
            <a:r>
              <a:rPr lang="en-IN" sz="1920" kern="1200" dirty="0">
                <a:solidFill>
                  <a:srgbClr val="00B0F0"/>
                </a:solidFill>
                <a:latin typeface="Calibri" panose="020F0502020204030204"/>
                <a:ea typeface="+mn-ea"/>
                <a:cs typeface="+mn-cs"/>
              </a:rPr>
              <a:t>Virtual Machine (VM-1)</a:t>
            </a:r>
          </a:p>
        </p:txBody>
      </p:sp>
      <p:sp>
        <p:nvSpPr>
          <p:cNvPr id="23" name="Rectangle: Rounded Corners 22">
            <a:extLst>
              <a:ext uri="{FF2B5EF4-FFF2-40B4-BE49-F238E27FC236}">
                <a16:creationId xmlns:a16="http://schemas.microsoft.com/office/drawing/2014/main" id="{7A800048-FF57-8964-3228-8DA55C1B5503}"/>
              </a:ext>
            </a:extLst>
          </p:cNvPr>
          <p:cNvSpPr/>
          <p:nvPr/>
        </p:nvSpPr>
        <p:spPr>
          <a:xfrm>
            <a:off x="7922332" y="5756267"/>
            <a:ext cx="931764" cy="1339161"/>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00B0F0"/>
                </a:solidFill>
                <a:latin typeface="Calibri" panose="020F0502020204030204"/>
              </a:rPr>
              <a:t>VM-2</a:t>
            </a:r>
          </a:p>
        </p:txBody>
      </p:sp>
      <p:sp>
        <p:nvSpPr>
          <p:cNvPr id="25" name="Rectangle: Rounded Corners 24">
            <a:extLst>
              <a:ext uri="{FF2B5EF4-FFF2-40B4-BE49-F238E27FC236}">
                <a16:creationId xmlns:a16="http://schemas.microsoft.com/office/drawing/2014/main" id="{1AFA4CAD-D093-91C8-8392-7C35EA9741AD}"/>
              </a:ext>
            </a:extLst>
          </p:cNvPr>
          <p:cNvSpPr/>
          <p:nvPr/>
        </p:nvSpPr>
        <p:spPr>
          <a:xfrm>
            <a:off x="9084978" y="5756267"/>
            <a:ext cx="931764" cy="1339161"/>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00B0F0"/>
                </a:solidFill>
                <a:latin typeface="Calibri" panose="020F0502020204030204"/>
              </a:rPr>
              <a:t>VM-3</a:t>
            </a:r>
          </a:p>
        </p:txBody>
      </p:sp>
      <p:sp>
        <p:nvSpPr>
          <p:cNvPr id="26" name="Rectangle: Rounded Corners 25">
            <a:extLst>
              <a:ext uri="{FF2B5EF4-FFF2-40B4-BE49-F238E27FC236}">
                <a16:creationId xmlns:a16="http://schemas.microsoft.com/office/drawing/2014/main" id="{5462C971-C965-811B-972D-4EC84FC984BF}"/>
              </a:ext>
            </a:extLst>
          </p:cNvPr>
          <p:cNvSpPr/>
          <p:nvPr/>
        </p:nvSpPr>
        <p:spPr>
          <a:xfrm>
            <a:off x="10684528" y="5744120"/>
            <a:ext cx="931764" cy="1339161"/>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00B0F0"/>
                </a:solidFill>
                <a:latin typeface="Calibri" panose="020F0502020204030204"/>
              </a:rPr>
              <a:t>VM-n</a:t>
            </a:r>
          </a:p>
        </p:txBody>
      </p:sp>
      <p:cxnSp>
        <p:nvCxnSpPr>
          <p:cNvPr id="27" name="Straight Connector 26">
            <a:extLst>
              <a:ext uri="{FF2B5EF4-FFF2-40B4-BE49-F238E27FC236}">
                <a16:creationId xmlns:a16="http://schemas.microsoft.com/office/drawing/2014/main" id="{4279FC18-40A2-90B0-C648-439EAFD72AB2}"/>
              </a:ext>
            </a:extLst>
          </p:cNvPr>
          <p:cNvCxnSpPr>
            <a:cxnSpLocks/>
          </p:cNvCxnSpPr>
          <p:nvPr/>
        </p:nvCxnSpPr>
        <p:spPr>
          <a:xfrm>
            <a:off x="10116769" y="6483377"/>
            <a:ext cx="492212" cy="0"/>
          </a:xfrm>
          <a:prstGeom prst="line">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cxnSp>
      <p:sp>
        <p:nvSpPr>
          <p:cNvPr id="30" name="Arrow: Bent 29">
            <a:extLst>
              <a:ext uri="{FF2B5EF4-FFF2-40B4-BE49-F238E27FC236}">
                <a16:creationId xmlns:a16="http://schemas.microsoft.com/office/drawing/2014/main" id="{534DEB1C-B0E6-8C2F-2FDC-92E8E34CCA1A}"/>
              </a:ext>
            </a:extLst>
          </p:cNvPr>
          <p:cNvSpPr/>
          <p:nvPr/>
        </p:nvSpPr>
        <p:spPr>
          <a:xfrm rot="5400000">
            <a:off x="11896566" y="3469541"/>
            <a:ext cx="706535" cy="684539"/>
          </a:xfrm>
          <a:prstGeom prst="ben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32" name="Rectangle: Rounded Corners 31">
            <a:extLst>
              <a:ext uri="{FF2B5EF4-FFF2-40B4-BE49-F238E27FC236}">
                <a16:creationId xmlns:a16="http://schemas.microsoft.com/office/drawing/2014/main" id="{C1AD871C-DA68-0B25-7295-6D2A002138F3}"/>
              </a:ext>
            </a:extLst>
          </p:cNvPr>
          <p:cNvSpPr/>
          <p:nvPr/>
        </p:nvSpPr>
        <p:spPr>
          <a:xfrm>
            <a:off x="8884024" y="3815081"/>
            <a:ext cx="1901214" cy="1163566"/>
          </a:xfrm>
          <a:prstGeom prst="roundRect">
            <a:avLst>
              <a:gd name="adj" fmla="val 2873"/>
            </a:avLst>
          </a:prstGeom>
          <a:solidFill>
            <a:srgbClr val="F4D4F8"/>
          </a:solidFill>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7030A0"/>
                </a:solidFill>
                <a:latin typeface="Calibri" panose="020F0502020204030204"/>
              </a:rPr>
              <a:t>Load Balancer</a:t>
            </a:r>
          </a:p>
        </p:txBody>
      </p:sp>
      <p:cxnSp>
        <p:nvCxnSpPr>
          <p:cNvPr id="35" name="Straight Arrow Connector 34">
            <a:extLst>
              <a:ext uri="{FF2B5EF4-FFF2-40B4-BE49-F238E27FC236}">
                <a16:creationId xmlns:a16="http://schemas.microsoft.com/office/drawing/2014/main" id="{ECDE80A0-F0E2-466C-D2D0-E8ECB2371EF2}"/>
              </a:ext>
            </a:extLst>
          </p:cNvPr>
          <p:cNvCxnSpPr>
            <a:cxnSpLocks/>
          </p:cNvCxnSpPr>
          <p:nvPr/>
        </p:nvCxnSpPr>
        <p:spPr>
          <a:xfrm flipH="1">
            <a:off x="8441241" y="5090444"/>
            <a:ext cx="412855" cy="569931"/>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36" name="Straight Arrow Connector 35">
            <a:extLst>
              <a:ext uri="{FF2B5EF4-FFF2-40B4-BE49-F238E27FC236}">
                <a16:creationId xmlns:a16="http://schemas.microsoft.com/office/drawing/2014/main" id="{D7FE2AD7-483F-FE53-B179-7C733C6364BB}"/>
              </a:ext>
            </a:extLst>
          </p:cNvPr>
          <p:cNvCxnSpPr>
            <a:cxnSpLocks/>
          </p:cNvCxnSpPr>
          <p:nvPr/>
        </p:nvCxnSpPr>
        <p:spPr>
          <a:xfrm>
            <a:off x="9728174" y="5092160"/>
            <a:ext cx="0" cy="595308"/>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38" name="Straight Arrow Connector 37">
            <a:extLst>
              <a:ext uri="{FF2B5EF4-FFF2-40B4-BE49-F238E27FC236}">
                <a16:creationId xmlns:a16="http://schemas.microsoft.com/office/drawing/2014/main" id="{EC6DA6FA-C774-8840-381D-64EBA3EA7A36}"/>
              </a:ext>
            </a:extLst>
          </p:cNvPr>
          <p:cNvCxnSpPr>
            <a:cxnSpLocks/>
          </p:cNvCxnSpPr>
          <p:nvPr/>
        </p:nvCxnSpPr>
        <p:spPr>
          <a:xfrm>
            <a:off x="10808481" y="5090444"/>
            <a:ext cx="438123" cy="569931"/>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40" name="Straight Arrow Connector 39">
            <a:extLst>
              <a:ext uri="{FF2B5EF4-FFF2-40B4-BE49-F238E27FC236}">
                <a16:creationId xmlns:a16="http://schemas.microsoft.com/office/drawing/2014/main" id="{45968B52-D222-E0CF-3D52-457E55C7140E}"/>
              </a:ext>
            </a:extLst>
          </p:cNvPr>
          <p:cNvCxnSpPr>
            <a:cxnSpLocks/>
          </p:cNvCxnSpPr>
          <p:nvPr/>
        </p:nvCxnSpPr>
        <p:spPr>
          <a:xfrm flipH="1">
            <a:off x="7899349" y="4254356"/>
            <a:ext cx="888681" cy="571956"/>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52" name="Straight Connector 51">
            <a:extLst>
              <a:ext uri="{FF2B5EF4-FFF2-40B4-BE49-F238E27FC236}">
                <a16:creationId xmlns:a16="http://schemas.microsoft.com/office/drawing/2014/main" id="{15CD95E1-D374-088D-E5F3-0E4FC2ECECBE}"/>
              </a:ext>
            </a:extLst>
          </p:cNvPr>
          <p:cNvCxnSpPr>
            <a:cxnSpLocks/>
          </p:cNvCxnSpPr>
          <p:nvPr/>
        </p:nvCxnSpPr>
        <p:spPr>
          <a:xfrm flipH="1" flipV="1">
            <a:off x="591874" y="3061669"/>
            <a:ext cx="29382" cy="1165219"/>
          </a:xfrm>
          <a:prstGeom prst="line">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54" name="Straight Connector 53">
            <a:extLst>
              <a:ext uri="{FF2B5EF4-FFF2-40B4-BE49-F238E27FC236}">
                <a16:creationId xmlns:a16="http://schemas.microsoft.com/office/drawing/2014/main" id="{BBA403C5-2CC7-07B9-D10D-F252B32C0998}"/>
              </a:ext>
            </a:extLst>
          </p:cNvPr>
          <p:cNvCxnSpPr>
            <a:cxnSpLocks/>
          </p:cNvCxnSpPr>
          <p:nvPr/>
        </p:nvCxnSpPr>
        <p:spPr>
          <a:xfrm>
            <a:off x="588163" y="3062043"/>
            <a:ext cx="8059505" cy="7903"/>
          </a:xfrm>
          <a:prstGeom prst="line">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60" name="Connector: Curved 59">
            <a:extLst>
              <a:ext uri="{FF2B5EF4-FFF2-40B4-BE49-F238E27FC236}">
                <a16:creationId xmlns:a16="http://schemas.microsoft.com/office/drawing/2014/main" id="{EE6B1F7C-FD47-CD94-BA52-C62750A39572}"/>
              </a:ext>
            </a:extLst>
          </p:cNvPr>
          <p:cNvCxnSpPr/>
          <p:nvPr/>
        </p:nvCxnSpPr>
        <p:spPr>
          <a:xfrm>
            <a:off x="8604310" y="3069899"/>
            <a:ext cx="1270203" cy="606832"/>
          </a:xfrm>
          <a:prstGeom prst="curvedConnector3">
            <a:avLst>
              <a:gd name="adj1" fmla="val 100922"/>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64" name="Straight Connector 63">
            <a:extLst>
              <a:ext uri="{FF2B5EF4-FFF2-40B4-BE49-F238E27FC236}">
                <a16:creationId xmlns:a16="http://schemas.microsoft.com/office/drawing/2014/main" id="{E53EB3D2-8DDE-E18C-49FA-BA19C8F03297}"/>
              </a:ext>
            </a:extLst>
          </p:cNvPr>
          <p:cNvCxnSpPr>
            <a:cxnSpLocks/>
          </p:cNvCxnSpPr>
          <p:nvPr/>
        </p:nvCxnSpPr>
        <p:spPr>
          <a:xfrm>
            <a:off x="9955141" y="5319348"/>
            <a:ext cx="666626" cy="0"/>
          </a:xfrm>
          <a:prstGeom prst="line">
            <a:avLst/>
          </a:prstGeom>
          <a:ln w="28575">
            <a:solidFill>
              <a:srgbClr val="7030A0"/>
            </a:solidFill>
            <a:prstDash val="sysDot"/>
          </a:ln>
        </p:spPr>
        <p:style>
          <a:lnRef idx="2">
            <a:schemeClr val="accent6"/>
          </a:lnRef>
          <a:fillRef idx="1">
            <a:schemeClr val="lt1"/>
          </a:fillRef>
          <a:effectRef idx="0">
            <a:schemeClr val="accent6"/>
          </a:effectRef>
          <a:fontRef idx="minor">
            <a:schemeClr val="dk1"/>
          </a:fontRef>
        </p:style>
      </p:cxnSp>
      <p:sp>
        <p:nvSpPr>
          <p:cNvPr id="66" name="Arrow: Bent 65">
            <a:extLst>
              <a:ext uri="{FF2B5EF4-FFF2-40B4-BE49-F238E27FC236}">
                <a16:creationId xmlns:a16="http://schemas.microsoft.com/office/drawing/2014/main" id="{A40CDE84-CB8C-A011-D364-9E1E550F3FA6}"/>
              </a:ext>
            </a:extLst>
          </p:cNvPr>
          <p:cNvSpPr/>
          <p:nvPr/>
        </p:nvSpPr>
        <p:spPr>
          <a:xfrm rot="10800000">
            <a:off x="11859732" y="6081213"/>
            <a:ext cx="684538" cy="684539"/>
          </a:xfrm>
          <a:prstGeom prst="bentArrow">
            <a:avLst>
              <a:gd name="adj1" fmla="val 30999"/>
              <a:gd name="adj2" fmla="val 25000"/>
              <a:gd name="adj3" fmla="val 25000"/>
              <a:gd name="adj4" fmla="val 4375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67" name="Rectangle: Rounded Corners 66">
            <a:extLst>
              <a:ext uri="{FF2B5EF4-FFF2-40B4-BE49-F238E27FC236}">
                <a16:creationId xmlns:a16="http://schemas.microsoft.com/office/drawing/2014/main" id="{4E58E240-A5A0-9430-07EA-C727AC3DF31B}"/>
              </a:ext>
            </a:extLst>
          </p:cNvPr>
          <p:cNvSpPr/>
          <p:nvPr/>
        </p:nvSpPr>
        <p:spPr>
          <a:xfrm>
            <a:off x="4392554" y="2872617"/>
            <a:ext cx="1270203" cy="301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r>
              <a:rPr lang="en-IN" sz="1920" kern="1200" dirty="0">
                <a:solidFill>
                  <a:prstClr val="white"/>
                </a:solidFill>
                <a:latin typeface="Calibri" panose="020F0502020204030204"/>
              </a:rPr>
              <a:t>DNS</a:t>
            </a:r>
          </a:p>
        </p:txBody>
      </p:sp>
      <p:sp>
        <p:nvSpPr>
          <p:cNvPr id="68" name="TextBox 67">
            <a:extLst>
              <a:ext uri="{FF2B5EF4-FFF2-40B4-BE49-F238E27FC236}">
                <a16:creationId xmlns:a16="http://schemas.microsoft.com/office/drawing/2014/main" id="{7F317BC9-C889-B9D6-6EAA-69D1040F27AE}"/>
              </a:ext>
            </a:extLst>
          </p:cNvPr>
          <p:cNvSpPr txBox="1"/>
          <p:nvPr/>
        </p:nvSpPr>
        <p:spPr>
          <a:xfrm>
            <a:off x="2144517" y="2687374"/>
            <a:ext cx="2180297"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FF0000"/>
                </a:solidFill>
                <a:latin typeface="Calibri" panose="020F0502020204030204"/>
                <a:ea typeface="+mn-ea"/>
                <a:cs typeface="+mn-cs"/>
              </a:rPr>
              <a:t>www.amazon.com</a:t>
            </a:r>
          </a:p>
        </p:txBody>
      </p:sp>
      <p:sp>
        <p:nvSpPr>
          <p:cNvPr id="70" name="TextBox 69">
            <a:extLst>
              <a:ext uri="{FF2B5EF4-FFF2-40B4-BE49-F238E27FC236}">
                <a16:creationId xmlns:a16="http://schemas.microsoft.com/office/drawing/2014/main" id="{833740C2-8A0F-1A56-C6A1-B232FC95F575}"/>
              </a:ext>
            </a:extLst>
          </p:cNvPr>
          <p:cNvSpPr txBox="1"/>
          <p:nvPr/>
        </p:nvSpPr>
        <p:spPr>
          <a:xfrm>
            <a:off x="5758209" y="2707072"/>
            <a:ext cx="2397356" cy="387798"/>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IP &lt;172.108.198.157&gt;</a:t>
            </a:r>
          </a:p>
        </p:txBody>
      </p:sp>
      <p:pic>
        <p:nvPicPr>
          <p:cNvPr id="21" name="Picture 20">
            <a:extLst>
              <a:ext uri="{FF2B5EF4-FFF2-40B4-BE49-F238E27FC236}">
                <a16:creationId xmlns:a16="http://schemas.microsoft.com/office/drawing/2014/main" id="{563B3EAD-9B88-31EC-4583-D1F8D6559F6C}"/>
              </a:ext>
            </a:extLst>
          </p:cNvPr>
          <p:cNvPicPr>
            <a:picLocks noChangeAspect="1"/>
          </p:cNvPicPr>
          <p:nvPr/>
        </p:nvPicPr>
        <p:blipFill>
          <a:blip r:embed="rId2"/>
          <a:stretch>
            <a:fillRect/>
          </a:stretch>
        </p:blipFill>
        <p:spPr>
          <a:xfrm>
            <a:off x="23955" y="4210190"/>
            <a:ext cx="1165219" cy="1165219"/>
          </a:xfrm>
          <a:prstGeom prst="rect">
            <a:avLst/>
          </a:prstGeom>
        </p:spPr>
      </p:pic>
    </p:spTree>
    <p:extLst>
      <p:ext uri="{BB962C8B-B14F-4D97-AF65-F5344CB8AC3E}">
        <p14:creationId xmlns:p14="http://schemas.microsoft.com/office/powerpoint/2010/main" val="2082749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ervices in a service-oriented architecture are stateless components, which means that they can be replicated and can migrate from one computer to another.…"/>
          <p:cNvSpPr txBox="1">
            <a:spLocks noGrp="1"/>
          </p:cNvSpPr>
          <p:nvPr>
            <p:ph type="body" idx="1"/>
          </p:nvPr>
        </p:nvSpPr>
        <p:spPr>
          <a:prstGeom prst="rect">
            <a:avLst/>
          </a:prstGeom>
        </p:spPr>
        <p:txBody>
          <a:bodyPr/>
          <a:lstStyle/>
          <a:p>
            <a:endParaRPr lang="en-US" dirty="0"/>
          </a:p>
          <a:p>
            <a:r>
              <a:rPr dirty="0"/>
              <a:t>Services in </a:t>
            </a:r>
            <a:r>
              <a:rPr lang="en-US" dirty="0"/>
              <a:t>SOA </a:t>
            </a:r>
            <a:r>
              <a:rPr dirty="0"/>
              <a:t>are </a:t>
            </a:r>
            <a:r>
              <a:rPr u="sng" dirty="0"/>
              <a:t>stateless</a:t>
            </a:r>
            <a:r>
              <a:rPr dirty="0"/>
              <a:t> components</a:t>
            </a:r>
            <a:endParaRPr lang="en-US" dirty="0"/>
          </a:p>
          <a:p>
            <a:pPr lvl="1"/>
            <a:r>
              <a:rPr dirty="0"/>
              <a:t>that they can be replicated and can migrate from one computer to another. </a:t>
            </a:r>
          </a:p>
          <a:p>
            <a:endParaRPr lang="en-US" dirty="0"/>
          </a:p>
          <a:p>
            <a:r>
              <a:rPr dirty="0"/>
              <a:t>Many servers may be involved in providing services</a:t>
            </a:r>
          </a:p>
          <a:p>
            <a:endParaRPr lang="en-US" dirty="0"/>
          </a:p>
          <a:p>
            <a:r>
              <a:rPr dirty="0"/>
              <a:t>A service-oriented architecture is usually easier to scale as demand increases and is resilient to failure.</a:t>
            </a:r>
          </a:p>
        </p:txBody>
      </p:sp>
      <p:sp>
        <p:nvSpPr>
          <p:cNvPr id="223" name="Service-oriented architecture"/>
          <p:cNvSpPr txBox="1">
            <a:spLocks noGrp="1"/>
          </p:cNvSpPr>
          <p:nvPr>
            <p:ph type="title"/>
          </p:nvPr>
        </p:nvSpPr>
        <p:spPr>
          <a:prstGeom prst="rect">
            <a:avLst/>
          </a:prstGeom>
        </p:spPr>
        <p:txBody>
          <a:bodyPr lIns="50800" tIns="50800" rIns="50800" bIns="50800" anchor="t">
            <a:normAutofit/>
          </a:bodyPr>
          <a:lstStyle/>
          <a:p>
            <a:r>
              <a:rPr dirty="0"/>
              <a:t>Service-oriented architecture</a:t>
            </a:r>
            <a:r>
              <a:rPr lang="en-US" dirty="0"/>
              <a:t> (SOA)</a:t>
            </a:r>
            <a:endParaRPr dirty="0"/>
          </a:p>
        </p:txBody>
      </p:sp>
      <p:sp>
        <p:nvSpPr>
          <p:cNvPr id="2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igure 4.15 service-oriented architecture"/>
          <p:cNvSpPr txBox="1">
            <a:spLocks noGrp="1"/>
          </p:cNvSpPr>
          <p:nvPr>
            <p:ph type="title"/>
          </p:nvPr>
        </p:nvSpPr>
        <p:spPr>
          <a:xfrm>
            <a:off x="962025" y="290806"/>
            <a:ext cx="11099800" cy="678558"/>
          </a:xfrm>
          <a:prstGeom prst="rect">
            <a:avLst/>
          </a:prstGeom>
        </p:spPr>
        <p:txBody>
          <a:bodyPr>
            <a:noAutofit/>
          </a:bodyPr>
          <a:lstStyle/>
          <a:p>
            <a:r>
              <a:rPr lang="en-US" sz="4000" dirty="0">
                <a:solidFill>
                  <a:schemeClr val="tx1">
                    <a:lumMod val="75000"/>
                  </a:schemeClr>
                </a:solidFill>
              </a:rPr>
              <a:t>S</a:t>
            </a:r>
            <a:r>
              <a:rPr sz="4000" dirty="0">
                <a:solidFill>
                  <a:schemeClr val="tx1">
                    <a:lumMod val="75000"/>
                  </a:schemeClr>
                </a:solidFill>
              </a:rPr>
              <a:t>ervice-oriented architecture</a:t>
            </a:r>
            <a:r>
              <a:rPr lang="en-US" sz="4000" dirty="0">
                <a:solidFill>
                  <a:schemeClr val="tx1">
                    <a:lumMod val="75000"/>
                  </a:schemeClr>
                </a:solidFill>
              </a:rPr>
              <a:t> (SOA)</a:t>
            </a:r>
            <a:endParaRPr sz="4000" dirty="0">
              <a:solidFill>
                <a:schemeClr val="tx1">
                  <a:lumMod val="75000"/>
                </a:schemeClr>
              </a:solidFill>
            </a:endParaRPr>
          </a:p>
        </p:txBody>
      </p:sp>
      <p:sp>
        <p:nvSpPr>
          <p:cNvPr id="2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75</a:t>
            </a:fld>
            <a:endParaRPr/>
          </a:p>
        </p:txBody>
      </p:sp>
      <p:pic>
        <p:nvPicPr>
          <p:cNvPr id="5" name="Picture 4">
            <a:extLst>
              <a:ext uri="{FF2B5EF4-FFF2-40B4-BE49-F238E27FC236}">
                <a16:creationId xmlns:a16="http://schemas.microsoft.com/office/drawing/2014/main" id="{54200B18-4CF0-744B-B3DF-0F3E0DB9FA45}"/>
              </a:ext>
            </a:extLst>
          </p:cNvPr>
          <p:cNvPicPr>
            <a:picLocks noChangeAspect="1"/>
          </p:cNvPicPr>
          <p:nvPr/>
        </p:nvPicPr>
        <p:blipFill rotWithShape="1">
          <a:blip r:embed="rId2">
            <a:extLst>
              <a:ext uri="{28A0092B-C50C-407E-A947-70E740481C1C}">
                <a14:useLocalDpi xmlns:a14="http://schemas.microsoft.com/office/drawing/2010/main" val="0"/>
              </a:ext>
            </a:extLst>
          </a:blip>
          <a:srcRect t="8921" b="54650"/>
          <a:stretch/>
        </p:blipFill>
        <p:spPr>
          <a:xfrm>
            <a:off x="-515628" y="1481334"/>
            <a:ext cx="14036056" cy="7302902"/>
          </a:xfrm>
          <a:prstGeom prst="rect">
            <a:avLst/>
          </a:prstGeom>
        </p:spPr>
      </p:pic>
      <p:sp>
        <p:nvSpPr>
          <p:cNvPr id="2" name="Flowchart: Magnetic Disk 1">
            <a:extLst>
              <a:ext uri="{FF2B5EF4-FFF2-40B4-BE49-F238E27FC236}">
                <a16:creationId xmlns:a16="http://schemas.microsoft.com/office/drawing/2014/main" id="{D7170C90-BF79-5C52-BA65-BCCAAC1F2214}"/>
              </a:ext>
            </a:extLst>
          </p:cNvPr>
          <p:cNvSpPr/>
          <p:nvPr/>
        </p:nvSpPr>
        <p:spPr>
          <a:xfrm>
            <a:off x="12127316" y="3822969"/>
            <a:ext cx="810077" cy="1144447"/>
          </a:xfrm>
          <a:prstGeom prst="flowChartMagneticDisk">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 name="Right Brace 2">
            <a:extLst>
              <a:ext uri="{FF2B5EF4-FFF2-40B4-BE49-F238E27FC236}">
                <a16:creationId xmlns:a16="http://schemas.microsoft.com/office/drawing/2014/main" id="{3895E8F5-1E9C-1A3D-C340-94FE6AF1700D}"/>
              </a:ext>
            </a:extLst>
          </p:cNvPr>
          <p:cNvSpPr/>
          <p:nvPr/>
        </p:nvSpPr>
        <p:spPr>
          <a:xfrm>
            <a:off x="11687415" y="1878889"/>
            <a:ext cx="374410" cy="4966751"/>
          </a:xfrm>
          <a:prstGeom prst="rightBrace">
            <a:avLst>
              <a:gd name="adj1" fmla="val 104043"/>
              <a:gd name="adj2" fmla="val 50000"/>
            </a:avLst>
          </a:prstGeom>
          <a:ln/>
        </p:spPr>
        <p:style>
          <a:lnRef idx="1">
            <a:schemeClr val="accent1"/>
          </a:lnRef>
          <a:fillRef idx="0">
            <a:schemeClr val="accent1"/>
          </a:fillRef>
          <a:effectRef idx="0">
            <a:schemeClr val="accent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6ACAC12-9672-651E-73E1-A10C08FC8802}"/>
              </a:ext>
            </a:extLst>
          </p:cNvPr>
          <p:cNvSpPr/>
          <p:nvPr/>
        </p:nvSpPr>
        <p:spPr>
          <a:xfrm>
            <a:off x="503082" y="3069901"/>
            <a:ext cx="5359345" cy="5356126"/>
          </a:xfrm>
          <a:prstGeom prst="roundRect">
            <a:avLst>
              <a:gd name="adj" fmla="val 3104"/>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26" name="Rectangle: Rounded Corners 25">
            <a:extLst>
              <a:ext uri="{FF2B5EF4-FFF2-40B4-BE49-F238E27FC236}">
                <a16:creationId xmlns:a16="http://schemas.microsoft.com/office/drawing/2014/main" id="{AAF3D18E-68B9-E50A-8A63-3BAE3E6B0DD2}"/>
              </a:ext>
            </a:extLst>
          </p:cNvPr>
          <p:cNvSpPr/>
          <p:nvPr/>
        </p:nvSpPr>
        <p:spPr>
          <a:xfrm>
            <a:off x="606222" y="3206095"/>
            <a:ext cx="4740197" cy="5138338"/>
          </a:xfrm>
          <a:prstGeom prst="roundRect">
            <a:avLst>
              <a:gd name="adj" fmla="val 2917"/>
            </a:avLst>
          </a:prstGeom>
          <a:solidFill>
            <a:schemeClr val="accent6">
              <a:lumMod val="20000"/>
              <a:lumOff val="80000"/>
            </a:schemeClr>
          </a:solid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14" name="Rectangle: Rounded Corners 13">
            <a:extLst>
              <a:ext uri="{FF2B5EF4-FFF2-40B4-BE49-F238E27FC236}">
                <a16:creationId xmlns:a16="http://schemas.microsoft.com/office/drawing/2014/main" id="{3F5951D1-CA47-769D-BC32-5FA60C658D72}"/>
              </a:ext>
            </a:extLst>
          </p:cNvPr>
          <p:cNvSpPr/>
          <p:nvPr/>
        </p:nvSpPr>
        <p:spPr>
          <a:xfrm>
            <a:off x="749488" y="4795909"/>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5" name="TextBox 14">
            <a:extLst>
              <a:ext uri="{FF2B5EF4-FFF2-40B4-BE49-F238E27FC236}">
                <a16:creationId xmlns:a16="http://schemas.microsoft.com/office/drawing/2014/main" id="{F4ED0147-DF5C-0242-048B-7DBCBBA8B2BA}"/>
              </a:ext>
            </a:extLst>
          </p:cNvPr>
          <p:cNvSpPr txBox="1"/>
          <p:nvPr/>
        </p:nvSpPr>
        <p:spPr>
          <a:xfrm>
            <a:off x="3691873" y="4874063"/>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2</a:t>
            </a:r>
          </a:p>
        </p:txBody>
      </p:sp>
      <p:sp>
        <p:nvSpPr>
          <p:cNvPr id="12" name="Rectangle: Rounded Corners 11">
            <a:extLst>
              <a:ext uri="{FF2B5EF4-FFF2-40B4-BE49-F238E27FC236}">
                <a16:creationId xmlns:a16="http://schemas.microsoft.com/office/drawing/2014/main" id="{0AE3C9F0-2705-5AB4-6B11-CDB373DB6933}"/>
              </a:ext>
            </a:extLst>
          </p:cNvPr>
          <p:cNvSpPr/>
          <p:nvPr/>
        </p:nvSpPr>
        <p:spPr>
          <a:xfrm>
            <a:off x="749488" y="3652467"/>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 name="Title 1">
            <a:extLst>
              <a:ext uri="{FF2B5EF4-FFF2-40B4-BE49-F238E27FC236}">
                <a16:creationId xmlns:a16="http://schemas.microsoft.com/office/drawing/2014/main" id="{C6764BD6-07AC-3267-A68D-40B6DBDFED63}"/>
              </a:ext>
            </a:extLst>
          </p:cNvPr>
          <p:cNvSpPr>
            <a:spLocks noGrp="1"/>
          </p:cNvSpPr>
          <p:nvPr>
            <p:ph type="title"/>
          </p:nvPr>
        </p:nvSpPr>
        <p:spPr>
          <a:xfrm>
            <a:off x="906761" y="217749"/>
            <a:ext cx="11216640" cy="1124316"/>
          </a:xfrm>
        </p:spPr>
        <p:txBody>
          <a:bodyPr/>
          <a:lstStyle/>
          <a:p>
            <a:pPr algn="ctr"/>
            <a:r>
              <a:rPr lang="en-IN" b="1" dirty="0">
                <a:solidFill>
                  <a:srgbClr val="0070C0"/>
                </a:solidFill>
              </a:rPr>
              <a:t>Service Oriented Architecture (SOA)</a:t>
            </a:r>
          </a:p>
        </p:txBody>
      </p:sp>
      <p:sp>
        <p:nvSpPr>
          <p:cNvPr id="3" name="TextBox 2">
            <a:extLst>
              <a:ext uri="{FF2B5EF4-FFF2-40B4-BE49-F238E27FC236}">
                <a16:creationId xmlns:a16="http://schemas.microsoft.com/office/drawing/2014/main" id="{1F08B9E9-82D7-606D-90C7-729B77DFE6E1}"/>
              </a:ext>
            </a:extLst>
          </p:cNvPr>
          <p:cNvSpPr txBox="1"/>
          <p:nvPr/>
        </p:nvSpPr>
        <p:spPr>
          <a:xfrm>
            <a:off x="536656" y="1380511"/>
            <a:ext cx="6864369" cy="1391150"/>
          </a:xfrm>
          <a:prstGeom prst="rect">
            <a:avLst/>
          </a:prstGeom>
          <a:noFill/>
        </p:spPr>
        <p:txBody>
          <a:bodyPr wrap="square" lIns="97536" tIns="48768" rIns="97536" bIns="48768" rtlCol="0" anchor="t">
            <a:spAutoFit/>
          </a:bodyPr>
          <a:lstStyle/>
          <a:p>
            <a:pPr algn="l" defTabSz="975390" hangingPunct="1"/>
            <a:r>
              <a:rPr lang="en-IN" sz="2800" kern="1200" dirty="0">
                <a:solidFill>
                  <a:prstClr val="black"/>
                </a:solidFill>
                <a:latin typeface="Calibri" panose="020F0502020204030204"/>
                <a:ea typeface="+mn-ea"/>
                <a:cs typeface="+mn-cs"/>
              </a:rPr>
              <a:t>Let’s take Web-based MS Word </a:t>
            </a:r>
            <a:r>
              <a:rPr lang="en-IN" sz="2800" kern="1200" dirty="0">
                <a:solidFill>
                  <a:srgbClr val="000000"/>
                </a:solidFill>
                <a:latin typeface="Calibri" panose="020F0502020204030204"/>
                <a:ea typeface="+mn-ea"/>
                <a:cs typeface="+mn-cs"/>
              </a:rPr>
              <a:t>as</a:t>
            </a:r>
            <a:r>
              <a:rPr lang="en-IN" sz="2800" kern="1200" dirty="0">
                <a:solidFill>
                  <a:prstClr val="black"/>
                </a:solidFill>
                <a:latin typeface="Calibri" panose="020F0502020204030204"/>
                <a:ea typeface="+mn-ea"/>
                <a:cs typeface="+mn-cs"/>
              </a:rPr>
              <a:t> an example:</a:t>
            </a:r>
          </a:p>
          <a:p>
            <a:pPr algn="l" defTabSz="975390" hangingPunct="1"/>
            <a:r>
              <a:rPr lang="en-IN" sz="2800" kern="1200" dirty="0">
                <a:solidFill>
                  <a:prstClr val="black"/>
                </a:solidFill>
                <a:latin typeface="Calibri" panose="020F0502020204030204"/>
                <a:ea typeface="Calibri"/>
                <a:cs typeface="Calibri"/>
              </a:rPr>
              <a:t>Pod=container</a:t>
            </a:r>
          </a:p>
        </p:txBody>
      </p:sp>
      <p:sp>
        <p:nvSpPr>
          <p:cNvPr id="43" name="Rectangle: Rounded Corners 42">
            <a:extLst>
              <a:ext uri="{FF2B5EF4-FFF2-40B4-BE49-F238E27FC236}">
                <a16:creationId xmlns:a16="http://schemas.microsoft.com/office/drawing/2014/main" id="{FBF526A0-0585-FB92-A859-98F1FE3FB67C}"/>
              </a:ext>
            </a:extLst>
          </p:cNvPr>
          <p:cNvSpPr/>
          <p:nvPr/>
        </p:nvSpPr>
        <p:spPr>
          <a:xfrm>
            <a:off x="842508" y="3696778"/>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 name="Rectangle: Rounded Corners 3">
            <a:extLst>
              <a:ext uri="{FF2B5EF4-FFF2-40B4-BE49-F238E27FC236}">
                <a16:creationId xmlns:a16="http://schemas.microsoft.com/office/drawing/2014/main" id="{115BD25E-486A-5BDE-C686-1EC95FEC8EB9}"/>
              </a:ext>
            </a:extLst>
          </p:cNvPr>
          <p:cNvSpPr/>
          <p:nvPr/>
        </p:nvSpPr>
        <p:spPr>
          <a:xfrm>
            <a:off x="894080" y="3946596"/>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(MVC)</a:t>
            </a:r>
          </a:p>
        </p:txBody>
      </p:sp>
      <p:cxnSp>
        <p:nvCxnSpPr>
          <p:cNvPr id="8" name="Straight Connector 7">
            <a:extLst>
              <a:ext uri="{FF2B5EF4-FFF2-40B4-BE49-F238E27FC236}">
                <a16:creationId xmlns:a16="http://schemas.microsoft.com/office/drawing/2014/main" id="{D8A671EE-1AF1-8C44-3312-9BAF0A4AC773}"/>
              </a:ext>
            </a:extLst>
          </p:cNvPr>
          <p:cNvCxnSpPr>
            <a:cxnSpLocks/>
          </p:cNvCxnSpPr>
          <p:nvPr/>
        </p:nvCxnSpPr>
        <p:spPr>
          <a:xfrm>
            <a:off x="2622845" y="6896823"/>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78022E-9780-5C8C-03C7-19EE74FD853B}"/>
              </a:ext>
            </a:extLst>
          </p:cNvPr>
          <p:cNvSpPr txBox="1"/>
          <p:nvPr/>
        </p:nvSpPr>
        <p:spPr>
          <a:xfrm>
            <a:off x="3691875" y="3709641"/>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1</a:t>
            </a:r>
            <a:endParaRPr lang="en-US" sz="1920" kern="1200" dirty="0">
              <a:solidFill>
                <a:srgbClr val="4472C4"/>
              </a:solidFill>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FA3907D-56C1-6CAD-272F-C22C00DFCE2C}"/>
              </a:ext>
            </a:extLst>
          </p:cNvPr>
          <p:cNvSpPr/>
          <p:nvPr/>
        </p:nvSpPr>
        <p:spPr>
          <a:xfrm>
            <a:off x="749488" y="5888016"/>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9" name="Rectangle: Rounded Corners 18">
            <a:extLst>
              <a:ext uri="{FF2B5EF4-FFF2-40B4-BE49-F238E27FC236}">
                <a16:creationId xmlns:a16="http://schemas.microsoft.com/office/drawing/2014/main" id="{90E8A6D5-644B-711D-F3C6-7185B4CD4317}"/>
              </a:ext>
            </a:extLst>
          </p:cNvPr>
          <p:cNvSpPr/>
          <p:nvPr/>
        </p:nvSpPr>
        <p:spPr>
          <a:xfrm>
            <a:off x="749488" y="7313413"/>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0" name="TextBox 19">
            <a:extLst>
              <a:ext uri="{FF2B5EF4-FFF2-40B4-BE49-F238E27FC236}">
                <a16:creationId xmlns:a16="http://schemas.microsoft.com/office/drawing/2014/main" id="{9A79F223-EDC7-EFA6-CB15-EB67151A01C0}"/>
              </a:ext>
            </a:extLst>
          </p:cNvPr>
          <p:cNvSpPr txBox="1"/>
          <p:nvPr/>
        </p:nvSpPr>
        <p:spPr>
          <a:xfrm>
            <a:off x="3693896" y="7428677"/>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k</a:t>
            </a:r>
          </a:p>
        </p:txBody>
      </p:sp>
      <p:sp>
        <p:nvSpPr>
          <p:cNvPr id="32" name="TextBox 31">
            <a:extLst>
              <a:ext uri="{FF2B5EF4-FFF2-40B4-BE49-F238E27FC236}">
                <a16:creationId xmlns:a16="http://schemas.microsoft.com/office/drawing/2014/main" id="{C80D2AE7-1F6C-A85B-C738-806A5F0FC124}"/>
              </a:ext>
            </a:extLst>
          </p:cNvPr>
          <p:cNvSpPr txBox="1"/>
          <p:nvPr/>
        </p:nvSpPr>
        <p:spPr>
          <a:xfrm>
            <a:off x="4396713" y="2718460"/>
            <a:ext cx="1902500" cy="361189"/>
          </a:xfrm>
          <a:prstGeom prst="rect">
            <a:avLst/>
          </a:prstGeom>
          <a:noFill/>
        </p:spPr>
        <p:txBody>
          <a:bodyPr wrap="square" lIns="97536" tIns="48768" rIns="97536" bIns="48768" rtlCol="0" anchor="t">
            <a:spAutoFit/>
          </a:bodyPr>
          <a:lstStyle/>
          <a:p>
            <a:pPr algn="l" defTabSz="975390" hangingPunct="1"/>
            <a:r>
              <a:rPr lang="en-IN" sz="1707" kern="1200" dirty="0">
                <a:solidFill>
                  <a:srgbClr val="00B0F0"/>
                </a:solidFill>
                <a:latin typeface="Calibri" panose="020F0502020204030204"/>
                <a:ea typeface="+mn-ea"/>
                <a:cs typeface="+mn-cs"/>
              </a:rPr>
              <a:t>Virtual network</a:t>
            </a:r>
          </a:p>
        </p:txBody>
      </p:sp>
      <p:sp>
        <p:nvSpPr>
          <p:cNvPr id="36" name="Rectangle: Rounded Corners 35">
            <a:extLst>
              <a:ext uri="{FF2B5EF4-FFF2-40B4-BE49-F238E27FC236}">
                <a16:creationId xmlns:a16="http://schemas.microsoft.com/office/drawing/2014/main" id="{0D9EB012-AE1F-A148-97A8-041EB0491D78}"/>
              </a:ext>
            </a:extLst>
          </p:cNvPr>
          <p:cNvSpPr/>
          <p:nvPr/>
        </p:nvSpPr>
        <p:spPr>
          <a:xfrm>
            <a:off x="9963140" y="2663795"/>
            <a:ext cx="1709619" cy="669589"/>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l" defTabSz="975390" hangingPunct="1"/>
            <a:r>
              <a:rPr lang="en-IN" sz="1920" kern="1200" dirty="0">
                <a:solidFill>
                  <a:srgbClr val="4472C4"/>
                </a:solidFill>
                <a:latin typeface="Calibri" panose="020F0502020204030204"/>
              </a:rPr>
              <a:t>End Users </a:t>
            </a:r>
          </a:p>
        </p:txBody>
      </p:sp>
      <p:pic>
        <p:nvPicPr>
          <p:cNvPr id="40" name="Picture 39">
            <a:extLst>
              <a:ext uri="{FF2B5EF4-FFF2-40B4-BE49-F238E27FC236}">
                <a16:creationId xmlns:a16="http://schemas.microsoft.com/office/drawing/2014/main" id="{5632DA61-636F-E872-5E7B-00BB0C1D249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160976" y="2812778"/>
            <a:ext cx="473229" cy="350978"/>
          </a:xfrm>
          <a:prstGeom prst="rect">
            <a:avLst/>
          </a:prstGeom>
        </p:spPr>
      </p:pic>
      <p:sp>
        <p:nvSpPr>
          <p:cNvPr id="41" name="Rectangle: Rounded Corners 40">
            <a:extLst>
              <a:ext uri="{FF2B5EF4-FFF2-40B4-BE49-F238E27FC236}">
                <a16:creationId xmlns:a16="http://schemas.microsoft.com/office/drawing/2014/main" id="{E1C2AE6C-6455-B2F4-DB70-8DC0609F88D7}"/>
              </a:ext>
            </a:extLst>
          </p:cNvPr>
          <p:cNvSpPr/>
          <p:nvPr/>
        </p:nvSpPr>
        <p:spPr>
          <a:xfrm>
            <a:off x="7235940" y="3336445"/>
            <a:ext cx="1709620" cy="780188"/>
          </a:xfrm>
          <a:prstGeom prst="roundRect">
            <a:avLst/>
          </a:prstGeom>
          <a:solidFill>
            <a:srgbClr val="F4D4F8"/>
          </a:solidFill>
          <a:ln w="190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7030A0"/>
                </a:solidFill>
                <a:latin typeface="Calibri" panose="020F0502020204030204"/>
              </a:rPr>
              <a:t>Load Balancer</a:t>
            </a:r>
          </a:p>
        </p:txBody>
      </p:sp>
      <p:sp>
        <p:nvSpPr>
          <p:cNvPr id="42" name="TextBox 41">
            <a:extLst>
              <a:ext uri="{FF2B5EF4-FFF2-40B4-BE49-F238E27FC236}">
                <a16:creationId xmlns:a16="http://schemas.microsoft.com/office/drawing/2014/main" id="{B27A6A83-75D9-E855-6CD9-46135EC706A9}"/>
              </a:ext>
            </a:extLst>
          </p:cNvPr>
          <p:cNvSpPr txBox="1"/>
          <p:nvPr/>
        </p:nvSpPr>
        <p:spPr>
          <a:xfrm>
            <a:off x="2883589" y="3210143"/>
            <a:ext cx="2371141" cy="420564"/>
          </a:xfrm>
          <a:prstGeom prst="rect">
            <a:avLst/>
          </a:prstGeom>
          <a:noFill/>
        </p:spPr>
        <p:txBody>
          <a:bodyPr wrap="square" rtlCol="0">
            <a:spAutoFit/>
          </a:bodyPr>
          <a:lstStyle/>
          <a:p>
            <a:pPr algn="l" defTabSz="975390" hangingPunct="1"/>
            <a:r>
              <a:rPr lang="en-IN" sz="2133" kern="1200" dirty="0">
                <a:solidFill>
                  <a:srgbClr val="00B050"/>
                </a:solidFill>
                <a:latin typeface="Calibri" panose="020F0502020204030204"/>
                <a:ea typeface="+mn-ea"/>
                <a:cs typeface="+mn-cs"/>
              </a:rPr>
              <a:t>Kubernetes Cluster</a:t>
            </a:r>
          </a:p>
        </p:txBody>
      </p:sp>
      <p:sp>
        <p:nvSpPr>
          <p:cNvPr id="44" name="TextBox 43">
            <a:extLst>
              <a:ext uri="{FF2B5EF4-FFF2-40B4-BE49-F238E27FC236}">
                <a16:creationId xmlns:a16="http://schemas.microsoft.com/office/drawing/2014/main" id="{8FC50DE6-D715-2C79-D460-6E3DE19C74F3}"/>
              </a:ext>
            </a:extLst>
          </p:cNvPr>
          <p:cNvSpPr txBox="1"/>
          <p:nvPr/>
        </p:nvSpPr>
        <p:spPr>
          <a:xfrm>
            <a:off x="1358046" y="36439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45" name="Rectangle: Rounded Corners 44">
            <a:extLst>
              <a:ext uri="{FF2B5EF4-FFF2-40B4-BE49-F238E27FC236}">
                <a16:creationId xmlns:a16="http://schemas.microsoft.com/office/drawing/2014/main" id="{B2875161-DAA5-C9C0-3834-C615C908E8E3}"/>
              </a:ext>
            </a:extLst>
          </p:cNvPr>
          <p:cNvSpPr/>
          <p:nvPr/>
        </p:nvSpPr>
        <p:spPr>
          <a:xfrm>
            <a:off x="2492364" y="368972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6" name="Rectangle: Rounded Corners 45">
            <a:extLst>
              <a:ext uri="{FF2B5EF4-FFF2-40B4-BE49-F238E27FC236}">
                <a16:creationId xmlns:a16="http://schemas.microsoft.com/office/drawing/2014/main" id="{A6A96262-4EEC-D33C-CDF7-BE3E1B7873D0}"/>
              </a:ext>
            </a:extLst>
          </p:cNvPr>
          <p:cNvSpPr/>
          <p:nvPr/>
        </p:nvSpPr>
        <p:spPr>
          <a:xfrm>
            <a:off x="2543936" y="3939544"/>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73" kern="1200" dirty="0">
                <a:solidFill>
                  <a:prstClr val="black"/>
                </a:solidFill>
                <a:latin typeface="Calibri" panose="020F0502020204030204"/>
              </a:rPr>
              <a:t>Edit Service</a:t>
            </a:r>
            <a:r>
              <a:rPr lang="en-IN" sz="1280" kern="1200" dirty="0">
                <a:solidFill>
                  <a:prstClr val="black"/>
                </a:solidFill>
                <a:latin typeface="Calibri" panose="020F0502020204030204"/>
              </a:rPr>
              <a:t> (MVC)</a:t>
            </a:r>
          </a:p>
        </p:txBody>
      </p:sp>
      <p:sp>
        <p:nvSpPr>
          <p:cNvPr id="47" name="TextBox 46">
            <a:extLst>
              <a:ext uri="{FF2B5EF4-FFF2-40B4-BE49-F238E27FC236}">
                <a16:creationId xmlns:a16="http://schemas.microsoft.com/office/drawing/2014/main" id="{785EB7DD-A8B5-702D-4519-9E6968613A42}"/>
              </a:ext>
            </a:extLst>
          </p:cNvPr>
          <p:cNvSpPr txBox="1"/>
          <p:nvPr/>
        </p:nvSpPr>
        <p:spPr>
          <a:xfrm>
            <a:off x="3007902" y="363692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48" name="Straight Connector 47">
            <a:extLst>
              <a:ext uri="{FF2B5EF4-FFF2-40B4-BE49-F238E27FC236}">
                <a16:creationId xmlns:a16="http://schemas.microsoft.com/office/drawing/2014/main" id="{9E2F1087-A5B2-CEDC-04B7-60FB12227C6B}"/>
              </a:ext>
            </a:extLst>
          </p:cNvPr>
          <p:cNvCxnSpPr>
            <a:cxnSpLocks/>
          </p:cNvCxnSpPr>
          <p:nvPr/>
        </p:nvCxnSpPr>
        <p:spPr>
          <a:xfrm>
            <a:off x="2176593" y="4083345"/>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56" name="Rectangle: Rounded Corners 55">
            <a:extLst>
              <a:ext uri="{FF2B5EF4-FFF2-40B4-BE49-F238E27FC236}">
                <a16:creationId xmlns:a16="http://schemas.microsoft.com/office/drawing/2014/main" id="{7BE93104-44EC-5A29-6F07-CFA5DBF5C3CB}"/>
              </a:ext>
            </a:extLst>
          </p:cNvPr>
          <p:cNvSpPr/>
          <p:nvPr/>
        </p:nvSpPr>
        <p:spPr>
          <a:xfrm>
            <a:off x="842508" y="4874063"/>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57" name="Rectangle: Rounded Corners 56">
            <a:extLst>
              <a:ext uri="{FF2B5EF4-FFF2-40B4-BE49-F238E27FC236}">
                <a16:creationId xmlns:a16="http://schemas.microsoft.com/office/drawing/2014/main" id="{6C1C9923-D387-D4B0-3ED5-6248F2F8C1B2}"/>
              </a:ext>
            </a:extLst>
          </p:cNvPr>
          <p:cNvSpPr/>
          <p:nvPr/>
        </p:nvSpPr>
        <p:spPr>
          <a:xfrm>
            <a:off x="894080" y="512388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(MVC)</a:t>
            </a:r>
          </a:p>
        </p:txBody>
      </p:sp>
      <p:sp>
        <p:nvSpPr>
          <p:cNvPr id="59" name="TextBox 58">
            <a:extLst>
              <a:ext uri="{FF2B5EF4-FFF2-40B4-BE49-F238E27FC236}">
                <a16:creationId xmlns:a16="http://schemas.microsoft.com/office/drawing/2014/main" id="{4B54A02D-8E01-9715-D5A5-40EE14B4528D}"/>
              </a:ext>
            </a:extLst>
          </p:cNvPr>
          <p:cNvSpPr txBox="1"/>
          <p:nvPr/>
        </p:nvSpPr>
        <p:spPr>
          <a:xfrm>
            <a:off x="1358046" y="482126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60" name="Rectangle: Rounded Corners 59">
            <a:extLst>
              <a:ext uri="{FF2B5EF4-FFF2-40B4-BE49-F238E27FC236}">
                <a16:creationId xmlns:a16="http://schemas.microsoft.com/office/drawing/2014/main" id="{C92B06C2-6034-0B09-DB8E-28146CF94107}"/>
              </a:ext>
            </a:extLst>
          </p:cNvPr>
          <p:cNvSpPr/>
          <p:nvPr/>
        </p:nvSpPr>
        <p:spPr>
          <a:xfrm>
            <a:off x="2492364" y="4867011"/>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61" name="Rectangle: Rounded Corners 60">
            <a:extLst>
              <a:ext uri="{FF2B5EF4-FFF2-40B4-BE49-F238E27FC236}">
                <a16:creationId xmlns:a16="http://schemas.microsoft.com/office/drawing/2014/main" id="{F916B1B3-1468-4946-917D-8E0DF8280CE1}"/>
              </a:ext>
            </a:extLst>
          </p:cNvPr>
          <p:cNvSpPr/>
          <p:nvPr/>
        </p:nvSpPr>
        <p:spPr>
          <a:xfrm>
            <a:off x="2543936" y="5116829"/>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(MVC)</a:t>
            </a:r>
          </a:p>
        </p:txBody>
      </p:sp>
      <p:sp>
        <p:nvSpPr>
          <p:cNvPr id="62" name="TextBox 61">
            <a:extLst>
              <a:ext uri="{FF2B5EF4-FFF2-40B4-BE49-F238E27FC236}">
                <a16:creationId xmlns:a16="http://schemas.microsoft.com/office/drawing/2014/main" id="{CA721F93-4F88-BB5F-0C8E-8517BC2AF15B}"/>
              </a:ext>
            </a:extLst>
          </p:cNvPr>
          <p:cNvSpPr txBox="1"/>
          <p:nvPr/>
        </p:nvSpPr>
        <p:spPr>
          <a:xfrm>
            <a:off x="3007902" y="4814214"/>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63" name="Straight Connector 62">
            <a:extLst>
              <a:ext uri="{FF2B5EF4-FFF2-40B4-BE49-F238E27FC236}">
                <a16:creationId xmlns:a16="http://schemas.microsoft.com/office/drawing/2014/main" id="{502085F6-98F1-03C5-FD33-F0E390C3125E}"/>
              </a:ext>
            </a:extLst>
          </p:cNvPr>
          <p:cNvCxnSpPr>
            <a:cxnSpLocks/>
          </p:cNvCxnSpPr>
          <p:nvPr/>
        </p:nvCxnSpPr>
        <p:spPr>
          <a:xfrm>
            <a:off x="2176593" y="5260630"/>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64" name="Rectangle: Rounded Corners 63">
            <a:extLst>
              <a:ext uri="{FF2B5EF4-FFF2-40B4-BE49-F238E27FC236}">
                <a16:creationId xmlns:a16="http://schemas.microsoft.com/office/drawing/2014/main" id="{F7BED12A-77EF-7A4D-3E72-4CE05F7647B0}"/>
              </a:ext>
            </a:extLst>
          </p:cNvPr>
          <p:cNvSpPr/>
          <p:nvPr/>
        </p:nvSpPr>
        <p:spPr>
          <a:xfrm>
            <a:off x="842508" y="5955175"/>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65" name="Rectangle: Rounded Corners 64">
            <a:extLst>
              <a:ext uri="{FF2B5EF4-FFF2-40B4-BE49-F238E27FC236}">
                <a16:creationId xmlns:a16="http://schemas.microsoft.com/office/drawing/2014/main" id="{AFBE35D2-0150-2765-442A-AD1039D063A6}"/>
              </a:ext>
            </a:extLst>
          </p:cNvPr>
          <p:cNvSpPr/>
          <p:nvPr/>
        </p:nvSpPr>
        <p:spPr>
          <a:xfrm>
            <a:off x="894080" y="6204993"/>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(MVC)</a:t>
            </a:r>
          </a:p>
        </p:txBody>
      </p:sp>
      <p:sp>
        <p:nvSpPr>
          <p:cNvPr id="66" name="TextBox 65">
            <a:extLst>
              <a:ext uri="{FF2B5EF4-FFF2-40B4-BE49-F238E27FC236}">
                <a16:creationId xmlns:a16="http://schemas.microsoft.com/office/drawing/2014/main" id="{93007D63-3F39-1821-273A-CFFBCEA514B3}"/>
              </a:ext>
            </a:extLst>
          </p:cNvPr>
          <p:cNvSpPr txBox="1"/>
          <p:nvPr/>
        </p:nvSpPr>
        <p:spPr>
          <a:xfrm>
            <a:off x="3691874" y="6022784"/>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3</a:t>
            </a:r>
          </a:p>
        </p:txBody>
      </p:sp>
      <p:sp>
        <p:nvSpPr>
          <p:cNvPr id="67" name="TextBox 66">
            <a:extLst>
              <a:ext uri="{FF2B5EF4-FFF2-40B4-BE49-F238E27FC236}">
                <a16:creationId xmlns:a16="http://schemas.microsoft.com/office/drawing/2014/main" id="{8316A98D-A57B-ECA9-9864-A5EC7F307E69}"/>
              </a:ext>
            </a:extLst>
          </p:cNvPr>
          <p:cNvSpPr txBox="1"/>
          <p:nvPr/>
        </p:nvSpPr>
        <p:spPr>
          <a:xfrm>
            <a:off x="1358046" y="590237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68" name="Rectangle: Rounded Corners 67">
            <a:extLst>
              <a:ext uri="{FF2B5EF4-FFF2-40B4-BE49-F238E27FC236}">
                <a16:creationId xmlns:a16="http://schemas.microsoft.com/office/drawing/2014/main" id="{436CC5B6-4534-351D-B7C9-EB049C025D48}"/>
              </a:ext>
            </a:extLst>
          </p:cNvPr>
          <p:cNvSpPr/>
          <p:nvPr/>
        </p:nvSpPr>
        <p:spPr>
          <a:xfrm>
            <a:off x="2492364" y="5948123"/>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69" name="Rectangle: Rounded Corners 68">
            <a:extLst>
              <a:ext uri="{FF2B5EF4-FFF2-40B4-BE49-F238E27FC236}">
                <a16:creationId xmlns:a16="http://schemas.microsoft.com/office/drawing/2014/main" id="{D522CD20-FC81-69C6-3BCA-A610BD4F6D5F}"/>
              </a:ext>
            </a:extLst>
          </p:cNvPr>
          <p:cNvSpPr/>
          <p:nvPr/>
        </p:nvSpPr>
        <p:spPr>
          <a:xfrm>
            <a:off x="2543936" y="619794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(MVC)</a:t>
            </a:r>
          </a:p>
        </p:txBody>
      </p:sp>
      <p:sp>
        <p:nvSpPr>
          <p:cNvPr id="70" name="TextBox 69">
            <a:extLst>
              <a:ext uri="{FF2B5EF4-FFF2-40B4-BE49-F238E27FC236}">
                <a16:creationId xmlns:a16="http://schemas.microsoft.com/office/drawing/2014/main" id="{376ED11C-9025-B04A-1D43-D7EABE7FD75B}"/>
              </a:ext>
            </a:extLst>
          </p:cNvPr>
          <p:cNvSpPr txBox="1"/>
          <p:nvPr/>
        </p:nvSpPr>
        <p:spPr>
          <a:xfrm>
            <a:off x="3007902" y="589532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71" name="Straight Connector 70">
            <a:extLst>
              <a:ext uri="{FF2B5EF4-FFF2-40B4-BE49-F238E27FC236}">
                <a16:creationId xmlns:a16="http://schemas.microsoft.com/office/drawing/2014/main" id="{DE732212-7566-AAC8-1460-33E6EFA999E2}"/>
              </a:ext>
            </a:extLst>
          </p:cNvPr>
          <p:cNvCxnSpPr>
            <a:cxnSpLocks/>
          </p:cNvCxnSpPr>
          <p:nvPr/>
        </p:nvCxnSpPr>
        <p:spPr>
          <a:xfrm>
            <a:off x="2176593" y="6341742"/>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72" name="Rectangle: Rounded Corners 71">
            <a:extLst>
              <a:ext uri="{FF2B5EF4-FFF2-40B4-BE49-F238E27FC236}">
                <a16:creationId xmlns:a16="http://schemas.microsoft.com/office/drawing/2014/main" id="{FFEBA5C6-3680-EF78-6861-98E779B12E6D}"/>
              </a:ext>
            </a:extLst>
          </p:cNvPr>
          <p:cNvSpPr/>
          <p:nvPr/>
        </p:nvSpPr>
        <p:spPr>
          <a:xfrm>
            <a:off x="842508" y="738810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73" name="Rectangle: Rounded Corners 72">
            <a:extLst>
              <a:ext uri="{FF2B5EF4-FFF2-40B4-BE49-F238E27FC236}">
                <a16:creationId xmlns:a16="http://schemas.microsoft.com/office/drawing/2014/main" id="{10CB3C73-0881-5AEF-5590-AEAA130C25D7}"/>
              </a:ext>
            </a:extLst>
          </p:cNvPr>
          <p:cNvSpPr/>
          <p:nvPr/>
        </p:nvSpPr>
        <p:spPr>
          <a:xfrm>
            <a:off x="894080" y="7637918"/>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853" kern="1200" dirty="0">
                <a:solidFill>
                  <a:prstClr val="black"/>
                </a:solidFill>
                <a:latin typeface="Calibri" panose="020F0502020204030204"/>
              </a:rPr>
              <a:t>Formatting Serv.</a:t>
            </a:r>
            <a:r>
              <a:rPr lang="en-IN" sz="1067" kern="1200" dirty="0">
                <a:solidFill>
                  <a:prstClr val="black"/>
                </a:solidFill>
                <a:latin typeface="Calibri" panose="020F0502020204030204"/>
              </a:rPr>
              <a:t> </a:t>
            </a:r>
            <a:r>
              <a:rPr lang="en-IN" sz="1280" kern="1200" dirty="0">
                <a:solidFill>
                  <a:prstClr val="black"/>
                </a:solidFill>
                <a:latin typeface="Calibri" panose="020F0502020204030204"/>
              </a:rPr>
              <a:t>(MVC)</a:t>
            </a:r>
          </a:p>
        </p:txBody>
      </p:sp>
      <p:sp>
        <p:nvSpPr>
          <p:cNvPr id="75" name="TextBox 74">
            <a:extLst>
              <a:ext uri="{FF2B5EF4-FFF2-40B4-BE49-F238E27FC236}">
                <a16:creationId xmlns:a16="http://schemas.microsoft.com/office/drawing/2014/main" id="{884A7147-88E6-3DB7-2916-13762C8654A8}"/>
              </a:ext>
            </a:extLst>
          </p:cNvPr>
          <p:cNvSpPr txBox="1"/>
          <p:nvPr/>
        </p:nvSpPr>
        <p:spPr>
          <a:xfrm>
            <a:off x="1358046" y="733530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76" name="Rectangle: Rounded Corners 75">
            <a:extLst>
              <a:ext uri="{FF2B5EF4-FFF2-40B4-BE49-F238E27FC236}">
                <a16:creationId xmlns:a16="http://schemas.microsoft.com/office/drawing/2014/main" id="{3D7B93E7-8CFA-0146-9F81-0EFF09AD282A}"/>
              </a:ext>
            </a:extLst>
          </p:cNvPr>
          <p:cNvSpPr/>
          <p:nvPr/>
        </p:nvSpPr>
        <p:spPr>
          <a:xfrm>
            <a:off x="2492364" y="738104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77" name="Rectangle: Rounded Corners 76">
            <a:extLst>
              <a:ext uri="{FF2B5EF4-FFF2-40B4-BE49-F238E27FC236}">
                <a16:creationId xmlns:a16="http://schemas.microsoft.com/office/drawing/2014/main" id="{61ED4CD1-0A67-9202-2C01-37BF2FCFB135}"/>
              </a:ext>
            </a:extLst>
          </p:cNvPr>
          <p:cNvSpPr/>
          <p:nvPr/>
        </p:nvSpPr>
        <p:spPr>
          <a:xfrm>
            <a:off x="2543936" y="7630867"/>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853" kern="1200" dirty="0">
                <a:solidFill>
                  <a:prstClr val="black"/>
                </a:solidFill>
                <a:latin typeface="Calibri" panose="020F0502020204030204"/>
              </a:rPr>
              <a:t>Formatting Serv.</a:t>
            </a:r>
            <a:r>
              <a:rPr lang="en-IN" sz="1280" kern="1200" dirty="0">
                <a:solidFill>
                  <a:prstClr val="black"/>
                </a:solidFill>
                <a:latin typeface="Calibri" panose="020F0502020204030204"/>
              </a:rPr>
              <a:t> (MVC)</a:t>
            </a:r>
          </a:p>
        </p:txBody>
      </p:sp>
      <p:sp>
        <p:nvSpPr>
          <p:cNvPr id="78" name="TextBox 77">
            <a:extLst>
              <a:ext uri="{FF2B5EF4-FFF2-40B4-BE49-F238E27FC236}">
                <a16:creationId xmlns:a16="http://schemas.microsoft.com/office/drawing/2014/main" id="{A1044A0F-93FF-CBD8-BF0F-15A121BDAEF3}"/>
              </a:ext>
            </a:extLst>
          </p:cNvPr>
          <p:cNvSpPr txBox="1"/>
          <p:nvPr/>
        </p:nvSpPr>
        <p:spPr>
          <a:xfrm>
            <a:off x="3007902" y="732825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79" name="Straight Connector 78">
            <a:extLst>
              <a:ext uri="{FF2B5EF4-FFF2-40B4-BE49-F238E27FC236}">
                <a16:creationId xmlns:a16="http://schemas.microsoft.com/office/drawing/2014/main" id="{29B16E3D-109D-7148-728B-1FC6BCE68B0D}"/>
              </a:ext>
            </a:extLst>
          </p:cNvPr>
          <p:cNvCxnSpPr>
            <a:cxnSpLocks/>
          </p:cNvCxnSpPr>
          <p:nvPr/>
        </p:nvCxnSpPr>
        <p:spPr>
          <a:xfrm>
            <a:off x="2176593" y="777466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cxnSp>
        <p:nvCxnSpPr>
          <p:cNvPr id="80" name="Straight Arrow Connector 79">
            <a:extLst>
              <a:ext uri="{FF2B5EF4-FFF2-40B4-BE49-F238E27FC236}">
                <a16:creationId xmlns:a16="http://schemas.microsoft.com/office/drawing/2014/main" id="{24DC556D-E517-8CF7-256C-764DADEE55F6}"/>
              </a:ext>
            </a:extLst>
          </p:cNvPr>
          <p:cNvCxnSpPr>
            <a:cxnSpLocks/>
          </p:cNvCxnSpPr>
          <p:nvPr/>
        </p:nvCxnSpPr>
        <p:spPr>
          <a:xfrm flipH="1">
            <a:off x="5346418" y="3817616"/>
            <a:ext cx="1693534" cy="342069"/>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82" name="Straight Arrow Connector 81">
            <a:extLst>
              <a:ext uri="{FF2B5EF4-FFF2-40B4-BE49-F238E27FC236}">
                <a16:creationId xmlns:a16="http://schemas.microsoft.com/office/drawing/2014/main" id="{21F24D13-1A15-D092-C79A-A10CD3CF36C6}"/>
              </a:ext>
            </a:extLst>
          </p:cNvPr>
          <p:cNvCxnSpPr>
            <a:cxnSpLocks/>
          </p:cNvCxnSpPr>
          <p:nvPr/>
        </p:nvCxnSpPr>
        <p:spPr>
          <a:xfrm flipH="1">
            <a:off x="5346418" y="4065814"/>
            <a:ext cx="1786381" cy="1194817"/>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83" name="Straight Arrow Connector 82">
            <a:extLst>
              <a:ext uri="{FF2B5EF4-FFF2-40B4-BE49-F238E27FC236}">
                <a16:creationId xmlns:a16="http://schemas.microsoft.com/office/drawing/2014/main" id="{E2607B6D-B8B9-E018-CA73-84F4557D1E52}"/>
              </a:ext>
            </a:extLst>
          </p:cNvPr>
          <p:cNvCxnSpPr>
            <a:cxnSpLocks/>
          </p:cNvCxnSpPr>
          <p:nvPr/>
        </p:nvCxnSpPr>
        <p:spPr>
          <a:xfrm flipH="1">
            <a:off x="5362486" y="4248104"/>
            <a:ext cx="1873454" cy="2100690"/>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84" name="Straight Arrow Connector 83">
            <a:extLst>
              <a:ext uri="{FF2B5EF4-FFF2-40B4-BE49-F238E27FC236}">
                <a16:creationId xmlns:a16="http://schemas.microsoft.com/office/drawing/2014/main" id="{5D983390-96E9-545C-E33D-9E8BD7C68B8B}"/>
              </a:ext>
            </a:extLst>
          </p:cNvPr>
          <p:cNvCxnSpPr>
            <a:cxnSpLocks/>
          </p:cNvCxnSpPr>
          <p:nvPr/>
        </p:nvCxnSpPr>
        <p:spPr>
          <a:xfrm flipH="1">
            <a:off x="5382044" y="4305296"/>
            <a:ext cx="2145588" cy="3445611"/>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0" name="Straight Arrow Connector 89">
            <a:extLst>
              <a:ext uri="{FF2B5EF4-FFF2-40B4-BE49-F238E27FC236}">
                <a16:creationId xmlns:a16="http://schemas.microsoft.com/office/drawing/2014/main" id="{DB6FBE23-F235-96CE-AFE6-3D0C27DC44D3}"/>
              </a:ext>
            </a:extLst>
          </p:cNvPr>
          <p:cNvCxnSpPr>
            <a:cxnSpLocks/>
          </p:cNvCxnSpPr>
          <p:nvPr/>
        </p:nvCxnSpPr>
        <p:spPr>
          <a:xfrm flipH="1">
            <a:off x="4764103" y="4145009"/>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3" name="Straight Arrow Connector 92">
            <a:extLst>
              <a:ext uri="{FF2B5EF4-FFF2-40B4-BE49-F238E27FC236}">
                <a16:creationId xmlns:a16="http://schemas.microsoft.com/office/drawing/2014/main" id="{330035FC-C6F0-F758-35F1-18FDC18CDD1E}"/>
              </a:ext>
            </a:extLst>
          </p:cNvPr>
          <p:cNvCxnSpPr>
            <a:cxnSpLocks/>
          </p:cNvCxnSpPr>
          <p:nvPr/>
        </p:nvCxnSpPr>
        <p:spPr>
          <a:xfrm flipH="1">
            <a:off x="4757478" y="5262433"/>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5" name="Straight Arrow Connector 94">
            <a:extLst>
              <a:ext uri="{FF2B5EF4-FFF2-40B4-BE49-F238E27FC236}">
                <a16:creationId xmlns:a16="http://schemas.microsoft.com/office/drawing/2014/main" id="{D8911DB0-751D-AFE9-C605-F0D042FA197F}"/>
              </a:ext>
            </a:extLst>
          </p:cNvPr>
          <p:cNvCxnSpPr>
            <a:cxnSpLocks/>
          </p:cNvCxnSpPr>
          <p:nvPr/>
        </p:nvCxnSpPr>
        <p:spPr>
          <a:xfrm flipH="1">
            <a:off x="4757478" y="6328895"/>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8" name="Straight Arrow Connector 97">
            <a:extLst>
              <a:ext uri="{FF2B5EF4-FFF2-40B4-BE49-F238E27FC236}">
                <a16:creationId xmlns:a16="http://schemas.microsoft.com/office/drawing/2014/main" id="{E56F9DA2-034F-2476-1AE7-3F853FE880B4}"/>
              </a:ext>
            </a:extLst>
          </p:cNvPr>
          <p:cNvCxnSpPr>
            <a:cxnSpLocks/>
          </p:cNvCxnSpPr>
          <p:nvPr/>
        </p:nvCxnSpPr>
        <p:spPr>
          <a:xfrm flipH="1">
            <a:off x="4736781" y="7733008"/>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02" name="Straight Arrow Connector 101">
            <a:extLst>
              <a:ext uri="{FF2B5EF4-FFF2-40B4-BE49-F238E27FC236}">
                <a16:creationId xmlns:a16="http://schemas.microsoft.com/office/drawing/2014/main" id="{5FED9F33-A1AC-D695-2467-DC27724BAF89}"/>
              </a:ext>
            </a:extLst>
          </p:cNvPr>
          <p:cNvCxnSpPr>
            <a:cxnSpLocks/>
          </p:cNvCxnSpPr>
          <p:nvPr/>
        </p:nvCxnSpPr>
        <p:spPr>
          <a:xfrm flipH="1">
            <a:off x="6299212" y="7905255"/>
            <a:ext cx="563117" cy="0"/>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sp>
        <p:nvSpPr>
          <p:cNvPr id="105" name="TextBox 104">
            <a:extLst>
              <a:ext uri="{FF2B5EF4-FFF2-40B4-BE49-F238E27FC236}">
                <a16:creationId xmlns:a16="http://schemas.microsoft.com/office/drawing/2014/main" id="{FEB98A82-F360-AFAA-C8D5-313C80E128BF}"/>
              </a:ext>
            </a:extLst>
          </p:cNvPr>
          <p:cNvSpPr txBox="1"/>
          <p:nvPr/>
        </p:nvSpPr>
        <p:spPr>
          <a:xfrm>
            <a:off x="6887314" y="7784387"/>
            <a:ext cx="5265780" cy="584775"/>
          </a:xfrm>
          <a:prstGeom prst="rect">
            <a:avLst/>
          </a:prstGeom>
          <a:noFill/>
        </p:spPr>
        <p:txBody>
          <a:bodyPr wrap="square" rtlCol="0">
            <a:spAutoFit/>
          </a:bodyPr>
          <a:lstStyle/>
          <a:p>
            <a:pPr algn="l" defTabSz="975390" hangingPunct="1"/>
            <a:r>
              <a:rPr lang="en-IN" sz="1600" kern="1200" dirty="0">
                <a:solidFill>
                  <a:srgbClr val="7030A0"/>
                </a:solidFill>
                <a:latin typeface="Calibri" panose="020F0502020204030204"/>
                <a:ea typeface="+mn-ea"/>
                <a:cs typeface="+mn-cs"/>
              </a:rPr>
              <a:t>External Load Balancer: It </a:t>
            </a:r>
            <a:r>
              <a:rPr lang="en-US" sz="1600" kern="1200" dirty="0">
                <a:solidFill>
                  <a:srgbClr val="7030A0"/>
                </a:solidFill>
                <a:latin typeface="Calibri" panose="020F0502020204030204"/>
                <a:ea typeface="+mn-ea"/>
                <a:cs typeface="+mn-cs"/>
              </a:rPr>
              <a:t>routes user requests to appropriate pods in Kubernetes.</a:t>
            </a:r>
            <a:endParaRPr lang="en-IN" sz="1600" kern="1200" dirty="0">
              <a:solidFill>
                <a:srgbClr val="7030A0"/>
              </a:solidFill>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C95827DD-8D93-D858-8693-AC5F0EDAF973}"/>
              </a:ext>
            </a:extLst>
          </p:cNvPr>
          <p:cNvCxnSpPr>
            <a:cxnSpLocks/>
          </p:cNvCxnSpPr>
          <p:nvPr/>
        </p:nvCxnSpPr>
        <p:spPr>
          <a:xfrm flipH="1">
            <a:off x="6297954" y="8801509"/>
            <a:ext cx="564375" cy="12635"/>
          </a:xfrm>
          <a:prstGeom prst="straightConnector1">
            <a:avLst/>
          </a:prstGeom>
          <a:ln w="38100">
            <a:solidFill>
              <a:srgbClr val="00B05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sp>
        <p:nvSpPr>
          <p:cNvPr id="108" name="TextBox 107">
            <a:extLst>
              <a:ext uri="{FF2B5EF4-FFF2-40B4-BE49-F238E27FC236}">
                <a16:creationId xmlns:a16="http://schemas.microsoft.com/office/drawing/2014/main" id="{3C243434-7011-E409-1186-A08F789326ED}"/>
              </a:ext>
            </a:extLst>
          </p:cNvPr>
          <p:cNvSpPr txBox="1"/>
          <p:nvPr/>
        </p:nvSpPr>
        <p:spPr>
          <a:xfrm>
            <a:off x="6866735" y="8475266"/>
            <a:ext cx="6036239" cy="652486"/>
          </a:xfrm>
          <a:prstGeom prst="rect">
            <a:avLst/>
          </a:prstGeom>
          <a:noFill/>
        </p:spPr>
        <p:txBody>
          <a:bodyPr wrap="square" lIns="97536" tIns="48768" rIns="97536" bIns="48768" rtlCol="0" anchor="t">
            <a:spAutoFit/>
          </a:bodyPr>
          <a:lstStyle/>
          <a:p>
            <a:pPr algn="l" defTabSz="975390" hangingPunct="1"/>
            <a:r>
              <a:rPr lang="en-IN" sz="1800" kern="1200" dirty="0">
                <a:solidFill>
                  <a:srgbClr val="00B050"/>
                </a:solidFill>
                <a:latin typeface="Calibri" panose="020F0502020204030204"/>
                <a:ea typeface="+mn-ea"/>
                <a:cs typeface="+mn-cs"/>
              </a:rPr>
              <a:t>Internal K8s Load Balancer: It’s used for scalability of a specific service based on user requests.</a:t>
            </a:r>
          </a:p>
        </p:txBody>
      </p:sp>
      <p:cxnSp>
        <p:nvCxnSpPr>
          <p:cNvPr id="110" name="Straight Arrow Connector 109">
            <a:extLst>
              <a:ext uri="{FF2B5EF4-FFF2-40B4-BE49-F238E27FC236}">
                <a16:creationId xmlns:a16="http://schemas.microsoft.com/office/drawing/2014/main" id="{94FDC3CD-ACF9-F024-68B3-7B5524EFC736}"/>
              </a:ext>
            </a:extLst>
          </p:cNvPr>
          <p:cNvCxnSpPr>
            <a:cxnSpLocks/>
          </p:cNvCxnSpPr>
          <p:nvPr/>
        </p:nvCxnSpPr>
        <p:spPr>
          <a:xfrm flipH="1">
            <a:off x="9048700" y="3044166"/>
            <a:ext cx="803532" cy="674406"/>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114" name="TextBox 113">
            <a:extLst>
              <a:ext uri="{FF2B5EF4-FFF2-40B4-BE49-F238E27FC236}">
                <a16:creationId xmlns:a16="http://schemas.microsoft.com/office/drawing/2014/main" id="{D2741003-E256-DFD2-C99F-002BDA5C5A98}"/>
              </a:ext>
            </a:extLst>
          </p:cNvPr>
          <p:cNvSpPr txBox="1"/>
          <p:nvPr/>
        </p:nvSpPr>
        <p:spPr>
          <a:xfrm>
            <a:off x="6752882" y="5442921"/>
            <a:ext cx="1873454" cy="387798"/>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Route Requests</a:t>
            </a:r>
          </a:p>
        </p:txBody>
      </p:sp>
      <p:sp>
        <p:nvSpPr>
          <p:cNvPr id="115" name="TextBox 114">
            <a:extLst>
              <a:ext uri="{FF2B5EF4-FFF2-40B4-BE49-F238E27FC236}">
                <a16:creationId xmlns:a16="http://schemas.microsoft.com/office/drawing/2014/main" id="{6B3A780A-DCAC-C2E5-4D6C-721E44530CAA}"/>
              </a:ext>
            </a:extLst>
          </p:cNvPr>
          <p:cNvSpPr txBox="1"/>
          <p:nvPr/>
        </p:nvSpPr>
        <p:spPr>
          <a:xfrm>
            <a:off x="9289498" y="3467867"/>
            <a:ext cx="1873454" cy="387798"/>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Network Traffic</a:t>
            </a:r>
          </a:p>
        </p:txBody>
      </p:sp>
    </p:spTree>
    <p:extLst>
      <p:ext uri="{BB962C8B-B14F-4D97-AF65-F5344CB8AC3E}">
        <p14:creationId xmlns:p14="http://schemas.microsoft.com/office/powerpoint/2010/main" val="1071148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A161E-AFEC-0E14-6FC5-A696946D546E}"/>
              </a:ext>
            </a:extLst>
          </p:cNvPr>
          <p:cNvSpPr>
            <a:spLocks noGrp="1"/>
          </p:cNvSpPr>
          <p:nvPr>
            <p:ph type="title"/>
          </p:nvPr>
        </p:nvSpPr>
        <p:spPr/>
        <p:txBody>
          <a:bodyPr>
            <a:noAutofit/>
          </a:bodyPr>
          <a:lstStyle/>
          <a:p>
            <a:r>
              <a:rPr lang="en-US" sz="4000" dirty="0">
                <a:solidFill>
                  <a:schemeClr val="tx1">
                    <a:lumMod val="75000"/>
                  </a:schemeClr>
                </a:solidFill>
              </a:rPr>
              <a:t>Microservice Architecture</a:t>
            </a:r>
          </a:p>
        </p:txBody>
      </p:sp>
      <p:pic>
        <p:nvPicPr>
          <p:cNvPr id="4" name="Picture 3" descr="A diagram of a shopping service&#10;&#10;Description automatically generated">
            <a:extLst>
              <a:ext uri="{FF2B5EF4-FFF2-40B4-BE49-F238E27FC236}">
                <a16:creationId xmlns:a16="http://schemas.microsoft.com/office/drawing/2014/main" id="{D3B8AD49-53FC-AB48-AC70-158CCCB6C6D5}"/>
              </a:ext>
            </a:extLst>
          </p:cNvPr>
          <p:cNvPicPr>
            <a:picLocks noChangeAspect="1"/>
          </p:cNvPicPr>
          <p:nvPr/>
        </p:nvPicPr>
        <p:blipFill>
          <a:blip r:embed="rId2"/>
          <a:stretch>
            <a:fillRect/>
          </a:stretch>
        </p:blipFill>
        <p:spPr>
          <a:xfrm>
            <a:off x="87845" y="2420076"/>
            <a:ext cx="12845586" cy="4894274"/>
          </a:xfrm>
          <a:prstGeom prst="rect">
            <a:avLst/>
          </a:prstGeom>
        </p:spPr>
      </p:pic>
    </p:spTree>
    <p:extLst>
      <p:ext uri="{BB962C8B-B14F-4D97-AF65-F5344CB8AC3E}">
        <p14:creationId xmlns:p14="http://schemas.microsoft.com/office/powerpoint/2010/main" val="140159333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EAEB-F196-B675-2621-F50298B4A765}"/>
              </a:ext>
            </a:extLst>
          </p:cNvPr>
          <p:cNvSpPr>
            <a:spLocks noGrp="1"/>
          </p:cNvSpPr>
          <p:nvPr>
            <p:ph type="title"/>
          </p:nvPr>
        </p:nvSpPr>
        <p:spPr>
          <a:xfrm>
            <a:off x="558911" y="325598"/>
            <a:ext cx="11886978" cy="1413934"/>
          </a:xfrm>
        </p:spPr>
        <p:txBody>
          <a:bodyPr/>
          <a:lstStyle/>
          <a:p>
            <a:pPr algn="ctr"/>
            <a:r>
              <a:rPr lang="en-IN" b="1" dirty="0">
                <a:solidFill>
                  <a:srgbClr val="FF0000"/>
                </a:solidFill>
              </a:rPr>
              <a:t>Micro</a:t>
            </a:r>
            <a:r>
              <a:rPr lang="en-IN" b="1" dirty="0">
                <a:solidFill>
                  <a:srgbClr val="0070C0"/>
                </a:solidFill>
              </a:rPr>
              <a:t>service Architecture: A deeper Perspective</a:t>
            </a:r>
            <a:endParaRPr lang="en-IN" dirty="0"/>
          </a:p>
        </p:txBody>
      </p:sp>
      <p:sp>
        <p:nvSpPr>
          <p:cNvPr id="3" name="Rectangle: Rounded Corners 2">
            <a:extLst>
              <a:ext uri="{FF2B5EF4-FFF2-40B4-BE49-F238E27FC236}">
                <a16:creationId xmlns:a16="http://schemas.microsoft.com/office/drawing/2014/main" id="{38D1A545-1797-CC1D-CF06-B53585E72752}"/>
              </a:ext>
            </a:extLst>
          </p:cNvPr>
          <p:cNvSpPr/>
          <p:nvPr/>
        </p:nvSpPr>
        <p:spPr>
          <a:xfrm>
            <a:off x="144498" y="3069901"/>
            <a:ext cx="12706773" cy="5356126"/>
          </a:xfrm>
          <a:prstGeom prst="roundRect">
            <a:avLst>
              <a:gd name="adj" fmla="val 3104"/>
            </a:avLst>
          </a:prstGeom>
          <a:solidFill>
            <a:schemeClr val="accent1">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4" name="Rectangle: Rounded Corners 3">
            <a:extLst>
              <a:ext uri="{FF2B5EF4-FFF2-40B4-BE49-F238E27FC236}">
                <a16:creationId xmlns:a16="http://schemas.microsoft.com/office/drawing/2014/main" id="{4E9D4397-BC20-4CA4-2ECB-4E9D9753B197}"/>
              </a:ext>
            </a:extLst>
          </p:cNvPr>
          <p:cNvSpPr/>
          <p:nvPr/>
        </p:nvSpPr>
        <p:spPr>
          <a:xfrm>
            <a:off x="279965" y="3206095"/>
            <a:ext cx="12417776" cy="5138338"/>
          </a:xfrm>
          <a:prstGeom prst="roundRect">
            <a:avLst>
              <a:gd name="adj" fmla="val 2917"/>
            </a:avLst>
          </a:prstGeom>
          <a:solidFill>
            <a:schemeClr val="accent6">
              <a:lumMod val="20000"/>
              <a:lumOff val="80000"/>
            </a:schemeClr>
          </a:solid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highlight>
                <a:srgbClr val="00FFFF"/>
              </a:highlight>
              <a:latin typeface="Calibri" panose="020F0502020204030204"/>
            </a:endParaRPr>
          </a:p>
        </p:txBody>
      </p:sp>
      <p:sp>
        <p:nvSpPr>
          <p:cNvPr id="9" name="TextBox 8">
            <a:extLst>
              <a:ext uri="{FF2B5EF4-FFF2-40B4-BE49-F238E27FC236}">
                <a16:creationId xmlns:a16="http://schemas.microsoft.com/office/drawing/2014/main" id="{8E3809F5-A2C8-132F-8B13-72126A017867}"/>
              </a:ext>
            </a:extLst>
          </p:cNvPr>
          <p:cNvSpPr txBox="1"/>
          <p:nvPr/>
        </p:nvSpPr>
        <p:spPr>
          <a:xfrm>
            <a:off x="407956" y="2503149"/>
            <a:ext cx="8037413" cy="529376"/>
          </a:xfrm>
          <a:prstGeom prst="rect">
            <a:avLst/>
          </a:prstGeom>
          <a:noFill/>
        </p:spPr>
        <p:txBody>
          <a:bodyPr wrap="square" lIns="97536" tIns="48768" rIns="97536" bIns="48768" rtlCol="0" anchor="t">
            <a:spAutoFit/>
          </a:bodyPr>
          <a:lstStyle/>
          <a:p>
            <a:pPr algn="l" defTabSz="975390" hangingPunct="1"/>
            <a:r>
              <a:rPr lang="en-IN" sz="2800" kern="1200" dirty="0">
                <a:solidFill>
                  <a:prstClr val="black"/>
                </a:solidFill>
                <a:latin typeface="Calibri" panose="020F0502020204030204"/>
                <a:ea typeface="+mn-ea"/>
                <a:cs typeface="+mn-cs"/>
              </a:rPr>
              <a:t>Let’s take web-based MS </a:t>
            </a:r>
            <a:r>
              <a:rPr lang="en-IN" sz="2800" kern="1200" dirty="0">
                <a:solidFill>
                  <a:srgbClr val="FF0000"/>
                </a:solidFill>
                <a:latin typeface="Calibri" panose="020F0502020204030204"/>
                <a:ea typeface="+mn-ea"/>
                <a:cs typeface="+mn-cs"/>
              </a:rPr>
              <a:t>Word </a:t>
            </a:r>
            <a:r>
              <a:rPr lang="en-IN" sz="2800" kern="1200" dirty="0">
                <a:solidFill>
                  <a:srgbClr val="000000"/>
                </a:solidFill>
                <a:latin typeface="Calibri" panose="020F0502020204030204"/>
                <a:ea typeface="+mn-ea"/>
                <a:cs typeface="+mn-cs"/>
              </a:rPr>
              <a:t>as</a:t>
            </a:r>
            <a:r>
              <a:rPr lang="en-IN" sz="2800" kern="1200" dirty="0">
                <a:solidFill>
                  <a:prstClr val="black"/>
                </a:solidFill>
                <a:latin typeface="Calibri" panose="020F0502020204030204"/>
                <a:ea typeface="+mn-ea"/>
                <a:cs typeface="+mn-cs"/>
              </a:rPr>
              <a:t> an example:</a:t>
            </a:r>
          </a:p>
        </p:txBody>
      </p:sp>
      <p:sp>
        <p:nvSpPr>
          <p:cNvPr id="17" name="TextBox 16">
            <a:extLst>
              <a:ext uri="{FF2B5EF4-FFF2-40B4-BE49-F238E27FC236}">
                <a16:creationId xmlns:a16="http://schemas.microsoft.com/office/drawing/2014/main" id="{9F5D2A10-5D09-8142-E602-013C82F2B2B2}"/>
              </a:ext>
            </a:extLst>
          </p:cNvPr>
          <p:cNvSpPr txBox="1"/>
          <p:nvPr/>
        </p:nvSpPr>
        <p:spPr>
          <a:xfrm>
            <a:off x="10166150" y="2673362"/>
            <a:ext cx="2774668" cy="361189"/>
          </a:xfrm>
          <a:prstGeom prst="rect">
            <a:avLst/>
          </a:prstGeom>
          <a:noFill/>
        </p:spPr>
        <p:txBody>
          <a:bodyPr wrap="square" lIns="97536" tIns="48768" rIns="97536" bIns="48768" rtlCol="0" anchor="t">
            <a:spAutoFit/>
          </a:bodyPr>
          <a:lstStyle/>
          <a:p>
            <a:pPr algn="l" defTabSz="975390" hangingPunct="1"/>
            <a:r>
              <a:rPr lang="en-IN" sz="1707" kern="1200" dirty="0">
                <a:solidFill>
                  <a:srgbClr val="00B0F0"/>
                </a:solidFill>
                <a:latin typeface="Calibri" panose="020F0502020204030204"/>
                <a:ea typeface="+mn-ea"/>
                <a:cs typeface="+mn-cs"/>
              </a:rPr>
              <a:t>Network of computers</a:t>
            </a:r>
          </a:p>
        </p:txBody>
      </p:sp>
      <p:sp>
        <p:nvSpPr>
          <p:cNvPr id="21" name="TextBox 20">
            <a:extLst>
              <a:ext uri="{FF2B5EF4-FFF2-40B4-BE49-F238E27FC236}">
                <a16:creationId xmlns:a16="http://schemas.microsoft.com/office/drawing/2014/main" id="{08AA3A69-B8F3-E7C5-CB9D-0F3FBB3A6943}"/>
              </a:ext>
            </a:extLst>
          </p:cNvPr>
          <p:cNvSpPr txBox="1"/>
          <p:nvPr/>
        </p:nvSpPr>
        <p:spPr>
          <a:xfrm>
            <a:off x="9385985" y="3226867"/>
            <a:ext cx="2371141" cy="420564"/>
          </a:xfrm>
          <a:prstGeom prst="rect">
            <a:avLst/>
          </a:prstGeom>
          <a:noFill/>
        </p:spPr>
        <p:txBody>
          <a:bodyPr wrap="square" rtlCol="0">
            <a:spAutoFit/>
          </a:bodyPr>
          <a:lstStyle/>
          <a:p>
            <a:pPr algn="l" defTabSz="975390" hangingPunct="1"/>
            <a:r>
              <a:rPr lang="en-IN" sz="2133" kern="1200" dirty="0">
                <a:solidFill>
                  <a:srgbClr val="00B050"/>
                </a:solidFill>
                <a:latin typeface="Calibri" panose="020F0502020204030204"/>
                <a:ea typeface="+mn-ea"/>
                <a:cs typeface="+mn-cs"/>
              </a:rPr>
              <a:t>Kubernetes Cluster</a:t>
            </a:r>
          </a:p>
        </p:txBody>
      </p:sp>
      <p:cxnSp>
        <p:nvCxnSpPr>
          <p:cNvPr id="53" name="Straight Arrow Connector 52">
            <a:extLst>
              <a:ext uri="{FF2B5EF4-FFF2-40B4-BE49-F238E27FC236}">
                <a16:creationId xmlns:a16="http://schemas.microsoft.com/office/drawing/2014/main" id="{BEBBBA8D-AFFE-CD19-3597-C97C8D2161A3}"/>
              </a:ext>
            </a:extLst>
          </p:cNvPr>
          <p:cNvCxnSpPr>
            <a:cxnSpLocks/>
          </p:cNvCxnSpPr>
          <p:nvPr/>
        </p:nvCxnSpPr>
        <p:spPr>
          <a:xfrm flipH="1">
            <a:off x="12045411" y="3449623"/>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181" name="Rectangle: Rounded Corners 180">
            <a:extLst>
              <a:ext uri="{FF2B5EF4-FFF2-40B4-BE49-F238E27FC236}">
                <a16:creationId xmlns:a16="http://schemas.microsoft.com/office/drawing/2014/main" id="{BF48E312-B0C3-477A-1C43-B291CD11F598}"/>
              </a:ext>
            </a:extLst>
          </p:cNvPr>
          <p:cNvSpPr/>
          <p:nvPr/>
        </p:nvSpPr>
        <p:spPr>
          <a:xfrm>
            <a:off x="394833" y="4773665"/>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82" name="TextBox 181">
            <a:extLst>
              <a:ext uri="{FF2B5EF4-FFF2-40B4-BE49-F238E27FC236}">
                <a16:creationId xmlns:a16="http://schemas.microsoft.com/office/drawing/2014/main" id="{EE4ED182-23F4-E3EA-3F06-16724968FF18}"/>
              </a:ext>
            </a:extLst>
          </p:cNvPr>
          <p:cNvSpPr txBox="1"/>
          <p:nvPr/>
        </p:nvSpPr>
        <p:spPr>
          <a:xfrm>
            <a:off x="3337218" y="4851819"/>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2</a:t>
            </a:r>
          </a:p>
        </p:txBody>
      </p:sp>
      <p:sp>
        <p:nvSpPr>
          <p:cNvPr id="183" name="Rectangle: Rounded Corners 182">
            <a:extLst>
              <a:ext uri="{FF2B5EF4-FFF2-40B4-BE49-F238E27FC236}">
                <a16:creationId xmlns:a16="http://schemas.microsoft.com/office/drawing/2014/main" id="{E1CE610C-94C9-0C50-B1D6-E849A4628FBB}"/>
              </a:ext>
            </a:extLst>
          </p:cNvPr>
          <p:cNvSpPr/>
          <p:nvPr/>
        </p:nvSpPr>
        <p:spPr>
          <a:xfrm>
            <a:off x="394833" y="3630223"/>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84" name="Rectangle: Rounded Corners 183">
            <a:extLst>
              <a:ext uri="{FF2B5EF4-FFF2-40B4-BE49-F238E27FC236}">
                <a16:creationId xmlns:a16="http://schemas.microsoft.com/office/drawing/2014/main" id="{F50730A9-9A13-2836-772A-76362C5D5B3A}"/>
              </a:ext>
            </a:extLst>
          </p:cNvPr>
          <p:cNvSpPr/>
          <p:nvPr/>
        </p:nvSpPr>
        <p:spPr>
          <a:xfrm>
            <a:off x="487853" y="367453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cxnSp>
        <p:nvCxnSpPr>
          <p:cNvPr id="186" name="Straight Connector 185">
            <a:extLst>
              <a:ext uri="{FF2B5EF4-FFF2-40B4-BE49-F238E27FC236}">
                <a16:creationId xmlns:a16="http://schemas.microsoft.com/office/drawing/2014/main" id="{C579ECCB-BF81-EA1F-37C2-0858F85573FB}"/>
              </a:ext>
            </a:extLst>
          </p:cNvPr>
          <p:cNvCxnSpPr>
            <a:cxnSpLocks/>
          </p:cNvCxnSpPr>
          <p:nvPr/>
        </p:nvCxnSpPr>
        <p:spPr>
          <a:xfrm>
            <a:off x="2268190" y="6874579"/>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3C5D8B0-5FFD-5DB4-D028-90C60091E028}"/>
              </a:ext>
            </a:extLst>
          </p:cNvPr>
          <p:cNvSpPr txBox="1"/>
          <p:nvPr/>
        </p:nvSpPr>
        <p:spPr>
          <a:xfrm>
            <a:off x="3337220" y="3687396"/>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Calibri"/>
              </a:rPr>
              <a:t>Node 1</a:t>
            </a:r>
          </a:p>
        </p:txBody>
      </p:sp>
      <p:sp>
        <p:nvSpPr>
          <p:cNvPr id="188" name="Rectangle: Rounded Corners 187">
            <a:extLst>
              <a:ext uri="{FF2B5EF4-FFF2-40B4-BE49-F238E27FC236}">
                <a16:creationId xmlns:a16="http://schemas.microsoft.com/office/drawing/2014/main" id="{CFDE14AB-95D2-5C8D-AF77-DFE7BDF4071F}"/>
              </a:ext>
            </a:extLst>
          </p:cNvPr>
          <p:cNvSpPr/>
          <p:nvPr/>
        </p:nvSpPr>
        <p:spPr>
          <a:xfrm>
            <a:off x="394833" y="5865772"/>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89" name="Rectangle: Rounded Corners 188">
            <a:extLst>
              <a:ext uri="{FF2B5EF4-FFF2-40B4-BE49-F238E27FC236}">
                <a16:creationId xmlns:a16="http://schemas.microsoft.com/office/drawing/2014/main" id="{CBD90021-A056-FA4E-308F-994099D2CF7D}"/>
              </a:ext>
            </a:extLst>
          </p:cNvPr>
          <p:cNvSpPr/>
          <p:nvPr/>
        </p:nvSpPr>
        <p:spPr>
          <a:xfrm>
            <a:off x="394833" y="7291169"/>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90" name="TextBox 189">
            <a:extLst>
              <a:ext uri="{FF2B5EF4-FFF2-40B4-BE49-F238E27FC236}">
                <a16:creationId xmlns:a16="http://schemas.microsoft.com/office/drawing/2014/main" id="{63707FA6-749D-C62B-E52C-5BD1E4AA77E4}"/>
              </a:ext>
            </a:extLst>
          </p:cNvPr>
          <p:cNvSpPr txBox="1"/>
          <p:nvPr/>
        </p:nvSpPr>
        <p:spPr>
          <a:xfrm>
            <a:off x="3339241" y="7406433"/>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k</a:t>
            </a:r>
          </a:p>
        </p:txBody>
      </p:sp>
      <p:sp>
        <p:nvSpPr>
          <p:cNvPr id="191" name="TextBox 190">
            <a:extLst>
              <a:ext uri="{FF2B5EF4-FFF2-40B4-BE49-F238E27FC236}">
                <a16:creationId xmlns:a16="http://schemas.microsoft.com/office/drawing/2014/main" id="{3EBFD13C-C446-2494-78D2-D5BDB5E72A89}"/>
              </a:ext>
            </a:extLst>
          </p:cNvPr>
          <p:cNvSpPr txBox="1"/>
          <p:nvPr/>
        </p:nvSpPr>
        <p:spPr>
          <a:xfrm>
            <a:off x="1003391" y="362173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192" name="Rectangle: Rounded Corners 191">
            <a:extLst>
              <a:ext uri="{FF2B5EF4-FFF2-40B4-BE49-F238E27FC236}">
                <a16:creationId xmlns:a16="http://schemas.microsoft.com/office/drawing/2014/main" id="{0B928C5D-5C89-E085-5D11-549E5DCB3BD4}"/>
              </a:ext>
            </a:extLst>
          </p:cNvPr>
          <p:cNvSpPr/>
          <p:nvPr/>
        </p:nvSpPr>
        <p:spPr>
          <a:xfrm>
            <a:off x="2137709" y="3667482"/>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193" name="Rectangle: Rounded Corners 192">
            <a:extLst>
              <a:ext uri="{FF2B5EF4-FFF2-40B4-BE49-F238E27FC236}">
                <a16:creationId xmlns:a16="http://schemas.microsoft.com/office/drawing/2014/main" id="{8C901980-9039-A2D1-2FE5-25CED02709F2}"/>
              </a:ext>
            </a:extLst>
          </p:cNvPr>
          <p:cNvSpPr/>
          <p:nvPr/>
        </p:nvSpPr>
        <p:spPr>
          <a:xfrm>
            <a:off x="2189281" y="3917300"/>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a:t>
            </a:r>
            <a:r>
              <a:rPr lang="en-IN" sz="1280" kern="1200" dirty="0">
                <a:solidFill>
                  <a:prstClr val="black"/>
                </a:solidFill>
                <a:latin typeface="Calibri" panose="020F0502020204030204"/>
              </a:rPr>
              <a:t> </a:t>
            </a:r>
            <a:r>
              <a:rPr lang="en-IN" sz="960" kern="1200" dirty="0">
                <a:solidFill>
                  <a:prstClr val="black"/>
                </a:solidFill>
                <a:latin typeface="Calibri" panose="020F0502020204030204"/>
              </a:rPr>
              <a:t>Service </a:t>
            </a:r>
            <a:r>
              <a:rPr lang="en-IN" sz="1280" kern="1200" dirty="0">
                <a:solidFill>
                  <a:prstClr val="black"/>
                </a:solidFill>
                <a:latin typeface="Calibri" panose="020F0502020204030204"/>
              </a:rPr>
              <a:t>(Model)</a:t>
            </a:r>
          </a:p>
        </p:txBody>
      </p:sp>
      <p:sp>
        <p:nvSpPr>
          <p:cNvPr id="194" name="TextBox 193">
            <a:extLst>
              <a:ext uri="{FF2B5EF4-FFF2-40B4-BE49-F238E27FC236}">
                <a16:creationId xmlns:a16="http://schemas.microsoft.com/office/drawing/2014/main" id="{8D356B4E-53F2-B0D2-FE7B-9E0444A01DE8}"/>
              </a:ext>
            </a:extLst>
          </p:cNvPr>
          <p:cNvSpPr txBox="1"/>
          <p:nvPr/>
        </p:nvSpPr>
        <p:spPr>
          <a:xfrm>
            <a:off x="2653247" y="3614685"/>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195" name="Straight Connector 194">
            <a:extLst>
              <a:ext uri="{FF2B5EF4-FFF2-40B4-BE49-F238E27FC236}">
                <a16:creationId xmlns:a16="http://schemas.microsoft.com/office/drawing/2014/main" id="{14E94BBF-D496-AE17-600E-018C5D31D281}"/>
              </a:ext>
            </a:extLst>
          </p:cNvPr>
          <p:cNvCxnSpPr>
            <a:cxnSpLocks/>
          </p:cNvCxnSpPr>
          <p:nvPr/>
        </p:nvCxnSpPr>
        <p:spPr>
          <a:xfrm>
            <a:off x="1821938" y="4061101"/>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196" name="Rectangle: Rounded Corners 195">
            <a:extLst>
              <a:ext uri="{FF2B5EF4-FFF2-40B4-BE49-F238E27FC236}">
                <a16:creationId xmlns:a16="http://schemas.microsoft.com/office/drawing/2014/main" id="{9199E40A-221F-DF26-0C19-C7C483D94B05}"/>
              </a:ext>
            </a:extLst>
          </p:cNvPr>
          <p:cNvSpPr/>
          <p:nvPr/>
        </p:nvSpPr>
        <p:spPr>
          <a:xfrm>
            <a:off x="487853" y="485181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197" name="Rectangle: Rounded Corners 196">
            <a:extLst>
              <a:ext uri="{FF2B5EF4-FFF2-40B4-BE49-F238E27FC236}">
                <a16:creationId xmlns:a16="http://schemas.microsoft.com/office/drawing/2014/main" id="{58080682-1DAC-B104-2B37-C9D33C584C41}"/>
              </a:ext>
            </a:extLst>
          </p:cNvPr>
          <p:cNvSpPr/>
          <p:nvPr/>
        </p:nvSpPr>
        <p:spPr>
          <a:xfrm>
            <a:off x="539425" y="510163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(Model)</a:t>
            </a:r>
          </a:p>
        </p:txBody>
      </p:sp>
      <p:sp>
        <p:nvSpPr>
          <p:cNvPr id="198" name="TextBox 197">
            <a:extLst>
              <a:ext uri="{FF2B5EF4-FFF2-40B4-BE49-F238E27FC236}">
                <a16:creationId xmlns:a16="http://schemas.microsoft.com/office/drawing/2014/main" id="{A4582524-8329-64C2-362A-42B536B55CEE}"/>
              </a:ext>
            </a:extLst>
          </p:cNvPr>
          <p:cNvSpPr txBox="1"/>
          <p:nvPr/>
        </p:nvSpPr>
        <p:spPr>
          <a:xfrm>
            <a:off x="1003391" y="479902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199" name="Rectangle: Rounded Corners 198">
            <a:extLst>
              <a:ext uri="{FF2B5EF4-FFF2-40B4-BE49-F238E27FC236}">
                <a16:creationId xmlns:a16="http://schemas.microsoft.com/office/drawing/2014/main" id="{F118650A-D0F9-5D74-FB7D-F065A73B84F4}"/>
              </a:ext>
            </a:extLst>
          </p:cNvPr>
          <p:cNvSpPr/>
          <p:nvPr/>
        </p:nvSpPr>
        <p:spPr>
          <a:xfrm>
            <a:off x="2137709" y="4844767"/>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0" name="Rectangle: Rounded Corners 199">
            <a:extLst>
              <a:ext uri="{FF2B5EF4-FFF2-40B4-BE49-F238E27FC236}">
                <a16:creationId xmlns:a16="http://schemas.microsoft.com/office/drawing/2014/main" id="{EA4E6FFA-EDF2-7925-D33A-D84969E17ECF}"/>
              </a:ext>
            </a:extLst>
          </p:cNvPr>
          <p:cNvSpPr/>
          <p:nvPr/>
        </p:nvSpPr>
        <p:spPr>
          <a:xfrm>
            <a:off x="2189281" y="5094585"/>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(Model)</a:t>
            </a:r>
          </a:p>
        </p:txBody>
      </p:sp>
      <p:sp>
        <p:nvSpPr>
          <p:cNvPr id="201" name="TextBox 200">
            <a:extLst>
              <a:ext uri="{FF2B5EF4-FFF2-40B4-BE49-F238E27FC236}">
                <a16:creationId xmlns:a16="http://schemas.microsoft.com/office/drawing/2014/main" id="{5F7BA0FE-24CA-FE9A-66BA-966E58C9A8DF}"/>
              </a:ext>
            </a:extLst>
          </p:cNvPr>
          <p:cNvSpPr txBox="1"/>
          <p:nvPr/>
        </p:nvSpPr>
        <p:spPr>
          <a:xfrm>
            <a:off x="2653247" y="4791970"/>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202" name="Straight Connector 201">
            <a:extLst>
              <a:ext uri="{FF2B5EF4-FFF2-40B4-BE49-F238E27FC236}">
                <a16:creationId xmlns:a16="http://schemas.microsoft.com/office/drawing/2014/main" id="{7DB01F8A-9FF2-BDCC-E8E2-BB47A9AD6346}"/>
              </a:ext>
            </a:extLst>
          </p:cNvPr>
          <p:cNvCxnSpPr>
            <a:cxnSpLocks/>
          </p:cNvCxnSpPr>
          <p:nvPr/>
        </p:nvCxnSpPr>
        <p:spPr>
          <a:xfrm>
            <a:off x="1821938" y="5238386"/>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203" name="Rectangle: Rounded Corners 202">
            <a:extLst>
              <a:ext uri="{FF2B5EF4-FFF2-40B4-BE49-F238E27FC236}">
                <a16:creationId xmlns:a16="http://schemas.microsoft.com/office/drawing/2014/main" id="{5CCA7007-011D-5230-56DD-7007521C4D50}"/>
              </a:ext>
            </a:extLst>
          </p:cNvPr>
          <p:cNvSpPr/>
          <p:nvPr/>
        </p:nvSpPr>
        <p:spPr>
          <a:xfrm>
            <a:off x="487853" y="593293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4" name="Rectangle: Rounded Corners 203">
            <a:extLst>
              <a:ext uri="{FF2B5EF4-FFF2-40B4-BE49-F238E27FC236}">
                <a16:creationId xmlns:a16="http://schemas.microsoft.com/office/drawing/2014/main" id="{DE351E24-8C78-D4AD-7862-73CA97A8C444}"/>
              </a:ext>
            </a:extLst>
          </p:cNvPr>
          <p:cNvSpPr/>
          <p:nvPr/>
        </p:nvSpPr>
        <p:spPr>
          <a:xfrm>
            <a:off x="539425" y="618274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Format Service (Model)</a:t>
            </a:r>
          </a:p>
        </p:txBody>
      </p:sp>
      <p:sp>
        <p:nvSpPr>
          <p:cNvPr id="205" name="TextBox 204">
            <a:extLst>
              <a:ext uri="{FF2B5EF4-FFF2-40B4-BE49-F238E27FC236}">
                <a16:creationId xmlns:a16="http://schemas.microsoft.com/office/drawing/2014/main" id="{D4163B0B-476B-3794-5053-1510ACB3FB15}"/>
              </a:ext>
            </a:extLst>
          </p:cNvPr>
          <p:cNvSpPr txBox="1"/>
          <p:nvPr/>
        </p:nvSpPr>
        <p:spPr>
          <a:xfrm>
            <a:off x="3337219" y="6000540"/>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3</a:t>
            </a:r>
          </a:p>
        </p:txBody>
      </p:sp>
      <p:sp>
        <p:nvSpPr>
          <p:cNvPr id="206" name="TextBox 205">
            <a:extLst>
              <a:ext uri="{FF2B5EF4-FFF2-40B4-BE49-F238E27FC236}">
                <a16:creationId xmlns:a16="http://schemas.microsoft.com/office/drawing/2014/main" id="{342CF681-EF32-80B3-6ABB-EF70D33F9FFE}"/>
              </a:ext>
            </a:extLst>
          </p:cNvPr>
          <p:cNvSpPr txBox="1"/>
          <p:nvPr/>
        </p:nvSpPr>
        <p:spPr>
          <a:xfrm>
            <a:off x="1003391" y="588013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207" name="Rectangle: Rounded Corners 206">
            <a:extLst>
              <a:ext uri="{FF2B5EF4-FFF2-40B4-BE49-F238E27FC236}">
                <a16:creationId xmlns:a16="http://schemas.microsoft.com/office/drawing/2014/main" id="{1A9ACF0A-536B-7CA7-6D2D-C83E7417B71A}"/>
              </a:ext>
            </a:extLst>
          </p:cNvPr>
          <p:cNvSpPr/>
          <p:nvPr/>
        </p:nvSpPr>
        <p:spPr>
          <a:xfrm>
            <a:off x="2137709" y="592587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8" name="Rectangle: Rounded Corners 207">
            <a:extLst>
              <a:ext uri="{FF2B5EF4-FFF2-40B4-BE49-F238E27FC236}">
                <a16:creationId xmlns:a16="http://schemas.microsoft.com/office/drawing/2014/main" id="{9D26B62A-36E4-5299-742F-B21861863487}"/>
              </a:ext>
            </a:extLst>
          </p:cNvPr>
          <p:cNvSpPr/>
          <p:nvPr/>
        </p:nvSpPr>
        <p:spPr>
          <a:xfrm>
            <a:off x="2189281" y="617569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(Model)</a:t>
            </a:r>
          </a:p>
        </p:txBody>
      </p:sp>
      <p:sp>
        <p:nvSpPr>
          <p:cNvPr id="209" name="TextBox 208">
            <a:extLst>
              <a:ext uri="{FF2B5EF4-FFF2-40B4-BE49-F238E27FC236}">
                <a16:creationId xmlns:a16="http://schemas.microsoft.com/office/drawing/2014/main" id="{FEECFAA8-2731-B945-DCDC-73DC997D0E0E}"/>
              </a:ext>
            </a:extLst>
          </p:cNvPr>
          <p:cNvSpPr txBox="1"/>
          <p:nvPr/>
        </p:nvSpPr>
        <p:spPr>
          <a:xfrm>
            <a:off x="2653247" y="58730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210" name="Straight Connector 209">
            <a:extLst>
              <a:ext uri="{FF2B5EF4-FFF2-40B4-BE49-F238E27FC236}">
                <a16:creationId xmlns:a16="http://schemas.microsoft.com/office/drawing/2014/main" id="{E92F6727-60FB-E501-F804-10F0E382537D}"/>
              </a:ext>
            </a:extLst>
          </p:cNvPr>
          <p:cNvCxnSpPr>
            <a:cxnSpLocks/>
          </p:cNvCxnSpPr>
          <p:nvPr/>
        </p:nvCxnSpPr>
        <p:spPr>
          <a:xfrm>
            <a:off x="1821938" y="631949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211" name="Rectangle: Rounded Corners 210">
            <a:extLst>
              <a:ext uri="{FF2B5EF4-FFF2-40B4-BE49-F238E27FC236}">
                <a16:creationId xmlns:a16="http://schemas.microsoft.com/office/drawing/2014/main" id="{DB8498C6-95DF-BCC8-CED5-B1DA6CDEBC80}"/>
              </a:ext>
            </a:extLst>
          </p:cNvPr>
          <p:cNvSpPr/>
          <p:nvPr/>
        </p:nvSpPr>
        <p:spPr>
          <a:xfrm>
            <a:off x="487853" y="736585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12" name="Rectangle: Rounded Corners 211">
            <a:extLst>
              <a:ext uri="{FF2B5EF4-FFF2-40B4-BE49-F238E27FC236}">
                <a16:creationId xmlns:a16="http://schemas.microsoft.com/office/drawing/2014/main" id="{7AC9B22F-62AA-791C-B817-FA5478804D25}"/>
              </a:ext>
            </a:extLst>
          </p:cNvPr>
          <p:cNvSpPr/>
          <p:nvPr/>
        </p:nvSpPr>
        <p:spPr>
          <a:xfrm>
            <a:off x="539425" y="7615674"/>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(Model)</a:t>
            </a:r>
            <a:endParaRPr lang="en-IN" sz="1067" kern="1200">
              <a:solidFill>
                <a:prstClr val="black"/>
              </a:solidFill>
              <a:latin typeface="Calibri" panose="020F0502020204030204"/>
              <a:cs typeface="Calibri"/>
            </a:endParaRPr>
          </a:p>
        </p:txBody>
      </p:sp>
      <p:sp>
        <p:nvSpPr>
          <p:cNvPr id="213" name="TextBox 212">
            <a:extLst>
              <a:ext uri="{FF2B5EF4-FFF2-40B4-BE49-F238E27FC236}">
                <a16:creationId xmlns:a16="http://schemas.microsoft.com/office/drawing/2014/main" id="{2220206E-066D-CA61-67D2-6904DE436B0B}"/>
              </a:ext>
            </a:extLst>
          </p:cNvPr>
          <p:cNvSpPr txBox="1"/>
          <p:nvPr/>
        </p:nvSpPr>
        <p:spPr>
          <a:xfrm>
            <a:off x="1003391" y="731305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214" name="Rectangle: Rounded Corners 213">
            <a:extLst>
              <a:ext uri="{FF2B5EF4-FFF2-40B4-BE49-F238E27FC236}">
                <a16:creationId xmlns:a16="http://schemas.microsoft.com/office/drawing/2014/main" id="{7BEFF9E2-C409-7B27-2AC6-6D4367C389C9}"/>
              </a:ext>
            </a:extLst>
          </p:cNvPr>
          <p:cNvSpPr/>
          <p:nvPr/>
        </p:nvSpPr>
        <p:spPr>
          <a:xfrm>
            <a:off x="2137709" y="735880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15" name="Rectangle: Rounded Corners 214">
            <a:extLst>
              <a:ext uri="{FF2B5EF4-FFF2-40B4-BE49-F238E27FC236}">
                <a16:creationId xmlns:a16="http://schemas.microsoft.com/office/drawing/2014/main" id="{1304F567-8CA2-DEDA-0682-0215F86CC7E4}"/>
              </a:ext>
            </a:extLst>
          </p:cNvPr>
          <p:cNvSpPr/>
          <p:nvPr/>
        </p:nvSpPr>
        <p:spPr>
          <a:xfrm>
            <a:off x="2189281" y="7569293"/>
            <a:ext cx="1003547" cy="512400"/>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20" kern="1200" dirty="0">
                <a:solidFill>
                  <a:prstClr val="black"/>
                </a:solidFill>
                <a:latin typeface="Calibri" panose="020F0502020204030204"/>
              </a:rPr>
              <a:t>Comment Service (Model)</a:t>
            </a:r>
            <a:endParaRPr lang="en-IN" sz="1120" kern="1200">
              <a:solidFill>
                <a:prstClr val="black"/>
              </a:solidFill>
              <a:latin typeface="Calibri" panose="020F0502020204030204"/>
              <a:cs typeface="Calibri"/>
            </a:endParaRPr>
          </a:p>
        </p:txBody>
      </p:sp>
      <p:sp>
        <p:nvSpPr>
          <p:cNvPr id="216" name="TextBox 215">
            <a:extLst>
              <a:ext uri="{FF2B5EF4-FFF2-40B4-BE49-F238E27FC236}">
                <a16:creationId xmlns:a16="http://schemas.microsoft.com/office/drawing/2014/main" id="{5F30DCBB-EED7-4F95-88D1-AA596A939F06}"/>
              </a:ext>
            </a:extLst>
          </p:cNvPr>
          <p:cNvSpPr txBox="1"/>
          <p:nvPr/>
        </p:nvSpPr>
        <p:spPr>
          <a:xfrm>
            <a:off x="2653247" y="730600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217" name="Straight Connector 216">
            <a:extLst>
              <a:ext uri="{FF2B5EF4-FFF2-40B4-BE49-F238E27FC236}">
                <a16:creationId xmlns:a16="http://schemas.microsoft.com/office/drawing/2014/main" id="{98FF138C-0DD1-835F-00B2-0D495698497A}"/>
              </a:ext>
            </a:extLst>
          </p:cNvPr>
          <p:cNvCxnSpPr>
            <a:cxnSpLocks/>
          </p:cNvCxnSpPr>
          <p:nvPr/>
        </p:nvCxnSpPr>
        <p:spPr>
          <a:xfrm>
            <a:off x="1821938" y="7752423"/>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29" name="Rectangle: Rounded Corners 328">
            <a:extLst>
              <a:ext uri="{FF2B5EF4-FFF2-40B4-BE49-F238E27FC236}">
                <a16:creationId xmlns:a16="http://schemas.microsoft.com/office/drawing/2014/main" id="{B9E1B9DA-1356-DEDE-F763-4F1529B7AC29}"/>
              </a:ext>
            </a:extLst>
          </p:cNvPr>
          <p:cNvSpPr/>
          <p:nvPr/>
        </p:nvSpPr>
        <p:spPr>
          <a:xfrm>
            <a:off x="4513690" y="4773665"/>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0" name="TextBox 329">
            <a:extLst>
              <a:ext uri="{FF2B5EF4-FFF2-40B4-BE49-F238E27FC236}">
                <a16:creationId xmlns:a16="http://schemas.microsoft.com/office/drawing/2014/main" id="{088DA0BA-5F7C-9E57-FB44-4570AF2DC2E3}"/>
              </a:ext>
            </a:extLst>
          </p:cNvPr>
          <p:cNvSpPr txBox="1"/>
          <p:nvPr/>
        </p:nvSpPr>
        <p:spPr>
          <a:xfrm>
            <a:off x="7456074" y="4851819"/>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2</a:t>
            </a:r>
          </a:p>
        </p:txBody>
      </p:sp>
      <p:sp>
        <p:nvSpPr>
          <p:cNvPr id="331" name="Rectangle: Rounded Corners 330">
            <a:extLst>
              <a:ext uri="{FF2B5EF4-FFF2-40B4-BE49-F238E27FC236}">
                <a16:creationId xmlns:a16="http://schemas.microsoft.com/office/drawing/2014/main" id="{343FF374-5861-339D-8E87-A4B3A84979E1}"/>
              </a:ext>
            </a:extLst>
          </p:cNvPr>
          <p:cNvSpPr/>
          <p:nvPr/>
        </p:nvSpPr>
        <p:spPr>
          <a:xfrm>
            <a:off x="4513690" y="3630223"/>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2" name="Rectangle: Rounded Corners 331">
            <a:extLst>
              <a:ext uri="{FF2B5EF4-FFF2-40B4-BE49-F238E27FC236}">
                <a16:creationId xmlns:a16="http://schemas.microsoft.com/office/drawing/2014/main" id="{558D2023-772F-6318-D492-CD0C74676CDF}"/>
              </a:ext>
            </a:extLst>
          </p:cNvPr>
          <p:cNvSpPr/>
          <p:nvPr/>
        </p:nvSpPr>
        <p:spPr>
          <a:xfrm>
            <a:off x="4606709" y="367453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33" name="Rectangle: Rounded Corners 332">
            <a:extLst>
              <a:ext uri="{FF2B5EF4-FFF2-40B4-BE49-F238E27FC236}">
                <a16:creationId xmlns:a16="http://schemas.microsoft.com/office/drawing/2014/main" id="{D9CEB8D1-A877-CEE4-CC26-58CF71363F2B}"/>
              </a:ext>
            </a:extLst>
          </p:cNvPr>
          <p:cNvSpPr/>
          <p:nvPr/>
        </p:nvSpPr>
        <p:spPr>
          <a:xfrm>
            <a:off x="4658282" y="392435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a:t>
            </a:r>
            <a:r>
              <a:rPr lang="en-IN" kern="1200" dirty="0">
                <a:solidFill>
                  <a:prstClr val="black"/>
                </a:solidFill>
                <a:latin typeface="Calibri" panose="020F0502020204030204"/>
              </a:rPr>
              <a:t>Controller)</a:t>
            </a:r>
            <a:endParaRPr lang="en-IN" sz="1280" kern="1200" dirty="0">
              <a:solidFill>
                <a:prstClr val="black"/>
              </a:solidFill>
              <a:latin typeface="Calibri" panose="020F0502020204030204"/>
            </a:endParaRPr>
          </a:p>
        </p:txBody>
      </p:sp>
      <p:cxnSp>
        <p:nvCxnSpPr>
          <p:cNvPr id="334" name="Straight Connector 333">
            <a:extLst>
              <a:ext uri="{FF2B5EF4-FFF2-40B4-BE49-F238E27FC236}">
                <a16:creationId xmlns:a16="http://schemas.microsoft.com/office/drawing/2014/main" id="{92156B39-A06C-AD90-18A6-6A593022771E}"/>
              </a:ext>
            </a:extLst>
          </p:cNvPr>
          <p:cNvCxnSpPr>
            <a:cxnSpLocks/>
          </p:cNvCxnSpPr>
          <p:nvPr/>
        </p:nvCxnSpPr>
        <p:spPr>
          <a:xfrm>
            <a:off x="6387046" y="6874579"/>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FC223908-04BA-80ED-A9ED-0B123823D317}"/>
              </a:ext>
            </a:extLst>
          </p:cNvPr>
          <p:cNvSpPr txBox="1"/>
          <p:nvPr/>
        </p:nvSpPr>
        <p:spPr>
          <a:xfrm>
            <a:off x="7456076" y="3687396"/>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1</a:t>
            </a:r>
          </a:p>
        </p:txBody>
      </p:sp>
      <p:sp>
        <p:nvSpPr>
          <p:cNvPr id="336" name="Rectangle: Rounded Corners 335">
            <a:extLst>
              <a:ext uri="{FF2B5EF4-FFF2-40B4-BE49-F238E27FC236}">
                <a16:creationId xmlns:a16="http://schemas.microsoft.com/office/drawing/2014/main" id="{C48A71E9-F368-BCE2-B70F-1869B66468EF}"/>
              </a:ext>
            </a:extLst>
          </p:cNvPr>
          <p:cNvSpPr/>
          <p:nvPr/>
        </p:nvSpPr>
        <p:spPr>
          <a:xfrm>
            <a:off x="4513690" y="5865772"/>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7" name="Rectangle: Rounded Corners 336">
            <a:extLst>
              <a:ext uri="{FF2B5EF4-FFF2-40B4-BE49-F238E27FC236}">
                <a16:creationId xmlns:a16="http://schemas.microsoft.com/office/drawing/2014/main" id="{8C7B9911-5B19-D6D7-BA29-6FA7E5A834CE}"/>
              </a:ext>
            </a:extLst>
          </p:cNvPr>
          <p:cNvSpPr/>
          <p:nvPr/>
        </p:nvSpPr>
        <p:spPr>
          <a:xfrm>
            <a:off x="4513690" y="7291169"/>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8" name="TextBox 337">
            <a:extLst>
              <a:ext uri="{FF2B5EF4-FFF2-40B4-BE49-F238E27FC236}">
                <a16:creationId xmlns:a16="http://schemas.microsoft.com/office/drawing/2014/main" id="{7911C494-F4E9-E825-E715-5E31C2FC97DE}"/>
              </a:ext>
            </a:extLst>
          </p:cNvPr>
          <p:cNvSpPr txBox="1"/>
          <p:nvPr/>
        </p:nvSpPr>
        <p:spPr>
          <a:xfrm>
            <a:off x="7458098" y="7406433"/>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k</a:t>
            </a:r>
          </a:p>
        </p:txBody>
      </p:sp>
      <p:sp>
        <p:nvSpPr>
          <p:cNvPr id="339" name="TextBox 338">
            <a:extLst>
              <a:ext uri="{FF2B5EF4-FFF2-40B4-BE49-F238E27FC236}">
                <a16:creationId xmlns:a16="http://schemas.microsoft.com/office/drawing/2014/main" id="{CA9CF826-BD21-23DE-8091-74D1516E0FDD}"/>
              </a:ext>
            </a:extLst>
          </p:cNvPr>
          <p:cNvSpPr txBox="1"/>
          <p:nvPr/>
        </p:nvSpPr>
        <p:spPr>
          <a:xfrm>
            <a:off x="5122248" y="362173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40" name="Rectangle: Rounded Corners 339">
            <a:extLst>
              <a:ext uri="{FF2B5EF4-FFF2-40B4-BE49-F238E27FC236}">
                <a16:creationId xmlns:a16="http://schemas.microsoft.com/office/drawing/2014/main" id="{F7F3ECA9-BBC1-E650-E48F-D0B7E2B310BB}"/>
              </a:ext>
            </a:extLst>
          </p:cNvPr>
          <p:cNvSpPr/>
          <p:nvPr/>
        </p:nvSpPr>
        <p:spPr>
          <a:xfrm>
            <a:off x="6256565" y="3667482"/>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41" name="Rectangle: Rounded Corners 340">
            <a:extLst>
              <a:ext uri="{FF2B5EF4-FFF2-40B4-BE49-F238E27FC236}">
                <a16:creationId xmlns:a16="http://schemas.microsoft.com/office/drawing/2014/main" id="{D48B4C32-51D3-B67F-3212-D0DAC341EC20}"/>
              </a:ext>
            </a:extLst>
          </p:cNvPr>
          <p:cNvSpPr/>
          <p:nvPr/>
        </p:nvSpPr>
        <p:spPr>
          <a:xfrm>
            <a:off x="6308138" y="3917300"/>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a:t>
            </a:r>
            <a:r>
              <a:rPr lang="en-IN" kern="1200" dirty="0">
                <a:solidFill>
                  <a:prstClr val="black"/>
                </a:solidFill>
                <a:latin typeface="Calibri" panose="020F0502020204030204"/>
              </a:rPr>
              <a:t>(Controller)</a:t>
            </a:r>
            <a:endParaRPr lang="en-IN" sz="1280" kern="1200" dirty="0">
              <a:solidFill>
                <a:prstClr val="black"/>
              </a:solidFill>
              <a:latin typeface="Calibri" panose="020F0502020204030204"/>
            </a:endParaRPr>
          </a:p>
        </p:txBody>
      </p:sp>
      <p:sp>
        <p:nvSpPr>
          <p:cNvPr id="342" name="TextBox 341">
            <a:extLst>
              <a:ext uri="{FF2B5EF4-FFF2-40B4-BE49-F238E27FC236}">
                <a16:creationId xmlns:a16="http://schemas.microsoft.com/office/drawing/2014/main" id="{CABE268F-93C4-CBC0-B6E7-353C82D3F16F}"/>
              </a:ext>
            </a:extLst>
          </p:cNvPr>
          <p:cNvSpPr txBox="1"/>
          <p:nvPr/>
        </p:nvSpPr>
        <p:spPr>
          <a:xfrm>
            <a:off x="6772104" y="3614685"/>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43" name="Straight Connector 342">
            <a:extLst>
              <a:ext uri="{FF2B5EF4-FFF2-40B4-BE49-F238E27FC236}">
                <a16:creationId xmlns:a16="http://schemas.microsoft.com/office/drawing/2014/main" id="{79152311-0B49-B0D2-A939-03B55B6B46E3}"/>
              </a:ext>
            </a:extLst>
          </p:cNvPr>
          <p:cNvCxnSpPr>
            <a:cxnSpLocks/>
          </p:cNvCxnSpPr>
          <p:nvPr/>
        </p:nvCxnSpPr>
        <p:spPr>
          <a:xfrm>
            <a:off x="5940794" y="4061101"/>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44" name="Rectangle: Rounded Corners 343">
            <a:extLst>
              <a:ext uri="{FF2B5EF4-FFF2-40B4-BE49-F238E27FC236}">
                <a16:creationId xmlns:a16="http://schemas.microsoft.com/office/drawing/2014/main" id="{41B90966-8BAD-66AD-33A5-E3B8B92F5BF2}"/>
              </a:ext>
            </a:extLst>
          </p:cNvPr>
          <p:cNvSpPr/>
          <p:nvPr/>
        </p:nvSpPr>
        <p:spPr>
          <a:xfrm>
            <a:off x="4606709" y="485181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45" name="Rectangle: Rounded Corners 344">
            <a:extLst>
              <a:ext uri="{FF2B5EF4-FFF2-40B4-BE49-F238E27FC236}">
                <a16:creationId xmlns:a16="http://schemas.microsoft.com/office/drawing/2014/main" id="{17094954-C989-2BFE-6F99-823DB18D40BE}"/>
              </a:ext>
            </a:extLst>
          </p:cNvPr>
          <p:cNvSpPr/>
          <p:nvPr/>
        </p:nvSpPr>
        <p:spPr>
          <a:xfrm>
            <a:off x="4658282" y="510163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(Controller)</a:t>
            </a:r>
          </a:p>
        </p:txBody>
      </p:sp>
      <p:sp>
        <p:nvSpPr>
          <p:cNvPr id="346" name="TextBox 345">
            <a:extLst>
              <a:ext uri="{FF2B5EF4-FFF2-40B4-BE49-F238E27FC236}">
                <a16:creationId xmlns:a16="http://schemas.microsoft.com/office/drawing/2014/main" id="{157AEAF0-63B0-CD9F-C63E-031F52E4E105}"/>
              </a:ext>
            </a:extLst>
          </p:cNvPr>
          <p:cNvSpPr txBox="1"/>
          <p:nvPr/>
        </p:nvSpPr>
        <p:spPr>
          <a:xfrm>
            <a:off x="5122248" y="479902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47" name="Rectangle: Rounded Corners 346">
            <a:extLst>
              <a:ext uri="{FF2B5EF4-FFF2-40B4-BE49-F238E27FC236}">
                <a16:creationId xmlns:a16="http://schemas.microsoft.com/office/drawing/2014/main" id="{06925421-1678-E35F-3139-4041B4CAA551}"/>
              </a:ext>
            </a:extLst>
          </p:cNvPr>
          <p:cNvSpPr/>
          <p:nvPr/>
        </p:nvSpPr>
        <p:spPr>
          <a:xfrm>
            <a:off x="6256565" y="4844767"/>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48" name="Rectangle: Rounded Corners 347">
            <a:extLst>
              <a:ext uri="{FF2B5EF4-FFF2-40B4-BE49-F238E27FC236}">
                <a16:creationId xmlns:a16="http://schemas.microsoft.com/office/drawing/2014/main" id="{21219330-6501-6C33-7AA8-FE703FF377DD}"/>
              </a:ext>
            </a:extLst>
          </p:cNvPr>
          <p:cNvSpPr/>
          <p:nvPr/>
        </p:nvSpPr>
        <p:spPr>
          <a:xfrm>
            <a:off x="6308138" y="5094585"/>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(Controller)</a:t>
            </a:r>
          </a:p>
        </p:txBody>
      </p:sp>
      <p:sp>
        <p:nvSpPr>
          <p:cNvPr id="349" name="TextBox 348">
            <a:extLst>
              <a:ext uri="{FF2B5EF4-FFF2-40B4-BE49-F238E27FC236}">
                <a16:creationId xmlns:a16="http://schemas.microsoft.com/office/drawing/2014/main" id="{ABD2F031-EB62-A514-7017-4F2CD714D690}"/>
              </a:ext>
            </a:extLst>
          </p:cNvPr>
          <p:cNvSpPr txBox="1"/>
          <p:nvPr/>
        </p:nvSpPr>
        <p:spPr>
          <a:xfrm>
            <a:off x="6772104" y="4791970"/>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50" name="Straight Connector 349">
            <a:extLst>
              <a:ext uri="{FF2B5EF4-FFF2-40B4-BE49-F238E27FC236}">
                <a16:creationId xmlns:a16="http://schemas.microsoft.com/office/drawing/2014/main" id="{1E992CD4-3CA8-B826-8B6D-90487FEB53AE}"/>
              </a:ext>
            </a:extLst>
          </p:cNvPr>
          <p:cNvCxnSpPr>
            <a:cxnSpLocks/>
          </p:cNvCxnSpPr>
          <p:nvPr/>
        </p:nvCxnSpPr>
        <p:spPr>
          <a:xfrm>
            <a:off x="5940794" y="5238386"/>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51" name="Rectangle: Rounded Corners 350">
            <a:extLst>
              <a:ext uri="{FF2B5EF4-FFF2-40B4-BE49-F238E27FC236}">
                <a16:creationId xmlns:a16="http://schemas.microsoft.com/office/drawing/2014/main" id="{6008F332-43F0-4DE8-7F26-B2DA88CDCA6C}"/>
              </a:ext>
            </a:extLst>
          </p:cNvPr>
          <p:cNvSpPr/>
          <p:nvPr/>
        </p:nvSpPr>
        <p:spPr>
          <a:xfrm>
            <a:off x="4606709" y="593293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52" name="Rectangle: Rounded Corners 351">
            <a:extLst>
              <a:ext uri="{FF2B5EF4-FFF2-40B4-BE49-F238E27FC236}">
                <a16:creationId xmlns:a16="http://schemas.microsoft.com/office/drawing/2014/main" id="{4D75D3C5-1B59-22CF-F0FA-9032A4B578B6}"/>
              </a:ext>
            </a:extLst>
          </p:cNvPr>
          <p:cNvSpPr/>
          <p:nvPr/>
        </p:nvSpPr>
        <p:spPr>
          <a:xfrm>
            <a:off x="4658282" y="618274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(Controller)</a:t>
            </a:r>
          </a:p>
        </p:txBody>
      </p:sp>
      <p:sp>
        <p:nvSpPr>
          <p:cNvPr id="353" name="TextBox 352">
            <a:extLst>
              <a:ext uri="{FF2B5EF4-FFF2-40B4-BE49-F238E27FC236}">
                <a16:creationId xmlns:a16="http://schemas.microsoft.com/office/drawing/2014/main" id="{177961A9-C78A-7952-3F07-DB17782A6919}"/>
              </a:ext>
            </a:extLst>
          </p:cNvPr>
          <p:cNvSpPr txBox="1"/>
          <p:nvPr/>
        </p:nvSpPr>
        <p:spPr>
          <a:xfrm>
            <a:off x="7456075" y="6000540"/>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3</a:t>
            </a:r>
          </a:p>
        </p:txBody>
      </p:sp>
      <p:sp>
        <p:nvSpPr>
          <p:cNvPr id="354" name="TextBox 353">
            <a:extLst>
              <a:ext uri="{FF2B5EF4-FFF2-40B4-BE49-F238E27FC236}">
                <a16:creationId xmlns:a16="http://schemas.microsoft.com/office/drawing/2014/main" id="{7B8DC260-E04E-572F-D80B-CBC1CA2C75EB}"/>
              </a:ext>
            </a:extLst>
          </p:cNvPr>
          <p:cNvSpPr txBox="1"/>
          <p:nvPr/>
        </p:nvSpPr>
        <p:spPr>
          <a:xfrm>
            <a:off x="5122248" y="588013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55" name="Rectangle: Rounded Corners 354">
            <a:extLst>
              <a:ext uri="{FF2B5EF4-FFF2-40B4-BE49-F238E27FC236}">
                <a16:creationId xmlns:a16="http://schemas.microsoft.com/office/drawing/2014/main" id="{EA4FB3F7-C239-3B50-FA05-DC0277E36544}"/>
              </a:ext>
            </a:extLst>
          </p:cNvPr>
          <p:cNvSpPr/>
          <p:nvPr/>
        </p:nvSpPr>
        <p:spPr>
          <a:xfrm>
            <a:off x="6256565" y="592587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56" name="Rectangle: Rounded Corners 355">
            <a:extLst>
              <a:ext uri="{FF2B5EF4-FFF2-40B4-BE49-F238E27FC236}">
                <a16:creationId xmlns:a16="http://schemas.microsoft.com/office/drawing/2014/main" id="{7BEB2538-866B-82B2-9E9A-04FB5CE69E53}"/>
              </a:ext>
            </a:extLst>
          </p:cNvPr>
          <p:cNvSpPr/>
          <p:nvPr/>
        </p:nvSpPr>
        <p:spPr>
          <a:xfrm>
            <a:off x="6308138" y="617569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(Controller)</a:t>
            </a:r>
          </a:p>
        </p:txBody>
      </p:sp>
      <p:sp>
        <p:nvSpPr>
          <p:cNvPr id="357" name="TextBox 356">
            <a:extLst>
              <a:ext uri="{FF2B5EF4-FFF2-40B4-BE49-F238E27FC236}">
                <a16:creationId xmlns:a16="http://schemas.microsoft.com/office/drawing/2014/main" id="{A7AD93FD-A51A-A56F-B4AF-DE4256D103EB}"/>
              </a:ext>
            </a:extLst>
          </p:cNvPr>
          <p:cNvSpPr txBox="1"/>
          <p:nvPr/>
        </p:nvSpPr>
        <p:spPr>
          <a:xfrm>
            <a:off x="6772104" y="58730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58" name="Straight Connector 357">
            <a:extLst>
              <a:ext uri="{FF2B5EF4-FFF2-40B4-BE49-F238E27FC236}">
                <a16:creationId xmlns:a16="http://schemas.microsoft.com/office/drawing/2014/main" id="{F1766A57-17E3-FD17-B64D-FDC50950B156}"/>
              </a:ext>
            </a:extLst>
          </p:cNvPr>
          <p:cNvCxnSpPr>
            <a:cxnSpLocks/>
          </p:cNvCxnSpPr>
          <p:nvPr/>
        </p:nvCxnSpPr>
        <p:spPr>
          <a:xfrm>
            <a:off x="5940794" y="631949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59" name="Rectangle: Rounded Corners 358">
            <a:extLst>
              <a:ext uri="{FF2B5EF4-FFF2-40B4-BE49-F238E27FC236}">
                <a16:creationId xmlns:a16="http://schemas.microsoft.com/office/drawing/2014/main" id="{2D87A150-617D-5B85-192B-D60ECDE2106D}"/>
              </a:ext>
            </a:extLst>
          </p:cNvPr>
          <p:cNvSpPr/>
          <p:nvPr/>
        </p:nvSpPr>
        <p:spPr>
          <a:xfrm>
            <a:off x="4606709" y="736585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60" name="Rectangle: Rounded Corners 359">
            <a:extLst>
              <a:ext uri="{FF2B5EF4-FFF2-40B4-BE49-F238E27FC236}">
                <a16:creationId xmlns:a16="http://schemas.microsoft.com/office/drawing/2014/main" id="{27F4FE30-BED9-6D75-CA6A-93365754533F}"/>
              </a:ext>
            </a:extLst>
          </p:cNvPr>
          <p:cNvSpPr/>
          <p:nvPr/>
        </p:nvSpPr>
        <p:spPr>
          <a:xfrm>
            <a:off x="4658282" y="7615674"/>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20" kern="1200" dirty="0">
                <a:solidFill>
                  <a:prstClr val="black"/>
                </a:solidFill>
                <a:latin typeface="Calibri" panose="020F0502020204030204"/>
              </a:rPr>
              <a:t>Comment Service (Controller)</a:t>
            </a:r>
            <a:endParaRPr lang="en-IN" sz="1120" kern="1200" dirty="0">
              <a:solidFill>
                <a:prstClr val="black"/>
              </a:solidFill>
              <a:latin typeface="Calibri" panose="020F0502020204030204"/>
              <a:cs typeface="Calibri"/>
            </a:endParaRPr>
          </a:p>
        </p:txBody>
      </p:sp>
      <p:sp>
        <p:nvSpPr>
          <p:cNvPr id="361" name="TextBox 360">
            <a:extLst>
              <a:ext uri="{FF2B5EF4-FFF2-40B4-BE49-F238E27FC236}">
                <a16:creationId xmlns:a16="http://schemas.microsoft.com/office/drawing/2014/main" id="{AC18E5C7-D3B8-5F3E-741F-4AD53495BF87}"/>
              </a:ext>
            </a:extLst>
          </p:cNvPr>
          <p:cNvSpPr txBox="1"/>
          <p:nvPr/>
        </p:nvSpPr>
        <p:spPr>
          <a:xfrm>
            <a:off x="5122248" y="731305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62" name="Rectangle: Rounded Corners 361">
            <a:extLst>
              <a:ext uri="{FF2B5EF4-FFF2-40B4-BE49-F238E27FC236}">
                <a16:creationId xmlns:a16="http://schemas.microsoft.com/office/drawing/2014/main" id="{CBFDD774-75A0-928C-7A5A-ECA8D13D902D}"/>
              </a:ext>
            </a:extLst>
          </p:cNvPr>
          <p:cNvSpPr/>
          <p:nvPr/>
        </p:nvSpPr>
        <p:spPr>
          <a:xfrm>
            <a:off x="6256565" y="735880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63" name="Rectangle: Rounded Corners 362">
            <a:extLst>
              <a:ext uri="{FF2B5EF4-FFF2-40B4-BE49-F238E27FC236}">
                <a16:creationId xmlns:a16="http://schemas.microsoft.com/office/drawing/2014/main" id="{E750DDC4-89C3-0969-AF72-162CFCBCD0D2}"/>
              </a:ext>
            </a:extLst>
          </p:cNvPr>
          <p:cNvSpPr/>
          <p:nvPr/>
        </p:nvSpPr>
        <p:spPr>
          <a:xfrm>
            <a:off x="6308138" y="7595513"/>
            <a:ext cx="1003547" cy="486181"/>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20" kern="1200" dirty="0">
                <a:solidFill>
                  <a:prstClr val="black"/>
                </a:solidFill>
                <a:latin typeface="Calibri" panose="020F0502020204030204"/>
              </a:rPr>
              <a:t>Comment Service (Controller)</a:t>
            </a:r>
            <a:endParaRPr lang="en-IN" sz="1120" kern="1200">
              <a:solidFill>
                <a:prstClr val="black"/>
              </a:solidFill>
              <a:latin typeface="Calibri" panose="020F0502020204030204"/>
              <a:cs typeface="Calibri"/>
            </a:endParaRPr>
          </a:p>
        </p:txBody>
      </p:sp>
      <p:sp>
        <p:nvSpPr>
          <p:cNvPr id="364" name="TextBox 363">
            <a:extLst>
              <a:ext uri="{FF2B5EF4-FFF2-40B4-BE49-F238E27FC236}">
                <a16:creationId xmlns:a16="http://schemas.microsoft.com/office/drawing/2014/main" id="{A9E56D69-F0BF-982A-F9C0-038889A285B6}"/>
              </a:ext>
            </a:extLst>
          </p:cNvPr>
          <p:cNvSpPr txBox="1"/>
          <p:nvPr/>
        </p:nvSpPr>
        <p:spPr>
          <a:xfrm>
            <a:off x="6772104" y="730600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65" name="Straight Connector 364">
            <a:extLst>
              <a:ext uri="{FF2B5EF4-FFF2-40B4-BE49-F238E27FC236}">
                <a16:creationId xmlns:a16="http://schemas.microsoft.com/office/drawing/2014/main" id="{96790E9E-C3D1-714C-4CA2-82EA3F50D74F}"/>
              </a:ext>
            </a:extLst>
          </p:cNvPr>
          <p:cNvCxnSpPr>
            <a:cxnSpLocks/>
          </p:cNvCxnSpPr>
          <p:nvPr/>
        </p:nvCxnSpPr>
        <p:spPr>
          <a:xfrm>
            <a:off x="5940794" y="7752423"/>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66" name="Rectangle: Rounded Corners 365">
            <a:extLst>
              <a:ext uri="{FF2B5EF4-FFF2-40B4-BE49-F238E27FC236}">
                <a16:creationId xmlns:a16="http://schemas.microsoft.com/office/drawing/2014/main" id="{B000CCFA-0AC6-1C46-CBB3-6924D0AD78E8}"/>
              </a:ext>
            </a:extLst>
          </p:cNvPr>
          <p:cNvSpPr/>
          <p:nvPr/>
        </p:nvSpPr>
        <p:spPr>
          <a:xfrm>
            <a:off x="8621121" y="4773665"/>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67" name="TextBox 366">
            <a:extLst>
              <a:ext uri="{FF2B5EF4-FFF2-40B4-BE49-F238E27FC236}">
                <a16:creationId xmlns:a16="http://schemas.microsoft.com/office/drawing/2014/main" id="{BA8C9D73-E33F-E1C3-BFE7-B20EBED96162}"/>
              </a:ext>
            </a:extLst>
          </p:cNvPr>
          <p:cNvSpPr txBox="1"/>
          <p:nvPr/>
        </p:nvSpPr>
        <p:spPr>
          <a:xfrm>
            <a:off x="11563506" y="4851819"/>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2</a:t>
            </a:r>
          </a:p>
        </p:txBody>
      </p:sp>
      <p:sp>
        <p:nvSpPr>
          <p:cNvPr id="368" name="Rectangle: Rounded Corners 367">
            <a:extLst>
              <a:ext uri="{FF2B5EF4-FFF2-40B4-BE49-F238E27FC236}">
                <a16:creationId xmlns:a16="http://schemas.microsoft.com/office/drawing/2014/main" id="{98F331FB-C7D9-A6E3-2AF1-685175F9A186}"/>
              </a:ext>
            </a:extLst>
          </p:cNvPr>
          <p:cNvSpPr/>
          <p:nvPr/>
        </p:nvSpPr>
        <p:spPr>
          <a:xfrm>
            <a:off x="8621121" y="3630223"/>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69" name="Rectangle: Rounded Corners 368">
            <a:extLst>
              <a:ext uri="{FF2B5EF4-FFF2-40B4-BE49-F238E27FC236}">
                <a16:creationId xmlns:a16="http://schemas.microsoft.com/office/drawing/2014/main" id="{27AA9E5B-39E2-1575-BBE3-6679C59776BF}"/>
              </a:ext>
            </a:extLst>
          </p:cNvPr>
          <p:cNvSpPr/>
          <p:nvPr/>
        </p:nvSpPr>
        <p:spPr>
          <a:xfrm>
            <a:off x="8714141" y="367453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70" name="Rectangle: Rounded Corners 369">
            <a:extLst>
              <a:ext uri="{FF2B5EF4-FFF2-40B4-BE49-F238E27FC236}">
                <a16:creationId xmlns:a16="http://schemas.microsoft.com/office/drawing/2014/main" id="{C28ECF21-2372-C192-AB49-84941B6D5914}"/>
              </a:ext>
            </a:extLst>
          </p:cNvPr>
          <p:cNvSpPr/>
          <p:nvPr/>
        </p:nvSpPr>
        <p:spPr>
          <a:xfrm>
            <a:off x="8765713" y="392435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(View)</a:t>
            </a:r>
          </a:p>
        </p:txBody>
      </p:sp>
      <p:cxnSp>
        <p:nvCxnSpPr>
          <p:cNvPr id="371" name="Straight Connector 370">
            <a:extLst>
              <a:ext uri="{FF2B5EF4-FFF2-40B4-BE49-F238E27FC236}">
                <a16:creationId xmlns:a16="http://schemas.microsoft.com/office/drawing/2014/main" id="{D8C2E1CD-918A-A726-867C-392CFF7A3F94}"/>
              </a:ext>
            </a:extLst>
          </p:cNvPr>
          <p:cNvCxnSpPr>
            <a:cxnSpLocks/>
          </p:cNvCxnSpPr>
          <p:nvPr/>
        </p:nvCxnSpPr>
        <p:spPr>
          <a:xfrm>
            <a:off x="10494478" y="6874579"/>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78462B34-E5FF-57D0-51E0-4ABD063C79BA}"/>
              </a:ext>
            </a:extLst>
          </p:cNvPr>
          <p:cNvSpPr txBox="1"/>
          <p:nvPr/>
        </p:nvSpPr>
        <p:spPr>
          <a:xfrm>
            <a:off x="11563508" y="3687396"/>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1</a:t>
            </a:r>
          </a:p>
        </p:txBody>
      </p:sp>
      <p:sp>
        <p:nvSpPr>
          <p:cNvPr id="373" name="Rectangle: Rounded Corners 372">
            <a:extLst>
              <a:ext uri="{FF2B5EF4-FFF2-40B4-BE49-F238E27FC236}">
                <a16:creationId xmlns:a16="http://schemas.microsoft.com/office/drawing/2014/main" id="{10923258-D2F9-13C9-1668-740F83D9CD04}"/>
              </a:ext>
            </a:extLst>
          </p:cNvPr>
          <p:cNvSpPr/>
          <p:nvPr/>
        </p:nvSpPr>
        <p:spPr>
          <a:xfrm>
            <a:off x="8621121" y="5865772"/>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74" name="Rectangle: Rounded Corners 373">
            <a:extLst>
              <a:ext uri="{FF2B5EF4-FFF2-40B4-BE49-F238E27FC236}">
                <a16:creationId xmlns:a16="http://schemas.microsoft.com/office/drawing/2014/main" id="{B55739BB-2CE4-3FDF-735B-F6E8547B89C4}"/>
              </a:ext>
            </a:extLst>
          </p:cNvPr>
          <p:cNvSpPr/>
          <p:nvPr/>
        </p:nvSpPr>
        <p:spPr>
          <a:xfrm>
            <a:off x="8621121" y="7291169"/>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75" name="TextBox 374">
            <a:extLst>
              <a:ext uri="{FF2B5EF4-FFF2-40B4-BE49-F238E27FC236}">
                <a16:creationId xmlns:a16="http://schemas.microsoft.com/office/drawing/2014/main" id="{0987C6E6-53AD-B801-29D0-6352018F431E}"/>
              </a:ext>
            </a:extLst>
          </p:cNvPr>
          <p:cNvSpPr txBox="1"/>
          <p:nvPr/>
        </p:nvSpPr>
        <p:spPr>
          <a:xfrm>
            <a:off x="11565529" y="7406433"/>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k</a:t>
            </a:r>
          </a:p>
        </p:txBody>
      </p:sp>
      <p:sp>
        <p:nvSpPr>
          <p:cNvPr id="376" name="TextBox 375">
            <a:extLst>
              <a:ext uri="{FF2B5EF4-FFF2-40B4-BE49-F238E27FC236}">
                <a16:creationId xmlns:a16="http://schemas.microsoft.com/office/drawing/2014/main" id="{371A40F3-8AA1-97E5-C0DD-AF9758F959E7}"/>
              </a:ext>
            </a:extLst>
          </p:cNvPr>
          <p:cNvSpPr txBox="1"/>
          <p:nvPr/>
        </p:nvSpPr>
        <p:spPr>
          <a:xfrm>
            <a:off x="9229679" y="362173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77" name="Rectangle: Rounded Corners 376">
            <a:extLst>
              <a:ext uri="{FF2B5EF4-FFF2-40B4-BE49-F238E27FC236}">
                <a16:creationId xmlns:a16="http://schemas.microsoft.com/office/drawing/2014/main" id="{3604E0BF-1BB2-90D0-248B-B717B145251D}"/>
              </a:ext>
            </a:extLst>
          </p:cNvPr>
          <p:cNvSpPr/>
          <p:nvPr/>
        </p:nvSpPr>
        <p:spPr>
          <a:xfrm>
            <a:off x="10363997" y="3667482"/>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78" name="Rectangle: Rounded Corners 377">
            <a:extLst>
              <a:ext uri="{FF2B5EF4-FFF2-40B4-BE49-F238E27FC236}">
                <a16:creationId xmlns:a16="http://schemas.microsoft.com/office/drawing/2014/main" id="{B0F5B66A-D42D-6ABF-24EB-E6ABF62CBFFD}"/>
              </a:ext>
            </a:extLst>
          </p:cNvPr>
          <p:cNvSpPr/>
          <p:nvPr/>
        </p:nvSpPr>
        <p:spPr>
          <a:xfrm>
            <a:off x="10415569" y="3917300"/>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(View)</a:t>
            </a:r>
          </a:p>
        </p:txBody>
      </p:sp>
      <p:sp>
        <p:nvSpPr>
          <p:cNvPr id="379" name="TextBox 378">
            <a:extLst>
              <a:ext uri="{FF2B5EF4-FFF2-40B4-BE49-F238E27FC236}">
                <a16:creationId xmlns:a16="http://schemas.microsoft.com/office/drawing/2014/main" id="{A71A0BDB-A578-1997-FCA0-D9CBABFF1197}"/>
              </a:ext>
            </a:extLst>
          </p:cNvPr>
          <p:cNvSpPr txBox="1"/>
          <p:nvPr/>
        </p:nvSpPr>
        <p:spPr>
          <a:xfrm>
            <a:off x="10879535" y="3614685"/>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80" name="Straight Connector 379">
            <a:extLst>
              <a:ext uri="{FF2B5EF4-FFF2-40B4-BE49-F238E27FC236}">
                <a16:creationId xmlns:a16="http://schemas.microsoft.com/office/drawing/2014/main" id="{FE1077C6-F01D-558A-8A02-0295404FED33}"/>
              </a:ext>
            </a:extLst>
          </p:cNvPr>
          <p:cNvCxnSpPr>
            <a:cxnSpLocks/>
          </p:cNvCxnSpPr>
          <p:nvPr/>
        </p:nvCxnSpPr>
        <p:spPr>
          <a:xfrm>
            <a:off x="10048226" y="4061101"/>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81" name="Rectangle: Rounded Corners 380">
            <a:extLst>
              <a:ext uri="{FF2B5EF4-FFF2-40B4-BE49-F238E27FC236}">
                <a16:creationId xmlns:a16="http://schemas.microsoft.com/office/drawing/2014/main" id="{56CC05D4-FC87-E5EE-C1A7-7326F0D86446}"/>
              </a:ext>
            </a:extLst>
          </p:cNvPr>
          <p:cNvSpPr/>
          <p:nvPr/>
        </p:nvSpPr>
        <p:spPr>
          <a:xfrm>
            <a:off x="8714141" y="485181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82" name="Rectangle: Rounded Corners 381">
            <a:extLst>
              <a:ext uri="{FF2B5EF4-FFF2-40B4-BE49-F238E27FC236}">
                <a16:creationId xmlns:a16="http://schemas.microsoft.com/office/drawing/2014/main" id="{E8BB322B-5EBD-9F39-0A35-D90F5B5A5A45}"/>
              </a:ext>
            </a:extLst>
          </p:cNvPr>
          <p:cNvSpPr/>
          <p:nvPr/>
        </p:nvSpPr>
        <p:spPr>
          <a:xfrm>
            <a:off x="8765713" y="510163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(View)</a:t>
            </a:r>
          </a:p>
        </p:txBody>
      </p:sp>
      <p:sp>
        <p:nvSpPr>
          <p:cNvPr id="383" name="TextBox 382">
            <a:extLst>
              <a:ext uri="{FF2B5EF4-FFF2-40B4-BE49-F238E27FC236}">
                <a16:creationId xmlns:a16="http://schemas.microsoft.com/office/drawing/2014/main" id="{75481F79-6D94-C3F9-76A1-7A7A2E7D8252}"/>
              </a:ext>
            </a:extLst>
          </p:cNvPr>
          <p:cNvSpPr txBox="1"/>
          <p:nvPr/>
        </p:nvSpPr>
        <p:spPr>
          <a:xfrm>
            <a:off x="9229679" y="479902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84" name="Rectangle: Rounded Corners 383">
            <a:extLst>
              <a:ext uri="{FF2B5EF4-FFF2-40B4-BE49-F238E27FC236}">
                <a16:creationId xmlns:a16="http://schemas.microsoft.com/office/drawing/2014/main" id="{E3805E84-FB7A-F91F-F25C-CB7A3DA83EF8}"/>
              </a:ext>
            </a:extLst>
          </p:cNvPr>
          <p:cNvSpPr/>
          <p:nvPr/>
        </p:nvSpPr>
        <p:spPr>
          <a:xfrm>
            <a:off x="10363997" y="4844767"/>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85" name="Rectangle: Rounded Corners 384">
            <a:extLst>
              <a:ext uri="{FF2B5EF4-FFF2-40B4-BE49-F238E27FC236}">
                <a16:creationId xmlns:a16="http://schemas.microsoft.com/office/drawing/2014/main" id="{A013A29B-7D11-F6E7-5F17-AA9BD916224F}"/>
              </a:ext>
            </a:extLst>
          </p:cNvPr>
          <p:cNvSpPr/>
          <p:nvPr/>
        </p:nvSpPr>
        <p:spPr>
          <a:xfrm>
            <a:off x="10415569" y="5094585"/>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(View)</a:t>
            </a:r>
          </a:p>
        </p:txBody>
      </p:sp>
      <p:sp>
        <p:nvSpPr>
          <p:cNvPr id="386" name="TextBox 385">
            <a:extLst>
              <a:ext uri="{FF2B5EF4-FFF2-40B4-BE49-F238E27FC236}">
                <a16:creationId xmlns:a16="http://schemas.microsoft.com/office/drawing/2014/main" id="{4DF42409-59B1-D20E-B3C3-388139D82FF3}"/>
              </a:ext>
            </a:extLst>
          </p:cNvPr>
          <p:cNvSpPr txBox="1"/>
          <p:nvPr/>
        </p:nvSpPr>
        <p:spPr>
          <a:xfrm>
            <a:off x="10879535" y="4791970"/>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87" name="Straight Connector 386">
            <a:extLst>
              <a:ext uri="{FF2B5EF4-FFF2-40B4-BE49-F238E27FC236}">
                <a16:creationId xmlns:a16="http://schemas.microsoft.com/office/drawing/2014/main" id="{5EE8634C-F7A0-FB36-7DF5-5034615C48E5}"/>
              </a:ext>
            </a:extLst>
          </p:cNvPr>
          <p:cNvCxnSpPr>
            <a:cxnSpLocks/>
          </p:cNvCxnSpPr>
          <p:nvPr/>
        </p:nvCxnSpPr>
        <p:spPr>
          <a:xfrm>
            <a:off x="10048226" y="5238386"/>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88" name="Rectangle: Rounded Corners 387">
            <a:extLst>
              <a:ext uri="{FF2B5EF4-FFF2-40B4-BE49-F238E27FC236}">
                <a16:creationId xmlns:a16="http://schemas.microsoft.com/office/drawing/2014/main" id="{F893021A-6B87-57C0-E051-1439EFC9ECDD}"/>
              </a:ext>
            </a:extLst>
          </p:cNvPr>
          <p:cNvSpPr/>
          <p:nvPr/>
        </p:nvSpPr>
        <p:spPr>
          <a:xfrm>
            <a:off x="8714141" y="593293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89" name="Rectangle: Rounded Corners 388">
            <a:extLst>
              <a:ext uri="{FF2B5EF4-FFF2-40B4-BE49-F238E27FC236}">
                <a16:creationId xmlns:a16="http://schemas.microsoft.com/office/drawing/2014/main" id="{A3C53F07-60FB-5905-29D1-210CB35AA288}"/>
              </a:ext>
            </a:extLst>
          </p:cNvPr>
          <p:cNvSpPr/>
          <p:nvPr/>
        </p:nvSpPr>
        <p:spPr>
          <a:xfrm>
            <a:off x="8765713" y="618274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(View)</a:t>
            </a:r>
          </a:p>
        </p:txBody>
      </p:sp>
      <p:sp>
        <p:nvSpPr>
          <p:cNvPr id="390" name="TextBox 389">
            <a:extLst>
              <a:ext uri="{FF2B5EF4-FFF2-40B4-BE49-F238E27FC236}">
                <a16:creationId xmlns:a16="http://schemas.microsoft.com/office/drawing/2014/main" id="{7743668B-F9AF-3168-6925-0008F3D37839}"/>
              </a:ext>
            </a:extLst>
          </p:cNvPr>
          <p:cNvSpPr txBox="1"/>
          <p:nvPr/>
        </p:nvSpPr>
        <p:spPr>
          <a:xfrm>
            <a:off x="11563507" y="6000540"/>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3</a:t>
            </a:r>
          </a:p>
        </p:txBody>
      </p:sp>
      <p:sp>
        <p:nvSpPr>
          <p:cNvPr id="391" name="TextBox 390">
            <a:extLst>
              <a:ext uri="{FF2B5EF4-FFF2-40B4-BE49-F238E27FC236}">
                <a16:creationId xmlns:a16="http://schemas.microsoft.com/office/drawing/2014/main" id="{997767BB-CD4B-A265-1F5D-E0D0348645F1}"/>
              </a:ext>
            </a:extLst>
          </p:cNvPr>
          <p:cNvSpPr txBox="1"/>
          <p:nvPr/>
        </p:nvSpPr>
        <p:spPr>
          <a:xfrm>
            <a:off x="9229679" y="588013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92" name="Rectangle: Rounded Corners 391">
            <a:extLst>
              <a:ext uri="{FF2B5EF4-FFF2-40B4-BE49-F238E27FC236}">
                <a16:creationId xmlns:a16="http://schemas.microsoft.com/office/drawing/2014/main" id="{9396CA4A-3750-8318-E09D-A5E83EE00FE3}"/>
              </a:ext>
            </a:extLst>
          </p:cNvPr>
          <p:cNvSpPr/>
          <p:nvPr/>
        </p:nvSpPr>
        <p:spPr>
          <a:xfrm>
            <a:off x="10363997" y="592587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93" name="Rectangle: Rounded Corners 392">
            <a:extLst>
              <a:ext uri="{FF2B5EF4-FFF2-40B4-BE49-F238E27FC236}">
                <a16:creationId xmlns:a16="http://schemas.microsoft.com/office/drawing/2014/main" id="{2732A76B-E0F2-1091-A374-4D8925E6FE44}"/>
              </a:ext>
            </a:extLst>
          </p:cNvPr>
          <p:cNvSpPr/>
          <p:nvPr/>
        </p:nvSpPr>
        <p:spPr>
          <a:xfrm>
            <a:off x="10415569" y="617569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(View)</a:t>
            </a:r>
          </a:p>
        </p:txBody>
      </p:sp>
      <p:sp>
        <p:nvSpPr>
          <p:cNvPr id="394" name="TextBox 393">
            <a:extLst>
              <a:ext uri="{FF2B5EF4-FFF2-40B4-BE49-F238E27FC236}">
                <a16:creationId xmlns:a16="http://schemas.microsoft.com/office/drawing/2014/main" id="{7DFF3D4E-DFAF-88EC-8E11-25DCFBA4EBB2}"/>
              </a:ext>
            </a:extLst>
          </p:cNvPr>
          <p:cNvSpPr txBox="1"/>
          <p:nvPr/>
        </p:nvSpPr>
        <p:spPr>
          <a:xfrm>
            <a:off x="10879535" y="58730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95" name="Straight Connector 394">
            <a:extLst>
              <a:ext uri="{FF2B5EF4-FFF2-40B4-BE49-F238E27FC236}">
                <a16:creationId xmlns:a16="http://schemas.microsoft.com/office/drawing/2014/main" id="{12E17219-3438-6F17-1AFA-055D12B589E6}"/>
              </a:ext>
            </a:extLst>
          </p:cNvPr>
          <p:cNvCxnSpPr>
            <a:cxnSpLocks/>
          </p:cNvCxnSpPr>
          <p:nvPr/>
        </p:nvCxnSpPr>
        <p:spPr>
          <a:xfrm>
            <a:off x="10048226" y="631949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96" name="Rectangle: Rounded Corners 395">
            <a:extLst>
              <a:ext uri="{FF2B5EF4-FFF2-40B4-BE49-F238E27FC236}">
                <a16:creationId xmlns:a16="http://schemas.microsoft.com/office/drawing/2014/main" id="{15C550AB-E060-8505-0DAC-2743AA32ABB6}"/>
              </a:ext>
            </a:extLst>
          </p:cNvPr>
          <p:cNvSpPr/>
          <p:nvPr/>
        </p:nvSpPr>
        <p:spPr>
          <a:xfrm>
            <a:off x="8714141" y="736585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97" name="Rectangle: Rounded Corners 396">
            <a:extLst>
              <a:ext uri="{FF2B5EF4-FFF2-40B4-BE49-F238E27FC236}">
                <a16:creationId xmlns:a16="http://schemas.microsoft.com/office/drawing/2014/main" id="{A430E1BD-0CAC-AD8C-CE68-0EAE6033AEC9}"/>
              </a:ext>
            </a:extLst>
          </p:cNvPr>
          <p:cNvSpPr/>
          <p:nvPr/>
        </p:nvSpPr>
        <p:spPr>
          <a:xfrm>
            <a:off x="8765713" y="7615674"/>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(View)</a:t>
            </a:r>
            <a:endParaRPr lang="en-IN" sz="1067" kern="1200">
              <a:solidFill>
                <a:prstClr val="black"/>
              </a:solidFill>
              <a:latin typeface="Calibri" panose="020F0502020204030204"/>
              <a:cs typeface="Calibri"/>
            </a:endParaRPr>
          </a:p>
        </p:txBody>
      </p:sp>
      <p:sp>
        <p:nvSpPr>
          <p:cNvPr id="398" name="TextBox 397">
            <a:extLst>
              <a:ext uri="{FF2B5EF4-FFF2-40B4-BE49-F238E27FC236}">
                <a16:creationId xmlns:a16="http://schemas.microsoft.com/office/drawing/2014/main" id="{34AE6946-1140-5F9F-779F-B4046A6E8F2F}"/>
              </a:ext>
            </a:extLst>
          </p:cNvPr>
          <p:cNvSpPr txBox="1"/>
          <p:nvPr/>
        </p:nvSpPr>
        <p:spPr>
          <a:xfrm>
            <a:off x="9229679" y="731305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99" name="Rectangle: Rounded Corners 398">
            <a:extLst>
              <a:ext uri="{FF2B5EF4-FFF2-40B4-BE49-F238E27FC236}">
                <a16:creationId xmlns:a16="http://schemas.microsoft.com/office/drawing/2014/main" id="{8525415C-F977-F0C5-1242-FF37DE9D9F56}"/>
              </a:ext>
            </a:extLst>
          </p:cNvPr>
          <p:cNvSpPr/>
          <p:nvPr/>
        </p:nvSpPr>
        <p:spPr>
          <a:xfrm>
            <a:off x="10363997" y="735880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00" name="Rectangle: Rounded Corners 399">
            <a:extLst>
              <a:ext uri="{FF2B5EF4-FFF2-40B4-BE49-F238E27FC236}">
                <a16:creationId xmlns:a16="http://schemas.microsoft.com/office/drawing/2014/main" id="{D0C72665-39FD-2BF6-821E-53E25FA29133}"/>
              </a:ext>
            </a:extLst>
          </p:cNvPr>
          <p:cNvSpPr/>
          <p:nvPr/>
        </p:nvSpPr>
        <p:spPr>
          <a:xfrm>
            <a:off x="10415569" y="7608622"/>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(View)</a:t>
            </a:r>
            <a:endParaRPr lang="en-IN" sz="1067" kern="1200" dirty="0">
              <a:solidFill>
                <a:prstClr val="black"/>
              </a:solidFill>
              <a:latin typeface="Calibri" panose="020F0502020204030204"/>
              <a:cs typeface="Calibri"/>
            </a:endParaRPr>
          </a:p>
        </p:txBody>
      </p:sp>
      <p:sp>
        <p:nvSpPr>
          <p:cNvPr id="401" name="TextBox 400">
            <a:extLst>
              <a:ext uri="{FF2B5EF4-FFF2-40B4-BE49-F238E27FC236}">
                <a16:creationId xmlns:a16="http://schemas.microsoft.com/office/drawing/2014/main" id="{F1B498F2-2319-01B8-C485-97FEE8EE16CA}"/>
              </a:ext>
            </a:extLst>
          </p:cNvPr>
          <p:cNvSpPr txBox="1"/>
          <p:nvPr/>
        </p:nvSpPr>
        <p:spPr>
          <a:xfrm>
            <a:off x="10879535" y="730600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402" name="Straight Connector 401">
            <a:extLst>
              <a:ext uri="{FF2B5EF4-FFF2-40B4-BE49-F238E27FC236}">
                <a16:creationId xmlns:a16="http://schemas.microsoft.com/office/drawing/2014/main" id="{DC94D3B8-F032-91DE-FEB4-543815CD4620}"/>
              </a:ext>
            </a:extLst>
          </p:cNvPr>
          <p:cNvCxnSpPr>
            <a:cxnSpLocks/>
          </p:cNvCxnSpPr>
          <p:nvPr/>
        </p:nvCxnSpPr>
        <p:spPr>
          <a:xfrm>
            <a:off x="10048226" y="7752423"/>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7" name="Rectangle: Rounded Corners 6">
            <a:extLst>
              <a:ext uri="{FF2B5EF4-FFF2-40B4-BE49-F238E27FC236}">
                <a16:creationId xmlns:a16="http://schemas.microsoft.com/office/drawing/2014/main" id="{9FBF43A7-D887-9943-676C-C311ADB3C140}"/>
              </a:ext>
            </a:extLst>
          </p:cNvPr>
          <p:cNvSpPr/>
          <p:nvPr/>
        </p:nvSpPr>
        <p:spPr>
          <a:xfrm>
            <a:off x="623147" y="388119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a:t>
            </a:r>
            <a:r>
              <a:rPr lang="en-IN" sz="1280" kern="1200" dirty="0">
                <a:solidFill>
                  <a:prstClr val="black"/>
                </a:solidFill>
                <a:latin typeface="Calibri" panose="020F0502020204030204"/>
                <a:ea typeface="Calibri" panose="020F0502020204030204"/>
                <a:cs typeface="Calibri" panose="020F0502020204030204"/>
              </a:rPr>
              <a:t>Model</a:t>
            </a:r>
            <a:r>
              <a:rPr lang="en-IN" sz="1280" kern="1200" dirty="0">
                <a:solidFill>
                  <a:prstClr val="black"/>
                </a:solidFill>
                <a:latin typeface="Calibri" panose="020F0502020204030204"/>
              </a:rPr>
              <a:t>)</a:t>
            </a:r>
          </a:p>
        </p:txBody>
      </p:sp>
    </p:spTree>
    <p:extLst>
      <p:ext uri="{BB962C8B-B14F-4D97-AF65-F5344CB8AC3E}">
        <p14:creationId xmlns:p14="http://schemas.microsoft.com/office/powerpoint/2010/main" val="2256900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E0A3CB-2E5E-B7C9-F3FC-876B0EEEFA89}"/>
              </a:ext>
            </a:extLst>
          </p:cNvPr>
          <p:cNvPicPr>
            <a:picLocks noChangeAspect="1"/>
          </p:cNvPicPr>
          <p:nvPr/>
        </p:nvPicPr>
        <p:blipFill>
          <a:blip r:embed="rId2"/>
          <a:stretch>
            <a:fillRect/>
          </a:stretch>
        </p:blipFill>
        <p:spPr>
          <a:xfrm>
            <a:off x="1367708" y="121709"/>
            <a:ext cx="10269383" cy="8764223"/>
          </a:xfrm>
          <a:prstGeom prst="rect">
            <a:avLst/>
          </a:prstGeom>
        </p:spPr>
      </p:pic>
      <p:sp>
        <p:nvSpPr>
          <p:cNvPr id="2" name="TextBox 1">
            <a:extLst>
              <a:ext uri="{FF2B5EF4-FFF2-40B4-BE49-F238E27FC236}">
                <a16:creationId xmlns:a16="http://schemas.microsoft.com/office/drawing/2014/main" id="{AD2A4656-32A9-730D-F910-CA7FC52EFE15}"/>
              </a:ext>
            </a:extLst>
          </p:cNvPr>
          <p:cNvSpPr txBox="1"/>
          <p:nvPr/>
        </p:nvSpPr>
        <p:spPr>
          <a:xfrm>
            <a:off x="1367708" y="9028078"/>
            <a:ext cx="10777309" cy="523220"/>
          </a:xfrm>
          <a:prstGeom prst="rect">
            <a:avLst/>
          </a:prstGeom>
          <a:noFill/>
        </p:spPr>
        <p:txBody>
          <a:bodyPr wrap="none" rtlCol="0">
            <a:spAutoFit/>
          </a:bodyPr>
          <a:lstStyle/>
          <a:p>
            <a:pPr algn="l"/>
            <a:r>
              <a:rPr lang="en-US" sz="1400" dirty="0"/>
              <a:t>* ESB= Enterprise Service bus; all the communications between services happen through ESB, it also acts like a service registry. </a:t>
            </a:r>
            <a:br>
              <a:rPr lang="en-US" sz="1400" dirty="0"/>
            </a:br>
            <a:r>
              <a:rPr lang="en-US" sz="1400" dirty="0"/>
              <a:t>In Micro-services we have service registry (e.g., Zookeeper and </a:t>
            </a:r>
            <a:r>
              <a:rPr lang="en-US" sz="1400" dirty="0" err="1"/>
              <a:t>etcd</a:t>
            </a:r>
            <a:r>
              <a:rPr lang="en-US" sz="1400" dirty="0"/>
              <a:t>) that act like a database of active services and for service discovery and routing</a:t>
            </a:r>
          </a:p>
        </p:txBody>
      </p:sp>
    </p:spTree>
    <p:extLst>
      <p:ext uri="{BB962C8B-B14F-4D97-AF65-F5344CB8AC3E}">
        <p14:creationId xmlns:p14="http://schemas.microsoft.com/office/powerpoint/2010/main" val="243836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igure 4.4 Issues that influence architectural decisions"/>
          <p:cNvSpPr txBox="1">
            <a:spLocks noGrp="1"/>
          </p:cNvSpPr>
          <p:nvPr>
            <p:ph type="title"/>
          </p:nvPr>
        </p:nvSpPr>
        <p:spPr>
          <a:prstGeom prst="rect">
            <a:avLst/>
          </a:prstGeom>
        </p:spPr>
        <p:txBody>
          <a:bodyPr>
            <a:noAutofit/>
          </a:bodyPr>
          <a:lstStyle/>
          <a:p>
            <a:r>
              <a:rPr sz="4000" dirty="0">
                <a:solidFill>
                  <a:schemeClr val="tx1">
                    <a:lumMod val="75000"/>
                  </a:schemeClr>
                </a:solidFill>
              </a:rPr>
              <a:t>Issues that influence architectural decisions</a:t>
            </a:r>
          </a:p>
        </p:txBody>
      </p:sp>
      <p:sp>
        <p:nvSpPr>
          <p:cNvPr id="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5" name="Picture 4">
            <a:extLst>
              <a:ext uri="{FF2B5EF4-FFF2-40B4-BE49-F238E27FC236}">
                <a16:creationId xmlns:a16="http://schemas.microsoft.com/office/drawing/2014/main" id="{DD72CA02-3758-444F-8543-359C36F6A4F7}"/>
              </a:ext>
            </a:extLst>
          </p:cNvPr>
          <p:cNvPicPr>
            <a:picLocks noChangeAspect="1"/>
          </p:cNvPicPr>
          <p:nvPr/>
        </p:nvPicPr>
        <p:blipFill rotWithShape="1">
          <a:blip r:embed="rId2">
            <a:extLst>
              <a:ext uri="{28A0092B-C50C-407E-A947-70E740481C1C}">
                <a14:useLocalDpi xmlns:a14="http://schemas.microsoft.com/office/drawing/2010/main" val="0"/>
              </a:ext>
            </a:extLst>
          </a:blip>
          <a:srcRect l="20824" t="18290" r="28489" b="54546"/>
          <a:stretch/>
        </p:blipFill>
        <p:spPr>
          <a:xfrm>
            <a:off x="952500" y="1546822"/>
            <a:ext cx="10772775" cy="7838478"/>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3AD3F-CD0A-4998-3334-77BFDF4CE6F3}"/>
              </a:ext>
            </a:extLst>
          </p:cNvPr>
          <p:cNvSpPr>
            <a:spLocks noGrp="1"/>
          </p:cNvSpPr>
          <p:nvPr>
            <p:ph type="body" idx="1"/>
          </p:nvPr>
        </p:nvSpPr>
        <p:spPr>
          <a:xfrm>
            <a:off x="297628" y="1907976"/>
            <a:ext cx="12538854" cy="6510130"/>
          </a:xfrm>
        </p:spPr>
        <p:txBody>
          <a:bodyPr lIns="50800" tIns="50800" rIns="50800" bIns="50800" anchor="t">
            <a:noAutofit/>
          </a:bodyPr>
          <a:lstStyle/>
          <a:p>
            <a:pPr>
              <a:spcBef>
                <a:spcPts val="600"/>
              </a:spcBef>
            </a:pPr>
            <a:endParaRPr lang="en-US" sz="1600" dirty="0"/>
          </a:p>
          <a:p>
            <a:pPr lvl="0" defTabSz="914400" rtl="0" eaLnBrk="0" fontAlgn="base" hangingPunct="0">
              <a:spcBef>
                <a:spcPct val="0"/>
              </a:spcBef>
              <a:spcAft>
                <a:spcPct val="0"/>
              </a:spcAft>
            </a:pPr>
            <a:r>
              <a:rPr lang="en-US" altLang="en-US" sz="2000" dirty="0">
                <a:latin typeface="Arial" panose="020B0604020202020204" pitchFamily="34" charset="0"/>
              </a:rPr>
              <a:t>C1: </a:t>
            </a:r>
            <a:r>
              <a:rPr lang="en-US" altLang="en-US" sz="2000" u="sng" dirty="0">
                <a:latin typeface="Arial" panose="020B0604020202020204" pitchFamily="34" charset="0"/>
              </a:rPr>
              <a:t>hurts performance</a:t>
            </a:r>
            <a:r>
              <a:rPr lang="en-US" altLang="en-US" sz="2000" dirty="0">
                <a:latin typeface="Arial" panose="020B0604020202020204" pitchFamily="34" charset="0"/>
              </a:rPr>
              <a:t>. The overhead of serializing data and sending it across the network is increasingly becoming a bottleneck. When developers over-split their applications, these overheads compound.</a:t>
            </a:r>
            <a:br>
              <a:rPr lang="en-US" altLang="en-US" sz="2000" dirty="0">
                <a:latin typeface="Arial" panose="020B0604020202020204" pitchFamily="34" charset="0"/>
              </a:rPr>
            </a:br>
            <a:endParaRPr lang="en-US" altLang="en-US" sz="2000" dirty="0">
              <a:latin typeface="Arial" panose="020B0604020202020204" pitchFamily="34" charset="0"/>
            </a:endParaRPr>
          </a:p>
          <a:p>
            <a:pPr lvl="0" defTabSz="914400" rtl="0" eaLnBrk="0" fontAlgn="base" hangingPunct="0">
              <a:spcBef>
                <a:spcPct val="0"/>
              </a:spcBef>
              <a:spcAft>
                <a:spcPct val="0"/>
              </a:spcAft>
            </a:pPr>
            <a:r>
              <a:rPr lang="en-US" altLang="en-US" sz="2000" dirty="0">
                <a:latin typeface="Arial" panose="020B0604020202020204" pitchFamily="34" charset="0"/>
              </a:rPr>
              <a:t>C2</a:t>
            </a:r>
            <a:r>
              <a:rPr lang="en-US" altLang="en-US" sz="2000" u="sng" dirty="0">
                <a:latin typeface="Arial" panose="020B0604020202020204" pitchFamily="34" charset="0"/>
              </a:rPr>
              <a:t>: hurts correctness</a:t>
            </a:r>
            <a:r>
              <a:rPr lang="en-US" altLang="en-US" sz="2000" dirty="0">
                <a:latin typeface="Arial" panose="020B0604020202020204" pitchFamily="34" charset="0"/>
              </a:rPr>
              <a:t>. It is extremely challenging to reason about the interactions between every deployed version of every microservice. In a case study of over 100 catastrophic failures of eight widely used systems, two-thirds of failures were caused by the interactions between multiple versions of a system.</a:t>
            </a:r>
            <a:br>
              <a:rPr lang="en-US" altLang="en-US" sz="2000" dirty="0">
                <a:latin typeface="Arial" panose="020B0604020202020204" pitchFamily="34" charset="0"/>
              </a:rPr>
            </a:br>
            <a:endParaRPr lang="en-US" altLang="en-US" sz="2000" dirty="0">
              <a:latin typeface="Arial" panose="020B0604020202020204" pitchFamily="34" charset="0"/>
            </a:endParaRPr>
          </a:p>
          <a:p>
            <a:pPr lvl="0" defTabSz="914400" rtl="0" eaLnBrk="0" fontAlgn="base" hangingPunct="0">
              <a:spcBef>
                <a:spcPct val="0"/>
              </a:spcBef>
              <a:spcAft>
                <a:spcPct val="0"/>
              </a:spcAft>
            </a:pPr>
            <a:r>
              <a:rPr lang="en-US" altLang="en-US" sz="2000" dirty="0">
                <a:latin typeface="Arial" panose="020B0604020202020204" pitchFamily="34" charset="0"/>
              </a:rPr>
              <a:t>C3: </a:t>
            </a:r>
            <a:r>
              <a:rPr lang="en-US" altLang="en-US" sz="2000" u="sng" dirty="0">
                <a:latin typeface="Arial" panose="020B0604020202020204" pitchFamily="34" charset="0"/>
              </a:rPr>
              <a:t>hard to manage</a:t>
            </a:r>
            <a:r>
              <a:rPr lang="en-US" altLang="en-US" sz="2000" dirty="0">
                <a:latin typeface="Arial" panose="020B0604020202020204" pitchFamily="34" charset="0"/>
              </a:rPr>
              <a:t>. Rather than having a single binary to build, test, and deploy, developers have to manage 𝑛 different binaries, each on their own release schedule. Running end-to-end tests with a local instance of the application becomes an engineering problem.</a:t>
            </a:r>
            <a:br>
              <a:rPr lang="en-US" altLang="en-US" sz="2000" dirty="0">
                <a:latin typeface="Arial" panose="020B0604020202020204" pitchFamily="34" charset="0"/>
              </a:rPr>
            </a:br>
            <a:endParaRPr lang="en-US" altLang="en-US" sz="2000" dirty="0">
              <a:latin typeface="Arial" panose="020B0604020202020204" pitchFamily="34" charset="0"/>
            </a:endParaRPr>
          </a:p>
          <a:p>
            <a:pPr lvl="0" defTabSz="914400" rtl="0" eaLnBrk="0" fontAlgn="base" hangingPunct="0">
              <a:spcBef>
                <a:spcPct val="0"/>
              </a:spcBef>
              <a:spcAft>
                <a:spcPct val="0"/>
              </a:spcAft>
            </a:pPr>
            <a:r>
              <a:rPr lang="en-US" altLang="en-US" sz="2000" dirty="0">
                <a:latin typeface="Arial" panose="020B0604020202020204" pitchFamily="34" charset="0"/>
              </a:rPr>
              <a:t>C4: </a:t>
            </a:r>
            <a:r>
              <a:rPr lang="en-US" altLang="en-US" sz="2000" u="sng" dirty="0">
                <a:latin typeface="Arial" panose="020B0604020202020204" pitchFamily="34" charset="0"/>
              </a:rPr>
              <a:t>freezes APIs</a:t>
            </a:r>
            <a:r>
              <a:rPr lang="en-US" altLang="en-US" sz="2000" dirty="0">
                <a:latin typeface="Arial" panose="020B0604020202020204" pitchFamily="34" charset="0"/>
              </a:rPr>
              <a:t>. Once a microservice establishes an API, it becomes hard to change without breaking the other services that consume the API. Legacy APIs linger around, and new APIs are patched on top.</a:t>
            </a:r>
            <a:br>
              <a:rPr lang="en-US" altLang="en-US" sz="2000" dirty="0">
                <a:latin typeface="Arial" panose="020B0604020202020204" pitchFamily="34" charset="0"/>
              </a:rPr>
            </a:br>
            <a:endParaRPr lang="en-US" altLang="en-US" sz="2000" dirty="0">
              <a:latin typeface="Arial" panose="020B0604020202020204" pitchFamily="34" charset="0"/>
            </a:endParaRPr>
          </a:p>
          <a:p>
            <a:pPr lvl="0" defTabSz="914400" rtl="0" eaLnBrk="0" fontAlgn="base" hangingPunct="0">
              <a:spcBef>
                <a:spcPct val="0"/>
              </a:spcBef>
              <a:spcAft>
                <a:spcPct val="0"/>
              </a:spcAft>
            </a:pPr>
            <a:r>
              <a:rPr lang="en-US" altLang="en-US" sz="2000" dirty="0">
                <a:latin typeface="Arial" panose="020B0604020202020204" pitchFamily="34" charset="0"/>
              </a:rPr>
              <a:t>C5: </a:t>
            </a:r>
            <a:r>
              <a:rPr lang="en-US" altLang="en-US" sz="2000" u="sng" dirty="0">
                <a:latin typeface="Arial" panose="020B0604020202020204" pitchFamily="34" charset="0"/>
              </a:rPr>
              <a:t>slows down application development</a:t>
            </a:r>
            <a:r>
              <a:rPr lang="en-US" altLang="en-US" sz="2000" dirty="0">
                <a:latin typeface="Arial" panose="020B0604020202020204" pitchFamily="34" charset="0"/>
              </a:rPr>
              <a:t>. When making changes that affect multiple microservices, developers cannot implement and deploy the changes atomically. They have to carefully plan how to introduce the change across 𝑛 microservices with their own release schedules </a:t>
            </a:r>
          </a:p>
          <a:p>
            <a:endParaRPr lang="en-US" sz="1600" dirty="0"/>
          </a:p>
        </p:txBody>
      </p:sp>
      <p:sp>
        <p:nvSpPr>
          <p:cNvPr id="3" name="Title 2">
            <a:extLst>
              <a:ext uri="{FF2B5EF4-FFF2-40B4-BE49-F238E27FC236}">
                <a16:creationId xmlns:a16="http://schemas.microsoft.com/office/drawing/2014/main" id="{80971985-F6D7-9001-A2DC-F02E3B2A5B3E}"/>
              </a:ext>
            </a:extLst>
          </p:cNvPr>
          <p:cNvSpPr>
            <a:spLocks noGrp="1"/>
          </p:cNvSpPr>
          <p:nvPr>
            <p:ph type="title"/>
          </p:nvPr>
        </p:nvSpPr>
        <p:spPr>
          <a:xfrm>
            <a:off x="869373" y="581186"/>
            <a:ext cx="11099800" cy="678558"/>
          </a:xfrm>
        </p:spPr>
        <p:txBody>
          <a:bodyPr>
            <a:noAutofit/>
          </a:bodyPr>
          <a:lstStyle/>
          <a:p>
            <a:r>
              <a:rPr lang="en-US" sz="4000" dirty="0">
                <a:solidFill>
                  <a:srgbClr val="003E6E"/>
                </a:solidFill>
              </a:rPr>
              <a:t>Problems of microservices design </a:t>
            </a:r>
            <a:br>
              <a:rPr lang="en-US" sz="4000" dirty="0">
                <a:solidFill>
                  <a:srgbClr val="003E6E"/>
                </a:solidFill>
              </a:rPr>
            </a:br>
            <a:r>
              <a:rPr lang="en-US" sz="4000" dirty="0">
                <a:solidFill>
                  <a:srgbClr val="003E6E"/>
                </a:solidFill>
              </a:rPr>
              <a:t>(from a paper by Google):</a:t>
            </a:r>
          </a:p>
        </p:txBody>
      </p:sp>
      <p:sp>
        <p:nvSpPr>
          <p:cNvPr id="5" name="TextBox 4">
            <a:extLst>
              <a:ext uri="{FF2B5EF4-FFF2-40B4-BE49-F238E27FC236}">
                <a16:creationId xmlns:a16="http://schemas.microsoft.com/office/drawing/2014/main" id="{45CD024D-1DE4-D0F5-020A-EFCCC0478905}"/>
              </a:ext>
            </a:extLst>
          </p:cNvPr>
          <p:cNvSpPr txBox="1"/>
          <p:nvPr/>
        </p:nvSpPr>
        <p:spPr>
          <a:xfrm>
            <a:off x="297628" y="8228310"/>
            <a:ext cx="81054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1800" dirty="0">
                <a:hlinkClick r:id="rId2"/>
              </a:rPr>
              <a:t>Towards Modern Development of Cloud Applications (acm.org)</a:t>
            </a:r>
            <a:endParaRPr kumimoji="0" lang="en-US" sz="1800" b="0" i="0" u="none" strike="noStrike" cap="none" spc="0" normalizeH="0" baseline="0" dirty="0">
              <a:ln>
                <a:noFill/>
              </a:ln>
              <a:solidFill>
                <a:srgbClr val="005493"/>
              </a:solidFill>
              <a:effectLst/>
              <a:uFillTx/>
              <a:latin typeface="+mj-lt"/>
              <a:ea typeface="+mj-ea"/>
              <a:cs typeface="+mj-cs"/>
              <a:sym typeface="Helvetica"/>
            </a:endParaRPr>
          </a:p>
        </p:txBody>
      </p:sp>
    </p:spTree>
    <p:extLst>
      <p:ext uri="{BB962C8B-B14F-4D97-AF65-F5344CB8AC3E}">
        <p14:creationId xmlns:p14="http://schemas.microsoft.com/office/powerpoint/2010/main" val="35979248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85DC5-B443-F9DF-AE2B-5E8A43238D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51F1F98-4247-13B4-CDCC-9BC879F181B7}"/>
              </a:ext>
            </a:extLst>
          </p:cNvPr>
          <p:cNvSpPr>
            <a:spLocks noGrp="1"/>
          </p:cNvSpPr>
          <p:nvPr>
            <p:ph type="body" idx="1"/>
          </p:nvPr>
        </p:nvSpPr>
        <p:spPr>
          <a:xfrm>
            <a:off x="232973" y="1401960"/>
            <a:ext cx="12538854" cy="7520065"/>
          </a:xfrm>
        </p:spPr>
        <p:txBody>
          <a:bodyPr lIns="50800" tIns="50800" rIns="50800" bIns="50800" anchor="t">
            <a:noAutofit/>
          </a:bodyPr>
          <a:lstStyle/>
          <a:p>
            <a:pPr>
              <a:spcBef>
                <a:spcPts val="600"/>
              </a:spcBef>
            </a:pPr>
            <a:r>
              <a:rPr lang="en-US" sz="1800" dirty="0">
                <a:solidFill>
                  <a:srgbClr val="374151"/>
                </a:solidFill>
                <a:ea typeface="+mj-lt"/>
                <a:cs typeface="+mj-lt"/>
              </a:rPr>
              <a:t>Purpose:</a:t>
            </a:r>
            <a:endParaRPr lang="en-US" sz="1800" dirty="0">
              <a:ea typeface="+mj-lt"/>
              <a:cs typeface="+mj-lt"/>
            </a:endParaRPr>
          </a:p>
          <a:p>
            <a:pPr marL="1101725" lvl="1" indent="0">
              <a:spcBef>
                <a:spcPts val="600"/>
              </a:spcBef>
            </a:pPr>
            <a:r>
              <a:rPr lang="en-US" sz="1800" dirty="0">
                <a:solidFill>
                  <a:srgbClr val="374151"/>
                </a:solidFill>
                <a:ea typeface="+mj-lt"/>
                <a:cs typeface="+mj-lt"/>
              </a:rPr>
              <a:t>SOA and M-S break applications into small, loosely coupled services that developed, deployed independently</a:t>
            </a:r>
            <a:endParaRPr lang="en-US" sz="1800" dirty="0">
              <a:solidFill>
                <a:srgbClr val="374151"/>
              </a:solidFill>
            </a:endParaRPr>
          </a:p>
          <a:p>
            <a:pPr marL="1101725" lvl="1" indent="0">
              <a:lnSpc>
                <a:spcPct val="120000"/>
              </a:lnSpc>
              <a:spcBef>
                <a:spcPts val="600"/>
              </a:spcBef>
            </a:pPr>
            <a:r>
              <a:rPr lang="en-US" sz="1800" dirty="0">
                <a:solidFill>
                  <a:srgbClr val="374151"/>
                </a:solidFill>
                <a:ea typeface="+mj-lt"/>
                <a:cs typeface="+mj-lt"/>
              </a:rPr>
              <a:t>MVC is a </a:t>
            </a:r>
            <a:r>
              <a:rPr lang="en-US" sz="1800" u="sng" dirty="0">
                <a:solidFill>
                  <a:srgbClr val="374151"/>
                </a:solidFill>
                <a:ea typeface="+mj-lt"/>
                <a:cs typeface="+mj-lt"/>
              </a:rPr>
              <a:t>design pattern</a:t>
            </a:r>
            <a:r>
              <a:rPr lang="en-US" sz="1800" dirty="0">
                <a:solidFill>
                  <a:srgbClr val="374151"/>
                </a:solidFill>
                <a:ea typeface="+mj-lt"/>
                <a:cs typeface="+mj-lt"/>
              </a:rPr>
              <a:t> used for organizing the components/logic of an application, especially for web apps. </a:t>
            </a:r>
            <a:endParaRPr lang="en-US" sz="1800" dirty="0">
              <a:ea typeface="+mj-lt"/>
              <a:cs typeface="+mj-lt"/>
            </a:endParaRPr>
          </a:p>
          <a:p>
            <a:pPr marL="285297" rtl="0">
              <a:lnSpc>
                <a:spcPct val="120000"/>
              </a:lnSpc>
              <a:spcBef>
                <a:spcPts val="600"/>
              </a:spcBef>
            </a:pPr>
            <a:r>
              <a:rPr lang="en-US" sz="1800" dirty="0">
                <a:solidFill>
                  <a:srgbClr val="374151"/>
                </a:solidFill>
                <a:ea typeface="+mj-lt"/>
                <a:cs typeface="+mj-lt"/>
              </a:rPr>
              <a:t>Granularity:</a:t>
            </a:r>
            <a:endParaRPr lang="en-US" sz="1800" dirty="0"/>
          </a:p>
          <a:p>
            <a:pPr marL="1101725" lvl="1" indent="0">
              <a:lnSpc>
                <a:spcPct val="120000"/>
              </a:lnSpc>
              <a:spcBef>
                <a:spcPts val="600"/>
              </a:spcBef>
            </a:pPr>
            <a:r>
              <a:rPr lang="en-US" sz="1800" dirty="0">
                <a:solidFill>
                  <a:srgbClr val="374151"/>
                </a:solidFill>
                <a:ea typeface="+mj-lt"/>
                <a:cs typeface="+mj-lt"/>
              </a:rPr>
              <a:t>SOA and M-S are typically fine-grained, with each service focused on a specific function or feature. </a:t>
            </a:r>
            <a:endParaRPr lang="en-US" sz="1800" dirty="0">
              <a:solidFill>
                <a:srgbClr val="374151"/>
              </a:solidFill>
            </a:endParaRPr>
          </a:p>
          <a:p>
            <a:pPr marL="1101725" lvl="1" indent="0">
              <a:lnSpc>
                <a:spcPct val="120000"/>
              </a:lnSpc>
              <a:spcBef>
                <a:spcPts val="600"/>
              </a:spcBef>
            </a:pPr>
            <a:r>
              <a:rPr lang="en-US" sz="1800" dirty="0">
                <a:solidFill>
                  <a:srgbClr val="374151"/>
                </a:solidFill>
                <a:ea typeface="+mj-lt"/>
                <a:cs typeface="+mj-lt"/>
              </a:rPr>
              <a:t>MVC doesn't prescribe a specific granularity for components. It can be at the application level or module level</a:t>
            </a:r>
            <a:endParaRPr lang="en-US" sz="1800" dirty="0"/>
          </a:p>
          <a:p>
            <a:pPr>
              <a:lnSpc>
                <a:spcPct val="120000"/>
              </a:lnSpc>
              <a:spcBef>
                <a:spcPts val="600"/>
              </a:spcBef>
              <a:buSzPct val="75000"/>
            </a:pPr>
            <a:r>
              <a:rPr lang="en-US" sz="1800" dirty="0">
                <a:solidFill>
                  <a:srgbClr val="374151"/>
                </a:solidFill>
                <a:ea typeface="+mj-lt"/>
                <a:cs typeface="+mj-lt"/>
              </a:rPr>
              <a:t>Independence:</a:t>
            </a:r>
            <a:endParaRPr lang="en-US" sz="1800" dirty="0"/>
          </a:p>
          <a:p>
            <a:pPr marL="1101725" lvl="1" indent="0">
              <a:lnSpc>
                <a:spcPct val="120000"/>
              </a:lnSpc>
              <a:spcBef>
                <a:spcPts val="600"/>
              </a:spcBef>
            </a:pPr>
            <a:r>
              <a:rPr lang="en-US" sz="1800" dirty="0">
                <a:solidFill>
                  <a:srgbClr val="374151"/>
                </a:solidFill>
                <a:ea typeface="+mj-lt"/>
                <a:cs typeface="+mj-lt"/>
              </a:rPr>
              <a:t> SOA &amp; M-S are developed, deployed, and scaled independently (with its own technology stack, database).</a:t>
            </a:r>
            <a:endParaRPr lang="en-US" sz="1800" dirty="0"/>
          </a:p>
          <a:p>
            <a:pPr marL="1101725" lvl="1" indent="0">
              <a:lnSpc>
                <a:spcPct val="120000"/>
              </a:lnSpc>
              <a:spcBef>
                <a:spcPts val="600"/>
              </a:spcBef>
            </a:pPr>
            <a:r>
              <a:rPr lang="en-US" sz="1800" dirty="0">
                <a:solidFill>
                  <a:srgbClr val="374151"/>
                </a:solidFill>
                <a:ea typeface="+mj-lt"/>
                <a:cs typeface="+mj-lt"/>
              </a:rPr>
              <a:t> MVC separates concerns within one application but </a:t>
            </a:r>
            <a:r>
              <a:rPr lang="en-US" sz="1800" u="sng" dirty="0">
                <a:solidFill>
                  <a:srgbClr val="374151"/>
                </a:solidFill>
                <a:ea typeface="+mj-lt"/>
                <a:cs typeface="+mj-lt"/>
              </a:rPr>
              <a:t>doesn't enforce</a:t>
            </a:r>
            <a:r>
              <a:rPr lang="en-US" sz="1800" dirty="0">
                <a:solidFill>
                  <a:srgbClr val="374151"/>
                </a:solidFill>
                <a:ea typeface="+mj-lt"/>
                <a:cs typeface="+mj-lt"/>
              </a:rPr>
              <a:t> independence between components. </a:t>
            </a:r>
          </a:p>
          <a:p>
            <a:pPr indent="0">
              <a:lnSpc>
                <a:spcPct val="120000"/>
              </a:lnSpc>
              <a:spcBef>
                <a:spcPts val="600"/>
              </a:spcBef>
            </a:pPr>
            <a:r>
              <a:rPr lang="en-US" sz="1800" dirty="0">
                <a:solidFill>
                  <a:srgbClr val="374151"/>
                </a:solidFill>
                <a:ea typeface="+mj-lt"/>
                <a:cs typeface="+mj-lt"/>
              </a:rPr>
              <a:t>Scalability:</a:t>
            </a:r>
            <a:endParaRPr lang="en-US" sz="1800" dirty="0"/>
          </a:p>
          <a:p>
            <a:pPr marL="1101725" lvl="1" indent="0">
              <a:lnSpc>
                <a:spcPct val="120000"/>
              </a:lnSpc>
              <a:spcBef>
                <a:spcPts val="600"/>
              </a:spcBef>
            </a:pPr>
            <a:r>
              <a:rPr lang="en-US" sz="1800" dirty="0">
                <a:solidFill>
                  <a:srgbClr val="374151"/>
                </a:solidFill>
                <a:ea typeface="+mj-lt"/>
                <a:cs typeface="+mj-lt"/>
              </a:rPr>
              <a:t>SOA &amp; M-S is scalable as individual services can be scaled independently based on demand.</a:t>
            </a:r>
            <a:endParaRPr lang="en-US" sz="1800" dirty="0"/>
          </a:p>
          <a:p>
            <a:pPr marL="1101725" lvl="1" indent="0">
              <a:lnSpc>
                <a:spcPct val="120000"/>
              </a:lnSpc>
              <a:spcBef>
                <a:spcPts val="600"/>
              </a:spcBef>
            </a:pPr>
            <a:r>
              <a:rPr lang="en-US" sz="1800" dirty="0">
                <a:solidFill>
                  <a:srgbClr val="374151"/>
                </a:solidFill>
                <a:ea typeface="+mj-lt"/>
                <a:cs typeface="+mj-lt"/>
              </a:rPr>
              <a:t>MVC doesn't inherently consider scalability at the architectural level (it is not about scalability, basically) </a:t>
            </a:r>
          </a:p>
          <a:p>
            <a:pPr indent="0">
              <a:lnSpc>
                <a:spcPct val="120000"/>
              </a:lnSpc>
              <a:spcBef>
                <a:spcPts val="600"/>
              </a:spcBef>
            </a:pPr>
            <a:r>
              <a:rPr lang="en-US" sz="1800" dirty="0">
                <a:solidFill>
                  <a:srgbClr val="374151"/>
                </a:solidFill>
                <a:ea typeface="+mj-lt"/>
                <a:cs typeface="+mj-lt"/>
              </a:rPr>
              <a:t>Technology Stack:</a:t>
            </a:r>
            <a:endParaRPr lang="en-US" sz="1800" dirty="0"/>
          </a:p>
          <a:p>
            <a:pPr marL="1101725" lvl="1" indent="0">
              <a:lnSpc>
                <a:spcPct val="120000"/>
              </a:lnSpc>
              <a:spcBef>
                <a:spcPts val="600"/>
              </a:spcBef>
            </a:pPr>
            <a:r>
              <a:rPr lang="en-US" sz="1800" dirty="0">
                <a:solidFill>
                  <a:srgbClr val="374151"/>
                </a:solidFill>
                <a:ea typeface="+mj-lt"/>
                <a:cs typeface="+mj-lt"/>
              </a:rPr>
              <a:t>Each M-S can use its own technology stack and database based on the requirements of that service.</a:t>
            </a:r>
            <a:endParaRPr lang="en-US" sz="1800" dirty="0"/>
          </a:p>
          <a:p>
            <a:pPr marL="1101725" lvl="1" indent="0">
              <a:lnSpc>
                <a:spcPct val="120000"/>
              </a:lnSpc>
              <a:spcBef>
                <a:spcPts val="600"/>
              </a:spcBef>
            </a:pPr>
            <a:r>
              <a:rPr lang="en-US" sz="1800" dirty="0">
                <a:solidFill>
                  <a:srgbClr val="374151"/>
                </a:solidFill>
                <a:ea typeface="+mj-lt"/>
                <a:cs typeface="+mj-lt"/>
              </a:rPr>
              <a:t>MVC is a design pattern that can be applied within various technology stacks, including Java, .NET, etc.</a:t>
            </a:r>
            <a:endParaRPr lang="en-US" sz="1800" dirty="0"/>
          </a:p>
          <a:p>
            <a:pPr>
              <a:lnSpc>
                <a:spcPct val="120000"/>
              </a:lnSpc>
              <a:spcBef>
                <a:spcPts val="600"/>
              </a:spcBef>
              <a:buSzPct val="75000"/>
            </a:pPr>
            <a:r>
              <a:rPr lang="en-US" sz="1800" dirty="0">
                <a:solidFill>
                  <a:srgbClr val="374151"/>
                </a:solidFill>
                <a:ea typeface="+mj-lt"/>
                <a:cs typeface="+mj-lt"/>
              </a:rPr>
              <a:t>Use Cases:</a:t>
            </a:r>
            <a:endParaRPr lang="en-US" sz="1800" dirty="0"/>
          </a:p>
          <a:p>
            <a:pPr marL="1101725" lvl="1" indent="0">
              <a:lnSpc>
                <a:spcPct val="120000"/>
              </a:lnSpc>
              <a:spcBef>
                <a:spcPts val="600"/>
              </a:spcBef>
            </a:pPr>
            <a:r>
              <a:rPr lang="en-US" sz="1800" dirty="0">
                <a:solidFill>
                  <a:srgbClr val="374151"/>
                </a:solidFill>
                <a:ea typeface="+mj-lt"/>
                <a:cs typeface="+mj-lt"/>
              </a:rPr>
              <a:t>M-S is for </a:t>
            </a:r>
            <a:r>
              <a:rPr lang="en-US" sz="1800" u="sng" dirty="0">
                <a:solidFill>
                  <a:srgbClr val="374151"/>
                </a:solidFill>
                <a:ea typeface="+mj-lt"/>
                <a:cs typeface="+mj-lt"/>
              </a:rPr>
              <a:t>large and distributed applications</a:t>
            </a:r>
            <a:r>
              <a:rPr lang="en-US" sz="1800" dirty="0">
                <a:solidFill>
                  <a:srgbClr val="374151"/>
                </a:solidFill>
                <a:ea typeface="+mj-lt"/>
                <a:cs typeface="+mj-lt"/>
              </a:rPr>
              <a:t> (Ex. e-commerce, social media) with multiple independent modules</a:t>
            </a:r>
            <a:endParaRPr lang="en-US" sz="1800" dirty="0"/>
          </a:p>
          <a:p>
            <a:pPr marL="1101725" lvl="1" indent="0">
              <a:lnSpc>
                <a:spcPct val="120000"/>
              </a:lnSpc>
              <a:spcBef>
                <a:spcPts val="600"/>
              </a:spcBef>
            </a:pPr>
            <a:r>
              <a:rPr lang="en-US" sz="1800" dirty="0">
                <a:solidFill>
                  <a:srgbClr val="374151"/>
                </a:solidFill>
                <a:ea typeface="+mj-lt"/>
                <a:cs typeface="+mj-lt"/>
              </a:rPr>
              <a:t>MVC is often used for structuring applications where </a:t>
            </a:r>
            <a:r>
              <a:rPr lang="en-US" sz="1800" u="sng" dirty="0">
                <a:solidFill>
                  <a:srgbClr val="374151"/>
                </a:solidFill>
                <a:ea typeface="+mj-lt"/>
                <a:cs typeface="+mj-lt"/>
              </a:rPr>
              <a:t>separation of concerns</a:t>
            </a:r>
            <a:r>
              <a:rPr lang="en-US" sz="1800" dirty="0">
                <a:solidFill>
                  <a:srgbClr val="374151"/>
                </a:solidFill>
                <a:ea typeface="+mj-lt"/>
                <a:cs typeface="+mj-lt"/>
              </a:rPr>
              <a:t> is needed.</a:t>
            </a:r>
            <a:endParaRPr lang="en-US" sz="1800" dirty="0"/>
          </a:p>
          <a:p>
            <a:endParaRPr lang="en-US" sz="1800" dirty="0"/>
          </a:p>
        </p:txBody>
      </p:sp>
      <p:sp>
        <p:nvSpPr>
          <p:cNvPr id="3" name="Title 2">
            <a:extLst>
              <a:ext uri="{FF2B5EF4-FFF2-40B4-BE49-F238E27FC236}">
                <a16:creationId xmlns:a16="http://schemas.microsoft.com/office/drawing/2014/main" id="{D3D5344D-D88E-756A-34C7-BF86214604F0}"/>
              </a:ext>
            </a:extLst>
          </p:cNvPr>
          <p:cNvSpPr>
            <a:spLocks noGrp="1"/>
          </p:cNvSpPr>
          <p:nvPr>
            <p:ph type="title"/>
          </p:nvPr>
        </p:nvSpPr>
        <p:spPr>
          <a:xfrm>
            <a:off x="779657" y="314217"/>
            <a:ext cx="11099800" cy="678558"/>
          </a:xfrm>
        </p:spPr>
        <p:txBody>
          <a:bodyPr>
            <a:noAutofit/>
          </a:bodyPr>
          <a:lstStyle/>
          <a:p>
            <a:r>
              <a:rPr lang="en-US" sz="4000" dirty="0">
                <a:solidFill>
                  <a:srgbClr val="003E6E"/>
                </a:solidFill>
              </a:rPr>
              <a:t>SOA and Micro-Services (M-S) vs MVC</a:t>
            </a:r>
          </a:p>
        </p:txBody>
      </p:sp>
    </p:spTree>
    <p:extLst>
      <p:ext uri="{BB962C8B-B14F-4D97-AF65-F5344CB8AC3E}">
        <p14:creationId xmlns:p14="http://schemas.microsoft.com/office/powerpoint/2010/main" val="1148831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Data type and data updates…"/>
          <p:cNvSpPr txBox="1">
            <a:spLocks noGrp="1"/>
          </p:cNvSpPr>
          <p:nvPr>
            <p:ph type="body" idx="1"/>
          </p:nvPr>
        </p:nvSpPr>
        <p:spPr>
          <a:xfrm>
            <a:off x="651619" y="1649379"/>
            <a:ext cx="11857881" cy="7197230"/>
          </a:xfrm>
          <a:prstGeom prst="rect">
            <a:avLst/>
          </a:prstGeom>
        </p:spPr>
        <p:txBody>
          <a:bodyPr lIns="50800" tIns="50800" rIns="50800" bIns="50800" anchor="t">
            <a:normAutofit/>
          </a:bodyPr>
          <a:lstStyle/>
          <a:p>
            <a:pPr marL="192405" indent="-192405">
              <a:spcBef>
                <a:spcPts val="600"/>
              </a:spcBef>
            </a:pPr>
            <a:r>
              <a:rPr b="1" dirty="0"/>
              <a:t>Data type and data updates</a:t>
            </a:r>
            <a:endParaRPr lang="en-US" b="1" dirty="0"/>
          </a:p>
          <a:p>
            <a:pPr lvl="1">
              <a:spcBef>
                <a:spcPts val="600"/>
              </a:spcBef>
            </a:pPr>
            <a:r>
              <a:rPr lang="en-US" dirty="0"/>
              <a:t>For </a:t>
            </a:r>
            <a:r>
              <a:rPr u="sng" dirty="0"/>
              <a:t>structured data</a:t>
            </a:r>
            <a:r>
              <a:rPr dirty="0"/>
              <a:t>, </a:t>
            </a:r>
            <a:r>
              <a:rPr lang="en-US" dirty="0"/>
              <a:t>the </a:t>
            </a:r>
            <a:r>
              <a:rPr dirty="0"/>
              <a:t>best </a:t>
            </a:r>
            <a:r>
              <a:rPr lang="en-US" dirty="0"/>
              <a:t>practice is </a:t>
            </a:r>
            <a:r>
              <a:rPr dirty="0"/>
              <a:t>to have a </a:t>
            </a:r>
            <a:r>
              <a:rPr u="sng" dirty="0"/>
              <a:t>single shared database</a:t>
            </a:r>
            <a:r>
              <a:rPr dirty="0"/>
              <a:t> that provides </a:t>
            </a:r>
            <a:r>
              <a:rPr u="sng" dirty="0"/>
              <a:t>locking</a:t>
            </a:r>
            <a:r>
              <a:rPr dirty="0"/>
              <a:t> and </a:t>
            </a:r>
            <a:r>
              <a:rPr u="sng" dirty="0"/>
              <a:t>transaction management</a:t>
            </a:r>
            <a:r>
              <a:rPr dirty="0"/>
              <a:t>.</a:t>
            </a:r>
            <a:r>
              <a:rPr lang="en-US" dirty="0"/>
              <a:t>  </a:t>
            </a:r>
          </a:p>
          <a:p>
            <a:pPr lvl="1"/>
            <a:r>
              <a:rPr lang="en-US" dirty="0"/>
              <a:t>For </a:t>
            </a:r>
            <a:r>
              <a:rPr u="sng" dirty="0"/>
              <a:t>distributed </a:t>
            </a:r>
            <a:r>
              <a:rPr lang="en-US" u="sng" dirty="0"/>
              <a:t>data</a:t>
            </a:r>
            <a:r>
              <a:rPr lang="en-US" dirty="0"/>
              <a:t> across</a:t>
            </a:r>
            <a:r>
              <a:rPr dirty="0"/>
              <a:t> services, you need </a:t>
            </a:r>
            <a:r>
              <a:rPr u="sng" dirty="0"/>
              <a:t>a way to keep it consistent</a:t>
            </a:r>
            <a:r>
              <a:rPr dirty="0"/>
              <a:t> </a:t>
            </a:r>
            <a:endParaRPr lang="en-US" dirty="0"/>
          </a:p>
          <a:p>
            <a:pPr lvl="2">
              <a:spcBef>
                <a:spcPts val="600"/>
              </a:spcBef>
            </a:pPr>
            <a:r>
              <a:rPr dirty="0"/>
              <a:t>this adds overhead to your system.</a:t>
            </a:r>
          </a:p>
          <a:p>
            <a:pPr marL="192405" indent="-192405">
              <a:spcBef>
                <a:spcPts val="600"/>
              </a:spcBef>
            </a:pPr>
            <a:endParaRPr lang="en-US" dirty="0"/>
          </a:p>
          <a:p>
            <a:pPr marL="192405" indent="-192405">
              <a:spcBef>
                <a:spcPts val="600"/>
              </a:spcBef>
            </a:pPr>
            <a:r>
              <a:rPr b="1" dirty="0"/>
              <a:t>Change frequency</a:t>
            </a:r>
          </a:p>
          <a:p>
            <a:pPr lvl="1">
              <a:spcBef>
                <a:spcPts val="600"/>
              </a:spcBef>
            </a:pPr>
            <a:r>
              <a:rPr dirty="0"/>
              <a:t>If </a:t>
            </a:r>
            <a:r>
              <a:rPr lang="en-US" dirty="0"/>
              <a:t>some</a:t>
            </a:r>
            <a:r>
              <a:rPr dirty="0"/>
              <a:t> system components will be </a:t>
            </a:r>
            <a:r>
              <a:rPr u="sng" dirty="0"/>
              <a:t>regularly </a:t>
            </a:r>
            <a:r>
              <a:rPr lang="en-US" u="sng" dirty="0"/>
              <a:t>updated</a:t>
            </a:r>
            <a:r>
              <a:rPr dirty="0"/>
              <a:t>, then isolating these components as </a:t>
            </a:r>
            <a:r>
              <a:rPr u="sng" dirty="0"/>
              <a:t>separate services</a:t>
            </a:r>
            <a:r>
              <a:rPr dirty="0"/>
              <a:t> simplifies those changes.</a:t>
            </a:r>
          </a:p>
          <a:p>
            <a:pPr marL="192405" indent="-192405">
              <a:spcBef>
                <a:spcPts val="600"/>
              </a:spcBef>
            </a:pPr>
            <a:endParaRPr lang="en-US" dirty="0"/>
          </a:p>
          <a:p>
            <a:pPr marL="192405" indent="-192405">
              <a:spcBef>
                <a:spcPts val="600"/>
              </a:spcBef>
            </a:pPr>
            <a:r>
              <a:rPr b="1" dirty="0"/>
              <a:t>The system execution platform</a:t>
            </a:r>
          </a:p>
          <a:p>
            <a:pPr lvl="1">
              <a:spcBef>
                <a:spcPts val="600"/>
              </a:spcBef>
            </a:pPr>
            <a:r>
              <a:rPr lang="en-US" dirty="0"/>
              <a:t>For </a:t>
            </a:r>
            <a:r>
              <a:rPr u="sng" dirty="0"/>
              <a:t>cloud</a:t>
            </a:r>
            <a:r>
              <a:rPr lang="en-US" u="sng" dirty="0"/>
              <a:t>-based applications</a:t>
            </a:r>
            <a:r>
              <a:rPr dirty="0"/>
              <a:t>, </a:t>
            </a:r>
            <a:r>
              <a:rPr lang="en-US" dirty="0"/>
              <a:t>use</a:t>
            </a:r>
            <a:r>
              <a:rPr dirty="0"/>
              <a:t> </a:t>
            </a:r>
            <a:r>
              <a:rPr lang="en-US" dirty="0"/>
              <a:t>SOA/M-S </a:t>
            </a:r>
          </a:p>
          <a:p>
            <a:pPr lvl="2">
              <a:spcBef>
                <a:spcPts val="600"/>
              </a:spcBef>
            </a:pPr>
            <a:r>
              <a:rPr lang="en-US" dirty="0"/>
              <a:t>S</a:t>
            </a:r>
            <a:r>
              <a:rPr dirty="0"/>
              <a:t>caling the </a:t>
            </a:r>
            <a:r>
              <a:rPr lang="en-US" dirty="0"/>
              <a:t>application</a:t>
            </a:r>
            <a:r>
              <a:rPr dirty="0"/>
              <a:t> is simpler </a:t>
            </a:r>
            <a:endParaRPr lang="en-US" dirty="0"/>
          </a:p>
          <a:p>
            <a:pPr lvl="2">
              <a:spcBef>
                <a:spcPts val="600"/>
              </a:spcBef>
            </a:pPr>
            <a:r>
              <a:rPr lang="en-US" dirty="0">
                <a:sym typeface="Wingdings" panose="05000000000000000000" pitchFamily="2" charset="2"/>
              </a:rPr>
              <a:t>This is known as “distributed software architecture”!</a:t>
            </a:r>
            <a:endParaRPr dirty="0"/>
          </a:p>
          <a:p>
            <a:pPr lvl="1"/>
            <a:r>
              <a:rPr lang="en-US" dirty="0"/>
              <a:t>For </a:t>
            </a:r>
            <a:r>
              <a:rPr dirty="0"/>
              <a:t>business </a:t>
            </a:r>
            <a:r>
              <a:rPr lang="en-US" dirty="0"/>
              <a:t>apps running </a:t>
            </a:r>
            <a:r>
              <a:rPr dirty="0"/>
              <a:t>on local servers, a multi-tier architecture </a:t>
            </a:r>
            <a:r>
              <a:rPr lang="en-US" dirty="0"/>
              <a:t>is</a:t>
            </a:r>
            <a:r>
              <a:rPr dirty="0"/>
              <a:t> </a:t>
            </a:r>
            <a:r>
              <a:rPr lang="en-US" dirty="0"/>
              <a:t>suitable</a:t>
            </a:r>
            <a:endParaRPr dirty="0"/>
          </a:p>
        </p:txBody>
      </p:sp>
      <p:sp>
        <p:nvSpPr>
          <p:cNvPr id="231" name="Issues in architectural choice"/>
          <p:cNvSpPr txBox="1">
            <a:spLocks noGrp="1"/>
          </p:cNvSpPr>
          <p:nvPr>
            <p:ph type="title"/>
          </p:nvPr>
        </p:nvSpPr>
        <p:spPr>
          <a:prstGeom prst="rect">
            <a:avLst/>
          </a:prstGeom>
        </p:spPr>
        <p:txBody>
          <a:bodyPr/>
          <a:lstStyle/>
          <a:p>
            <a:r>
              <a:t>Issues in architectural choice</a:t>
            </a:r>
          </a:p>
        </p:txBody>
      </p:sp>
      <p:sp>
        <p:nvSpPr>
          <p:cNvPr id="2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0">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0">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0">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Database Should you use a relational SQL database or an unstructured NOSQL database?…"/>
          <p:cNvSpPr txBox="1">
            <a:spLocks noGrp="1"/>
          </p:cNvSpPr>
          <p:nvPr>
            <p:ph type="body" idx="1"/>
          </p:nvPr>
        </p:nvSpPr>
        <p:spPr>
          <a:xfrm>
            <a:off x="919162" y="1727200"/>
            <a:ext cx="11099800" cy="7213600"/>
          </a:xfrm>
          <a:prstGeom prst="rect">
            <a:avLst/>
          </a:prstGeom>
        </p:spPr>
        <p:txBody>
          <a:bodyPr>
            <a:normAutofit/>
          </a:bodyPr>
          <a:lstStyle/>
          <a:p>
            <a:r>
              <a:rPr b="1" i="1" dirty="0"/>
              <a:t>Database</a:t>
            </a:r>
            <a:br>
              <a:rPr dirty="0"/>
            </a:br>
            <a:r>
              <a:rPr dirty="0"/>
              <a:t>Should you use a </a:t>
            </a:r>
            <a:r>
              <a:rPr u="sng" dirty="0"/>
              <a:t>relational SQL</a:t>
            </a:r>
            <a:r>
              <a:rPr dirty="0"/>
              <a:t> database or an </a:t>
            </a:r>
            <a:r>
              <a:rPr u="sng" dirty="0"/>
              <a:t>unstructured NOSQL</a:t>
            </a:r>
            <a:r>
              <a:rPr dirty="0"/>
              <a:t> database?</a:t>
            </a:r>
            <a:endParaRPr lang="en-US" dirty="0"/>
          </a:p>
          <a:p>
            <a:endParaRPr sz="1200" dirty="0"/>
          </a:p>
          <a:p>
            <a:r>
              <a:rPr b="1" i="1" dirty="0"/>
              <a:t>Platform</a:t>
            </a:r>
            <a:br>
              <a:rPr dirty="0"/>
            </a:br>
            <a:r>
              <a:rPr dirty="0"/>
              <a:t>Should you deliver your product on a </a:t>
            </a:r>
            <a:r>
              <a:rPr u="sng" dirty="0"/>
              <a:t>mobile app</a:t>
            </a:r>
            <a:r>
              <a:rPr dirty="0"/>
              <a:t> and/or a </a:t>
            </a:r>
            <a:r>
              <a:rPr u="sng" dirty="0"/>
              <a:t>web platform</a:t>
            </a:r>
            <a:r>
              <a:rPr dirty="0"/>
              <a:t>?</a:t>
            </a:r>
            <a:endParaRPr lang="en-US" dirty="0"/>
          </a:p>
          <a:p>
            <a:endParaRPr sz="1700" dirty="0"/>
          </a:p>
          <a:p>
            <a:r>
              <a:rPr b="1" i="1" dirty="0"/>
              <a:t>Server</a:t>
            </a:r>
            <a:br>
              <a:rPr dirty="0"/>
            </a:br>
            <a:r>
              <a:rPr dirty="0"/>
              <a:t>Should you use </a:t>
            </a:r>
            <a:r>
              <a:rPr u="sng" dirty="0"/>
              <a:t>dedicated in-house servers</a:t>
            </a:r>
            <a:r>
              <a:rPr dirty="0"/>
              <a:t> or </a:t>
            </a:r>
            <a:r>
              <a:rPr u="sng" dirty="0"/>
              <a:t>public cloud</a:t>
            </a:r>
            <a:r>
              <a:rPr dirty="0"/>
              <a:t>? </a:t>
            </a:r>
            <a:r>
              <a:rPr lang="en-US" dirty="0"/>
              <a:t>(AWS, Azure)</a:t>
            </a:r>
            <a:r>
              <a:rPr dirty="0"/>
              <a:t>?</a:t>
            </a:r>
            <a:endParaRPr lang="en-US" dirty="0"/>
          </a:p>
          <a:p>
            <a:endParaRPr sz="1600" dirty="0"/>
          </a:p>
          <a:p>
            <a:r>
              <a:rPr b="1" i="1" dirty="0"/>
              <a:t>Open source</a:t>
            </a:r>
            <a:br>
              <a:rPr b="1" dirty="0"/>
            </a:br>
            <a:r>
              <a:rPr dirty="0"/>
              <a:t>Are there suitable open-source components that you could incorporate into your products?</a:t>
            </a:r>
            <a:endParaRPr lang="en-US" dirty="0"/>
          </a:p>
          <a:p>
            <a:endParaRPr sz="1200" dirty="0"/>
          </a:p>
        </p:txBody>
      </p:sp>
      <p:sp>
        <p:nvSpPr>
          <p:cNvPr id="235" name="Table 4.8 Technology choices"/>
          <p:cNvSpPr txBox="1">
            <a:spLocks noGrp="1"/>
          </p:cNvSpPr>
          <p:nvPr>
            <p:ph type="title"/>
          </p:nvPr>
        </p:nvSpPr>
        <p:spPr>
          <a:prstGeom prst="rect">
            <a:avLst/>
          </a:prstGeom>
        </p:spPr>
        <p:txBody>
          <a:bodyPr>
            <a:noAutofit/>
          </a:bodyPr>
          <a:lstStyle/>
          <a:p>
            <a:r>
              <a:rPr sz="4000" dirty="0">
                <a:solidFill>
                  <a:schemeClr val="tx1">
                    <a:lumMod val="75000"/>
                  </a:schemeClr>
                </a:solidFill>
              </a:rPr>
              <a:t>Technology choices</a:t>
            </a:r>
          </a:p>
        </p:txBody>
      </p:sp>
      <p:sp>
        <p:nvSpPr>
          <p:cNvPr id="2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here are two kinds of database that are now commonly used:…"/>
          <p:cNvSpPr txBox="1">
            <a:spLocks noGrp="1"/>
          </p:cNvSpPr>
          <p:nvPr>
            <p:ph type="body" idx="1"/>
          </p:nvPr>
        </p:nvSpPr>
        <p:spPr>
          <a:xfrm>
            <a:off x="509245" y="1658937"/>
            <a:ext cx="11857881" cy="7197230"/>
          </a:xfrm>
          <a:prstGeom prst="rect">
            <a:avLst/>
          </a:prstGeom>
        </p:spPr>
        <p:txBody>
          <a:bodyPr/>
          <a:lstStyle/>
          <a:p>
            <a:r>
              <a:rPr dirty="0"/>
              <a:t>There are two kinds of database that are commonly used: </a:t>
            </a:r>
          </a:p>
          <a:p>
            <a:pPr lvl="1">
              <a:spcBef>
                <a:spcPts val="600"/>
              </a:spcBef>
            </a:pPr>
            <a:r>
              <a:rPr dirty="0"/>
              <a:t>Relational databases, where the data is organized into structured tables</a:t>
            </a:r>
          </a:p>
          <a:p>
            <a:pPr lvl="1">
              <a:spcBef>
                <a:spcPts val="600"/>
              </a:spcBef>
            </a:pPr>
            <a:r>
              <a:rPr dirty="0"/>
              <a:t>NoSQL databases, in which the data has a more flexible</a:t>
            </a:r>
            <a:r>
              <a:rPr lang="en-US" dirty="0"/>
              <a:t> without transaction!</a:t>
            </a:r>
            <a:r>
              <a:rPr dirty="0"/>
              <a:t>  </a:t>
            </a:r>
            <a:endParaRPr lang="en-US" dirty="0"/>
          </a:p>
          <a:p>
            <a:pPr lvl="1">
              <a:spcBef>
                <a:spcPts val="600"/>
              </a:spcBef>
            </a:pPr>
            <a:r>
              <a:rPr lang="en-US" dirty="0"/>
              <a:t>Vector databases: for similarity across objects (texts, images, etc.)</a:t>
            </a:r>
            <a:endParaRPr dirty="0"/>
          </a:p>
          <a:p>
            <a:endParaRPr lang="en-US" sz="2000" dirty="0"/>
          </a:p>
          <a:p>
            <a:r>
              <a:rPr dirty="0"/>
              <a:t>Relational databases</a:t>
            </a:r>
            <a:r>
              <a:rPr lang="en-US" dirty="0"/>
              <a:t> (e.g., </a:t>
            </a:r>
            <a:r>
              <a:rPr dirty="0"/>
              <a:t>MySQL</a:t>
            </a:r>
            <a:r>
              <a:rPr lang="en-US" dirty="0"/>
              <a:t>)</a:t>
            </a:r>
            <a:r>
              <a:rPr dirty="0"/>
              <a:t> are suitable for situations where you need transaction </a:t>
            </a:r>
            <a:r>
              <a:rPr lang="en-US" dirty="0"/>
              <a:t>support,</a:t>
            </a:r>
            <a:r>
              <a:rPr dirty="0"/>
              <a:t> and the data structures are</a:t>
            </a:r>
            <a:r>
              <a:rPr lang="en-US" dirty="0"/>
              <a:t> known</a:t>
            </a:r>
            <a:r>
              <a:rPr dirty="0"/>
              <a:t> and simple. </a:t>
            </a:r>
          </a:p>
          <a:p>
            <a:endParaRPr lang="en-US" sz="2000" dirty="0"/>
          </a:p>
          <a:p>
            <a:r>
              <a:rPr dirty="0"/>
              <a:t>NoSQL databases, such as MongoDB, are more flexible and potentially more efficient than relational databases for data analysis. </a:t>
            </a:r>
          </a:p>
          <a:p>
            <a:pPr lvl="1">
              <a:spcBef>
                <a:spcPts val="600"/>
              </a:spcBef>
            </a:pPr>
            <a:r>
              <a:rPr dirty="0"/>
              <a:t>NoSQL databases allow data to be organized hierarchically rather than as flat tables and this allows for more efficient concurrent processing of ‘big data’.</a:t>
            </a:r>
          </a:p>
        </p:txBody>
      </p:sp>
      <p:sp>
        <p:nvSpPr>
          <p:cNvPr id="239" name="Database"/>
          <p:cNvSpPr txBox="1">
            <a:spLocks noGrp="1"/>
          </p:cNvSpPr>
          <p:nvPr>
            <p:ph type="title"/>
          </p:nvPr>
        </p:nvSpPr>
        <p:spPr>
          <a:prstGeom prst="rect">
            <a:avLst/>
          </a:prstGeom>
        </p:spPr>
        <p:txBody>
          <a:bodyPr/>
          <a:lstStyle/>
          <a:p>
            <a:r>
              <a:t>Database</a:t>
            </a:r>
          </a:p>
        </p:txBody>
      </p:sp>
      <p:sp>
        <p:nvSpPr>
          <p:cNvPr id="2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Delivery can be as a web-based or a mobile product or both…"/>
          <p:cNvSpPr txBox="1">
            <a:spLocks noGrp="1"/>
          </p:cNvSpPr>
          <p:nvPr>
            <p:ph type="body" idx="1"/>
          </p:nvPr>
        </p:nvSpPr>
        <p:spPr>
          <a:prstGeom prst="rect">
            <a:avLst/>
          </a:prstGeom>
        </p:spPr>
        <p:txBody>
          <a:bodyPr>
            <a:normAutofit/>
          </a:bodyPr>
          <a:lstStyle/>
          <a:p>
            <a:pPr marL="189146" indent="-189146" defTabSz="572516">
              <a:spcBef>
                <a:spcPts val="1900"/>
              </a:spcBef>
              <a:defRPr sz="2744"/>
            </a:pPr>
            <a:r>
              <a:rPr dirty="0"/>
              <a:t>Mobile issues:</a:t>
            </a:r>
          </a:p>
          <a:p>
            <a:pPr marL="896111" lvl="1" indent="-448055" defTabSz="572516">
              <a:spcBef>
                <a:spcPts val="1900"/>
              </a:spcBef>
              <a:defRPr sz="2352"/>
            </a:pPr>
            <a:r>
              <a:rPr i="1" u="sng" dirty="0"/>
              <a:t>Intermittent connectivity</a:t>
            </a:r>
            <a:r>
              <a:rPr dirty="0"/>
              <a:t> You must be able to provide a limited service without network connectivity.</a:t>
            </a:r>
          </a:p>
          <a:p>
            <a:pPr marL="896111" lvl="1" indent="-448055" defTabSz="572516">
              <a:spcBef>
                <a:spcPts val="1900"/>
              </a:spcBef>
              <a:defRPr sz="2352"/>
            </a:pPr>
            <a:r>
              <a:rPr i="1" u="sng" dirty="0"/>
              <a:t>Processor power</a:t>
            </a:r>
            <a:r>
              <a:rPr dirty="0"/>
              <a:t> Mobile devices have less powerful processors, so you need to minimize computationally-intensive operations. </a:t>
            </a:r>
          </a:p>
          <a:p>
            <a:pPr marL="896111" lvl="1" indent="-448055" defTabSz="572516">
              <a:spcBef>
                <a:spcPts val="1900"/>
              </a:spcBef>
              <a:defRPr sz="2352"/>
            </a:pPr>
            <a:r>
              <a:rPr i="1" u="sng" dirty="0"/>
              <a:t>Power management</a:t>
            </a:r>
            <a:r>
              <a:rPr dirty="0"/>
              <a:t>  Mobile battery life is limited so you should try to minimize the power used by your application.</a:t>
            </a:r>
          </a:p>
          <a:p>
            <a:pPr marL="896111" lvl="1" indent="-448055" defTabSz="572516">
              <a:spcBef>
                <a:spcPts val="1900"/>
              </a:spcBef>
              <a:defRPr sz="2352"/>
            </a:pPr>
            <a:r>
              <a:rPr i="1" u="sng" dirty="0"/>
              <a:t>On-screen keyboard</a:t>
            </a:r>
            <a:r>
              <a:rPr dirty="0"/>
              <a:t> On-screen keyboards are slow and error-prone. You should minimize input using the screen keyboard to reduce user frustration.</a:t>
            </a:r>
            <a:endParaRPr lang="en-US" dirty="0"/>
          </a:p>
          <a:p>
            <a:pPr marL="896111" lvl="1" indent="-448055" defTabSz="572516">
              <a:spcBef>
                <a:spcPts val="1900"/>
              </a:spcBef>
              <a:defRPr sz="2352"/>
            </a:pPr>
            <a:endParaRPr sz="1200" dirty="0"/>
          </a:p>
          <a:p>
            <a:pPr marL="189146" indent="-189146" defTabSz="572516">
              <a:spcBef>
                <a:spcPts val="1900"/>
              </a:spcBef>
              <a:defRPr sz="2744"/>
            </a:pPr>
            <a:r>
              <a:rPr dirty="0"/>
              <a:t>To deal with these differences, you usually need separate browser-based and mobile versions of your product front-end. </a:t>
            </a:r>
          </a:p>
          <a:p>
            <a:pPr marL="896111" lvl="1" indent="-448055" defTabSz="572516">
              <a:spcBef>
                <a:spcPts val="600"/>
              </a:spcBef>
              <a:defRPr sz="2352"/>
            </a:pPr>
            <a:r>
              <a:rPr dirty="0"/>
              <a:t>You may need a different architecture in these different versions to ensure that performance and other characteristics are maintained.</a:t>
            </a:r>
          </a:p>
        </p:txBody>
      </p:sp>
      <p:sp>
        <p:nvSpPr>
          <p:cNvPr id="243" name="Delivery platform"/>
          <p:cNvSpPr txBox="1">
            <a:spLocks noGrp="1"/>
          </p:cNvSpPr>
          <p:nvPr>
            <p:ph type="title"/>
          </p:nvPr>
        </p:nvSpPr>
        <p:spPr>
          <a:prstGeom prst="rect">
            <a:avLst/>
          </a:prstGeom>
        </p:spPr>
        <p:txBody>
          <a:bodyPr/>
          <a:lstStyle/>
          <a:p>
            <a:r>
              <a:rPr dirty="0"/>
              <a:t>Delivery platform</a:t>
            </a:r>
            <a:r>
              <a:rPr lang="en-US" dirty="0"/>
              <a:t>: Web? Mobile? Both?</a:t>
            </a:r>
            <a:endParaRPr dirty="0"/>
          </a:p>
        </p:txBody>
      </p:sp>
      <p:sp>
        <p:nvSpPr>
          <p:cNvPr id="2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A key decision that you have to make is whether to design your system to run on customer servers or to run on the cloud.…"/>
          <p:cNvSpPr txBox="1">
            <a:spLocks noGrp="1"/>
          </p:cNvSpPr>
          <p:nvPr>
            <p:ph type="body" idx="1"/>
          </p:nvPr>
        </p:nvSpPr>
        <p:spPr>
          <a:xfrm>
            <a:off x="495300" y="1776685"/>
            <a:ext cx="11857881" cy="7197230"/>
          </a:xfrm>
          <a:prstGeom prst="rect">
            <a:avLst/>
          </a:prstGeom>
        </p:spPr>
        <p:txBody>
          <a:bodyPr>
            <a:normAutofit/>
          </a:bodyPr>
          <a:lstStyle/>
          <a:p>
            <a:endParaRPr lang="en-US" dirty="0"/>
          </a:p>
          <a:p>
            <a:r>
              <a:rPr dirty="0"/>
              <a:t>A key decision is whether to design your system to run on </a:t>
            </a:r>
            <a:r>
              <a:rPr u="sng" dirty="0"/>
              <a:t>customer servers</a:t>
            </a:r>
            <a:r>
              <a:rPr dirty="0"/>
              <a:t> or to run on the </a:t>
            </a:r>
            <a:r>
              <a:rPr u="sng" dirty="0"/>
              <a:t>cloud</a:t>
            </a:r>
            <a:r>
              <a:rPr dirty="0"/>
              <a:t>. </a:t>
            </a:r>
          </a:p>
          <a:p>
            <a:endParaRPr lang="en-US" dirty="0"/>
          </a:p>
          <a:p>
            <a:pPr>
              <a:spcBef>
                <a:spcPts val="600"/>
              </a:spcBef>
              <a:spcAft>
                <a:spcPts val="1200"/>
              </a:spcAft>
            </a:pPr>
            <a:r>
              <a:rPr dirty="0"/>
              <a:t>Some businesses are concerned about cloud security and prefer to run their systems on in-house servers.</a:t>
            </a:r>
            <a:endParaRPr lang="en-US" dirty="0"/>
          </a:p>
          <a:p>
            <a:pPr lvl="1">
              <a:spcBef>
                <a:spcPts val="600"/>
              </a:spcBef>
              <a:spcAft>
                <a:spcPts val="1200"/>
              </a:spcAft>
            </a:pPr>
            <a:r>
              <a:rPr lang="en-US" dirty="0"/>
              <a:t>Sometimes t</a:t>
            </a:r>
            <a:r>
              <a:rPr dirty="0"/>
              <a:t>hey have a predictable usage </a:t>
            </a:r>
            <a:r>
              <a:rPr lang="en-US" dirty="0"/>
              <a:t>pattern (workload), </a:t>
            </a:r>
            <a:r>
              <a:rPr dirty="0"/>
              <a:t>so there is less need to design </a:t>
            </a:r>
            <a:r>
              <a:rPr lang="en-US" dirty="0"/>
              <a:t>the</a:t>
            </a:r>
            <a:r>
              <a:rPr dirty="0"/>
              <a:t> system to cope with </a:t>
            </a:r>
            <a:r>
              <a:rPr lang="en-US" dirty="0"/>
              <a:t>demand </a:t>
            </a:r>
            <a:r>
              <a:rPr dirty="0"/>
              <a:t>changes </a:t>
            </a:r>
          </a:p>
          <a:p>
            <a:endParaRPr lang="en-US" dirty="0"/>
          </a:p>
          <a:p>
            <a:r>
              <a:rPr lang="en-US" dirty="0"/>
              <a:t>Another important question</a:t>
            </a:r>
            <a:r>
              <a:rPr dirty="0"/>
              <a:t> is which cloud provider to use</a:t>
            </a:r>
            <a:r>
              <a:rPr lang="en-US" dirty="0"/>
              <a:t>?!</a:t>
            </a:r>
            <a:endParaRPr dirty="0"/>
          </a:p>
        </p:txBody>
      </p:sp>
      <p:sp>
        <p:nvSpPr>
          <p:cNvPr id="247" name="Server"/>
          <p:cNvSpPr txBox="1">
            <a:spLocks noGrp="1"/>
          </p:cNvSpPr>
          <p:nvPr>
            <p:ph type="title"/>
          </p:nvPr>
        </p:nvSpPr>
        <p:spPr>
          <a:xfrm>
            <a:off x="495300" y="542243"/>
            <a:ext cx="12014200" cy="1098600"/>
          </a:xfrm>
          <a:prstGeom prst="rect">
            <a:avLst/>
          </a:prstGeom>
        </p:spPr>
        <p:txBody>
          <a:bodyPr/>
          <a:lstStyle/>
          <a:p>
            <a:r>
              <a:rPr dirty="0"/>
              <a:t>Server</a:t>
            </a:r>
            <a:r>
              <a:rPr lang="en-US" dirty="0"/>
              <a:t>: Local vs Cloud?</a:t>
            </a:r>
            <a:endParaRPr dirty="0"/>
          </a:p>
        </p:txBody>
      </p:sp>
      <p:sp>
        <p:nvSpPr>
          <p:cNvPr id="2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Open source software is software that is available freely, which you can change and modify as you wish.…"/>
          <p:cNvSpPr txBox="1">
            <a:spLocks noGrp="1"/>
          </p:cNvSpPr>
          <p:nvPr>
            <p:ph type="body" idx="1"/>
          </p:nvPr>
        </p:nvSpPr>
        <p:spPr>
          <a:prstGeom prst="rect">
            <a:avLst/>
          </a:prstGeom>
        </p:spPr>
        <p:txBody>
          <a:bodyPr/>
          <a:lstStyle/>
          <a:p>
            <a:r>
              <a:rPr lang="en-US" dirty="0"/>
              <a:t>Open-source</a:t>
            </a:r>
            <a:r>
              <a:rPr dirty="0"/>
              <a:t> software is software that is available freely, which you can change and modify as you wish.  </a:t>
            </a:r>
          </a:p>
          <a:p>
            <a:pPr lvl="1"/>
            <a:r>
              <a:rPr lang="en-US" dirty="0"/>
              <a:t>A</a:t>
            </a:r>
            <a:r>
              <a:rPr dirty="0"/>
              <a:t>dvantage</a:t>
            </a:r>
            <a:r>
              <a:rPr lang="en-US" dirty="0"/>
              <a:t>:</a:t>
            </a:r>
            <a:r>
              <a:rPr dirty="0"/>
              <a:t> you can reuse rather than implement new software, which reduces development costs and time to market.  </a:t>
            </a:r>
          </a:p>
          <a:p>
            <a:pPr lvl="1"/>
            <a:r>
              <a:rPr lang="en-US" dirty="0"/>
              <a:t>D</a:t>
            </a:r>
            <a:r>
              <a:rPr dirty="0"/>
              <a:t>isadvantage</a:t>
            </a:r>
            <a:r>
              <a:rPr lang="en-US" dirty="0"/>
              <a:t>: </a:t>
            </a:r>
            <a:r>
              <a:rPr dirty="0"/>
              <a:t>you are constrained by that software and have no control over its evolution.</a:t>
            </a:r>
          </a:p>
          <a:p>
            <a:endParaRPr lang="en-US" dirty="0"/>
          </a:p>
          <a:p>
            <a:r>
              <a:rPr dirty="0"/>
              <a:t>The decision on the use of open-source software also depends on the availability, maturity and continuing support of </a:t>
            </a:r>
            <a:r>
              <a:rPr lang="en-US" dirty="0"/>
              <a:t>open-source</a:t>
            </a:r>
            <a:r>
              <a:rPr dirty="0"/>
              <a:t> components.</a:t>
            </a:r>
          </a:p>
          <a:p>
            <a:pPr marL="0" indent="0">
              <a:buNone/>
            </a:pPr>
            <a:endParaRPr lang="en-US" dirty="0"/>
          </a:p>
          <a:p>
            <a:r>
              <a:rPr lang="en-US" dirty="0"/>
              <a:t>Open-source</a:t>
            </a:r>
            <a:r>
              <a:rPr dirty="0"/>
              <a:t> license issues may impose constraints on how you use the software.</a:t>
            </a:r>
          </a:p>
        </p:txBody>
      </p:sp>
      <p:sp>
        <p:nvSpPr>
          <p:cNvPr id="251" name="Open source"/>
          <p:cNvSpPr txBox="1">
            <a:spLocks noGrp="1"/>
          </p:cNvSpPr>
          <p:nvPr>
            <p:ph type="title"/>
          </p:nvPr>
        </p:nvSpPr>
        <p:spPr>
          <a:prstGeom prst="rect">
            <a:avLst/>
          </a:prstGeom>
        </p:spPr>
        <p:txBody>
          <a:bodyPr/>
          <a:lstStyle/>
          <a:p>
            <a:r>
              <a:rPr dirty="0"/>
              <a:t>Open</a:t>
            </a:r>
            <a:r>
              <a:rPr lang="en-US" dirty="0"/>
              <a:t>-S</a:t>
            </a:r>
            <a:r>
              <a:rPr dirty="0"/>
              <a:t>ource</a:t>
            </a:r>
          </a:p>
        </p:txBody>
      </p:sp>
      <p:sp>
        <p:nvSpPr>
          <p:cNvPr id="2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Development technologies, such as a mobile development toolkit or a web application framework, influence the architecture of your software.…"/>
          <p:cNvSpPr txBox="1">
            <a:spLocks noGrp="1"/>
          </p:cNvSpPr>
          <p:nvPr>
            <p:ph type="body" idx="1"/>
          </p:nvPr>
        </p:nvSpPr>
        <p:spPr>
          <a:prstGeom prst="rect">
            <a:avLst/>
          </a:prstGeom>
        </p:spPr>
        <p:txBody>
          <a:bodyPr/>
          <a:lstStyle/>
          <a:p>
            <a:r>
              <a:rPr dirty="0"/>
              <a:t>Development technologies, such as a mobile development toolkit or a web application framework, influence the architecture of your software. </a:t>
            </a:r>
          </a:p>
          <a:p>
            <a:pPr lvl="1"/>
            <a:r>
              <a:rPr dirty="0"/>
              <a:t>These technologies have built-in assumptions about system architectures and you have to conform to these assumptions to use the development system.</a:t>
            </a:r>
          </a:p>
          <a:p>
            <a:endParaRPr lang="en-US" dirty="0"/>
          </a:p>
          <a:p>
            <a:r>
              <a:rPr dirty="0"/>
              <a:t>The development technology that you use may also have an indirect influence on the system architecture.  </a:t>
            </a:r>
          </a:p>
          <a:p>
            <a:pPr lvl="1"/>
            <a:r>
              <a:rPr dirty="0"/>
              <a:t>Developers usually favor architectural choices that use familiar technologies that they understand. </a:t>
            </a:r>
            <a:endParaRPr lang="en-US" dirty="0"/>
          </a:p>
          <a:p>
            <a:pPr lvl="1"/>
            <a:r>
              <a:rPr dirty="0"/>
              <a:t>For example, if your team have a lot of experience of relational databases, they may argue for this instead of a NoSQL database. </a:t>
            </a:r>
          </a:p>
        </p:txBody>
      </p:sp>
      <p:sp>
        <p:nvSpPr>
          <p:cNvPr id="255" name="Development tools"/>
          <p:cNvSpPr txBox="1">
            <a:spLocks noGrp="1"/>
          </p:cNvSpPr>
          <p:nvPr>
            <p:ph type="title"/>
          </p:nvPr>
        </p:nvSpPr>
        <p:spPr>
          <a:prstGeom prst="rect">
            <a:avLst/>
          </a:prstGeom>
        </p:spPr>
        <p:txBody>
          <a:bodyPr/>
          <a:lstStyle/>
          <a:p>
            <a:r>
              <a:rPr dirty="0"/>
              <a:t>Development tools</a:t>
            </a:r>
          </a:p>
        </p:txBody>
      </p:sp>
      <p:sp>
        <p:nvSpPr>
          <p:cNvPr id="2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oftware architecture is the fundamental organization of a system embodied in its components, their relationships to each other, and to the environment, and the principles guiding its design and evolution.…"/>
          <p:cNvSpPr txBox="1">
            <a:spLocks noGrp="1"/>
          </p:cNvSpPr>
          <p:nvPr>
            <p:ph type="body" idx="1"/>
          </p:nvPr>
        </p:nvSpPr>
        <p:spPr>
          <a:prstGeom prst="rect">
            <a:avLst/>
          </a:prstGeom>
        </p:spPr>
        <p:txBody>
          <a:bodyPr/>
          <a:lstStyle/>
          <a:p>
            <a:r>
              <a:t>Software architecture is the fundamental organization of a system embodied in its components, their relationships to each other, and to the environment, and the principles guiding its design and evolution.</a:t>
            </a:r>
          </a:p>
          <a:p>
            <a:r>
              <a:t>The architecture of a software system has a significant influence on non-functional system properties such as reliability, efficiency and security.</a:t>
            </a:r>
          </a:p>
          <a:p>
            <a:r>
              <a:t>Architectural design involves understanding the issues that are critical for your product and creating system descriptions that shows components and their relationships. </a:t>
            </a:r>
          </a:p>
          <a:p>
            <a:r>
              <a:t>The principal role of architectural descriptions is to provide a basis for the development team to discuss the system organization. Informal architectural diagrams are effective in architectural description because they are fast and easy to draw and share.</a:t>
            </a:r>
          </a:p>
          <a:p>
            <a:r>
              <a:t>System decomposition involves analyzing architectural components and representing them as a set of finer-grain components. </a:t>
            </a:r>
          </a:p>
        </p:txBody>
      </p:sp>
      <p:sp>
        <p:nvSpPr>
          <p:cNvPr id="259" name="Key points 1"/>
          <p:cNvSpPr txBox="1">
            <a:spLocks noGrp="1"/>
          </p:cNvSpPr>
          <p:nvPr>
            <p:ph type="title"/>
          </p:nvPr>
        </p:nvSpPr>
        <p:spPr>
          <a:xfrm>
            <a:off x="651619" y="406400"/>
            <a:ext cx="11701562" cy="1219945"/>
          </a:xfrm>
          <a:prstGeom prst="rect">
            <a:avLst/>
          </a:prstGeom>
        </p:spPr>
        <p:txBody>
          <a:bodyPr/>
          <a:lstStyle/>
          <a:p>
            <a:r>
              <a:t>Key points 1</a:t>
            </a:r>
          </a:p>
        </p:txBody>
      </p:sp>
      <p:sp>
        <p:nvSpPr>
          <p:cNvPr id="2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89</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Nonfunctional product characteristics Nonfunctional product characteristics such as security and performance affect all users. If you get these wrong, your product will is unlikely to be a commercial success. Unfortunately, some characteristics are opposing, so you can only optimize the most important.…"/>
          <p:cNvSpPr txBox="1">
            <a:spLocks noGrp="1"/>
          </p:cNvSpPr>
          <p:nvPr>
            <p:ph type="body" idx="1"/>
          </p:nvPr>
        </p:nvSpPr>
        <p:spPr>
          <a:xfrm>
            <a:off x="952500" y="1435100"/>
            <a:ext cx="11099800" cy="7692281"/>
          </a:xfrm>
          <a:prstGeom prst="rect">
            <a:avLst/>
          </a:prstGeom>
        </p:spPr>
        <p:txBody>
          <a:bodyPr>
            <a:normAutofit/>
          </a:bodyPr>
          <a:lstStyle/>
          <a:p>
            <a:pPr defTabSz="519937">
              <a:spcBef>
                <a:spcPts val="1700"/>
              </a:spcBef>
              <a:defRPr sz="2136"/>
            </a:pPr>
            <a:r>
              <a:rPr i="1" dirty="0"/>
              <a:t>Nonfunctional product characteristics</a:t>
            </a:r>
            <a:r>
              <a:rPr lang="en-US" i="1" dirty="0"/>
              <a:t> </a:t>
            </a:r>
            <a:r>
              <a:rPr lang="fa-IR" dirty="0"/>
              <a:t>)</a:t>
            </a:r>
            <a:r>
              <a:rPr dirty="0"/>
              <a:t>such as security and performance</a:t>
            </a:r>
            <a:r>
              <a:rPr lang="en-US" dirty="0"/>
              <a:t>)</a:t>
            </a:r>
            <a:r>
              <a:rPr dirty="0"/>
              <a:t> affect all users. </a:t>
            </a:r>
            <a:endParaRPr lang="en-US" dirty="0"/>
          </a:p>
          <a:p>
            <a:pPr marL="342900" indent="-342900" defTabSz="519937">
              <a:spcBef>
                <a:spcPts val="600"/>
              </a:spcBef>
              <a:buFont typeface="Arial" panose="020B0604020202020204" pitchFamily="34" charset="0"/>
              <a:buChar char="•"/>
              <a:defRPr sz="2136"/>
            </a:pPr>
            <a:r>
              <a:rPr dirty="0"/>
              <a:t>If you get these wrong, your product will </a:t>
            </a:r>
            <a:r>
              <a:rPr lang="en-US" dirty="0"/>
              <a:t>not </a:t>
            </a:r>
            <a:r>
              <a:rPr dirty="0"/>
              <a:t>be a commercial success.</a:t>
            </a:r>
            <a:endParaRPr lang="en-US" dirty="0"/>
          </a:p>
          <a:p>
            <a:pPr marL="342900" indent="-342900" defTabSz="519937">
              <a:spcBef>
                <a:spcPts val="600"/>
              </a:spcBef>
              <a:buFont typeface="Arial" panose="020B0604020202020204" pitchFamily="34" charset="0"/>
              <a:buChar char="•"/>
              <a:defRPr sz="2136"/>
            </a:pPr>
            <a:r>
              <a:rPr lang="en-US" dirty="0"/>
              <a:t>However,</a:t>
            </a:r>
            <a:r>
              <a:rPr dirty="0"/>
              <a:t> some</a:t>
            </a:r>
            <a:r>
              <a:rPr lang="en-US" dirty="0"/>
              <a:t> </a:t>
            </a:r>
            <a:r>
              <a:rPr dirty="0"/>
              <a:t>characteristics are </a:t>
            </a:r>
            <a:r>
              <a:rPr lang="en-US" dirty="0"/>
              <a:t>conflicting:</a:t>
            </a:r>
            <a:r>
              <a:rPr dirty="0"/>
              <a:t> you can optimize the most important</a:t>
            </a:r>
            <a:r>
              <a:rPr lang="en-US" dirty="0"/>
              <a:t> ones</a:t>
            </a:r>
            <a:endParaRPr dirty="0"/>
          </a:p>
          <a:p>
            <a:pPr defTabSz="519937">
              <a:spcBef>
                <a:spcPts val="1700"/>
              </a:spcBef>
              <a:defRPr sz="2136"/>
            </a:pPr>
            <a:r>
              <a:rPr i="1" dirty="0"/>
              <a:t>Product lifetime</a:t>
            </a:r>
            <a:endParaRPr lang="en-US" i="1" dirty="0"/>
          </a:p>
          <a:p>
            <a:pPr marL="342900" indent="-342900" defTabSz="519937">
              <a:lnSpc>
                <a:spcPct val="110000"/>
              </a:lnSpc>
              <a:spcBef>
                <a:spcPts val="600"/>
              </a:spcBef>
              <a:buFont typeface="Arial" panose="020B0604020202020204" pitchFamily="34" charset="0"/>
              <a:buChar char="•"/>
              <a:defRPr sz="2136"/>
            </a:pPr>
            <a:r>
              <a:rPr sz="2136" dirty="0"/>
              <a:t>If you anticipate a long product lifetime, you will need to create regular product revisions. </a:t>
            </a:r>
            <a:endParaRPr lang="en-US" sz="2136" dirty="0"/>
          </a:p>
          <a:p>
            <a:pPr marL="342900" indent="-342900" defTabSz="519937">
              <a:lnSpc>
                <a:spcPct val="110000"/>
              </a:lnSpc>
              <a:spcBef>
                <a:spcPts val="600"/>
              </a:spcBef>
              <a:buFont typeface="Arial" panose="020B0604020202020204" pitchFamily="34" charset="0"/>
              <a:buChar char="•"/>
              <a:defRPr sz="2136"/>
            </a:pPr>
            <a:r>
              <a:rPr sz="2136" dirty="0"/>
              <a:t>You need an architecture that is </a:t>
            </a:r>
            <a:r>
              <a:rPr sz="2136" u="sng" dirty="0"/>
              <a:t>evolvable</a:t>
            </a:r>
            <a:r>
              <a:rPr lang="en-US" sz="2136" dirty="0"/>
              <a:t> and </a:t>
            </a:r>
            <a:r>
              <a:rPr sz="2136" dirty="0"/>
              <a:t>can accommodate new features.</a:t>
            </a:r>
          </a:p>
          <a:p>
            <a:pPr defTabSz="519937">
              <a:spcBef>
                <a:spcPts val="1700"/>
              </a:spcBef>
              <a:defRPr sz="2136"/>
            </a:pPr>
            <a:r>
              <a:rPr i="1" dirty="0"/>
              <a:t>Software reuse</a:t>
            </a:r>
            <a:endParaRPr lang="en-US" i="1" dirty="0"/>
          </a:p>
          <a:p>
            <a:pPr marL="342900" indent="-342900" defTabSz="519937">
              <a:lnSpc>
                <a:spcPct val="120000"/>
              </a:lnSpc>
              <a:spcBef>
                <a:spcPts val="600"/>
              </a:spcBef>
              <a:buFont typeface="Arial" panose="020B0604020202020204" pitchFamily="34" charset="0"/>
              <a:buChar char="•"/>
              <a:defRPr sz="2136"/>
            </a:pPr>
            <a:r>
              <a:rPr sz="2136" dirty="0"/>
              <a:t>You can save time and effort</a:t>
            </a:r>
            <a:r>
              <a:rPr lang="en-US" sz="2136" dirty="0"/>
              <a:t> via </a:t>
            </a:r>
            <a:r>
              <a:rPr sz="2136" dirty="0"/>
              <a:t>reus</a:t>
            </a:r>
            <a:r>
              <a:rPr lang="en-US" sz="2136" dirty="0"/>
              <a:t>ing</a:t>
            </a:r>
            <a:r>
              <a:rPr sz="2136" dirty="0"/>
              <a:t> components from other open-source</a:t>
            </a:r>
            <a:r>
              <a:rPr lang="en-US" sz="2136" dirty="0"/>
              <a:t> products</a:t>
            </a:r>
            <a:r>
              <a:rPr sz="2136" dirty="0"/>
              <a:t>. </a:t>
            </a:r>
            <a:endParaRPr lang="en-US" sz="2136" dirty="0"/>
          </a:p>
          <a:p>
            <a:pPr marL="342900" indent="-342900" defTabSz="519937">
              <a:lnSpc>
                <a:spcPct val="120000"/>
              </a:lnSpc>
              <a:spcBef>
                <a:spcPts val="600"/>
              </a:spcBef>
              <a:buFont typeface="Arial" panose="020B0604020202020204" pitchFamily="34" charset="0"/>
              <a:buChar char="•"/>
              <a:defRPr sz="2136"/>
            </a:pPr>
            <a:r>
              <a:rPr lang="en-US" sz="2136" dirty="0"/>
              <a:t>T</a:t>
            </a:r>
            <a:r>
              <a:rPr sz="2136" dirty="0"/>
              <a:t>his constrains </a:t>
            </a:r>
            <a:r>
              <a:rPr lang="en-US" sz="2136" dirty="0"/>
              <a:t>the</a:t>
            </a:r>
            <a:r>
              <a:rPr sz="2136" dirty="0"/>
              <a:t> architectural choices</a:t>
            </a:r>
            <a:r>
              <a:rPr lang="en-US" sz="2136" dirty="0"/>
              <a:t>:</a:t>
            </a:r>
            <a:r>
              <a:rPr sz="2136" dirty="0"/>
              <a:t> you must fit your design </a:t>
            </a:r>
            <a:r>
              <a:rPr lang="en-US" sz="2136" dirty="0"/>
              <a:t>to</a:t>
            </a:r>
            <a:r>
              <a:rPr sz="2136" dirty="0"/>
              <a:t> the </a:t>
            </a:r>
            <a:r>
              <a:rPr lang="en-US" sz="2136" dirty="0"/>
              <a:t>reused </a:t>
            </a:r>
            <a:r>
              <a:rPr sz="2136" dirty="0"/>
              <a:t>software.</a:t>
            </a:r>
          </a:p>
          <a:p>
            <a:pPr defTabSz="519937">
              <a:spcBef>
                <a:spcPts val="1700"/>
              </a:spcBef>
              <a:defRPr sz="2136"/>
            </a:pPr>
            <a:r>
              <a:rPr i="1" dirty="0"/>
              <a:t>Number of users</a:t>
            </a:r>
            <a:endParaRPr lang="en-US" i="1" dirty="0"/>
          </a:p>
          <a:p>
            <a:pPr marL="342900" indent="-342900" defTabSz="519937">
              <a:lnSpc>
                <a:spcPct val="130000"/>
              </a:lnSpc>
              <a:spcBef>
                <a:spcPts val="600"/>
              </a:spcBef>
              <a:buFont typeface="Arial" panose="020B0604020202020204" pitchFamily="34" charset="0"/>
              <a:buChar char="•"/>
              <a:defRPr sz="2136"/>
            </a:pPr>
            <a:r>
              <a:rPr lang="en-US" sz="2136" dirty="0"/>
              <a:t>For the </a:t>
            </a:r>
            <a:r>
              <a:rPr sz="2136" dirty="0"/>
              <a:t>Internet</a:t>
            </a:r>
            <a:r>
              <a:rPr lang="en-US" sz="2136" dirty="0"/>
              <a:t>-based software</a:t>
            </a:r>
            <a:r>
              <a:rPr sz="2136" dirty="0"/>
              <a:t>, the number of users can change very quickly. </a:t>
            </a:r>
            <a:endParaRPr lang="en-US" sz="2136" dirty="0"/>
          </a:p>
          <a:p>
            <a:pPr marL="342900" indent="-342900" defTabSz="519937">
              <a:lnSpc>
                <a:spcPct val="110000"/>
              </a:lnSpc>
              <a:spcBef>
                <a:spcPts val="600"/>
              </a:spcBef>
              <a:buFont typeface="Arial" panose="020B0604020202020204" pitchFamily="34" charset="0"/>
              <a:buChar char="•"/>
              <a:defRPr sz="2136"/>
            </a:pPr>
            <a:r>
              <a:rPr sz="2136" dirty="0"/>
              <a:t>This can lead to performance degradation unless </a:t>
            </a:r>
            <a:r>
              <a:rPr lang="en-US" sz="2136" dirty="0"/>
              <a:t>the </a:t>
            </a:r>
            <a:r>
              <a:rPr sz="2136" dirty="0"/>
              <a:t>architecture </a:t>
            </a:r>
            <a:r>
              <a:rPr lang="en-US" sz="2136" dirty="0"/>
              <a:t>can </a:t>
            </a:r>
            <a:r>
              <a:rPr sz="2136" dirty="0"/>
              <a:t>scale up </a:t>
            </a:r>
            <a:r>
              <a:rPr lang="en-US" sz="2136" dirty="0"/>
              <a:t>&amp;</a:t>
            </a:r>
            <a:r>
              <a:rPr sz="2136" dirty="0"/>
              <a:t> down</a:t>
            </a:r>
            <a:endParaRPr dirty="0"/>
          </a:p>
          <a:p>
            <a:pPr defTabSz="519937">
              <a:spcBef>
                <a:spcPts val="1700"/>
              </a:spcBef>
              <a:defRPr sz="2136"/>
            </a:pPr>
            <a:r>
              <a:rPr i="1" dirty="0"/>
              <a:t>Software compatibility</a:t>
            </a:r>
            <a:endParaRPr lang="en-US" i="1" dirty="0"/>
          </a:p>
          <a:p>
            <a:pPr marL="342900" indent="-342900" defTabSz="519937">
              <a:spcBef>
                <a:spcPts val="600"/>
              </a:spcBef>
              <a:buFont typeface="Arial" panose="020B0604020202020204" pitchFamily="34" charset="0"/>
              <a:buChar char="•"/>
              <a:defRPr sz="2136"/>
            </a:pPr>
            <a:r>
              <a:rPr sz="2136" dirty="0"/>
              <a:t>For some products, it is important to maintain compatibility with other software. </a:t>
            </a:r>
            <a:endParaRPr lang="en-US" sz="2136" dirty="0"/>
          </a:p>
          <a:p>
            <a:pPr marL="342900" indent="-342900" defTabSz="519937">
              <a:spcBef>
                <a:spcPts val="600"/>
              </a:spcBef>
              <a:buFont typeface="Arial" panose="020B0604020202020204" pitchFamily="34" charset="0"/>
              <a:buChar char="•"/>
              <a:defRPr sz="2136"/>
            </a:pPr>
            <a:r>
              <a:rPr sz="2136" dirty="0"/>
              <a:t>This may limit architectural choices, such as the database software </a:t>
            </a:r>
            <a:r>
              <a:rPr dirty="0"/>
              <a:t>that you can use.</a:t>
            </a:r>
          </a:p>
        </p:txBody>
      </p:sp>
      <p:sp>
        <p:nvSpPr>
          <p:cNvPr id="115" name="Table 4.4 The importance of architectural design issues"/>
          <p:cNvSpPr txBox="1">
            <a:spLocks noGrp="1"/>
          </p:cNvSpPr>
          <p:nvPr>
            <p:ph type="title"/>
          </p:nvPr>
        </p:nvSpPr>
        <p:spPr>
          <a:prstGeom prst="rect">
            <a:avLst/>
          </a:prstGeom>
        </p:spPr>
        <p:txBody>
          <a:bodyPr>
            <a:noAutofit/>
          </a:bodyPr>
          <a:lstStyle/>
          <a:p>
            <a:r>
              <a:rPr sz="3600" dirty="0">
                <a:solidFill>
                  <a:schemeClr val="tx1">
                    <a:lumMod val="75000"/>
                  </a:schemeClr>
                </a:solidFill>
              </a:rPr>
              <a:t>The importance of architectural design issues</a:t>
            </a:r>
          </a:p>
        </p:txBody>
      </p:sp>
      <p:sp>
        <p:nvSpPr>
          <p:cNvPr id="1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o minimize complexity, you should separate concerns, avoid functional duplication and focus on component interfaces.…"/>
          <p:cNvSpPr txBox="1">
            <a:spLocks noGrp="1"/>
          </p:cNvSpPr>
          <p:nvPr>
            <p:ph type="body" idx="1"/>
          </p:nvPr>
        </p:nvSpPr>
        <p:spPr>
          <a:prstGeom prst="rect">
            <a:avLst/>
          </a:prstGeom>
        </p:spPr>
        <p:txBody>
          <a:bodyPr/>
          <a:lstStyle/>
          <a:p>
            <a:r>
              <a:rPr dirty="0"/>
              <a:t>To minimize complexity, you should separate concerns, avoid functional duplication and focus on component interfaces.</a:t>
            </a:r>
          </a:p>
          <a:p>
            <a:r>
              <a:rPr dirty="0"/>
              <a:t>Web-based systems often have a common layered structure including user interface layers, application-specific layers and a database layer.</a:t>
            </a:r>
          </a:p>
          <a:p>
            <a:r>
              <a:rPr dirty="0"/>
              <a:t>The distribution architecture in a system defines the organization of the servers in that system and the allocation of components to these servers.</a:t>
            </a:r>
          </a:p>
          <a:p>
            <a:r>
              <a:rPr dirty="0"/>
              <a:t>Multi-tier client-server and service-oriented architectures are the most commonly used architectures for web-based systems.</a:t>
            </a:r>
          </a:p>
          <a:p>
            <a:r>
              <a:rPr dirty="0"/>
              <a:t>Making decisions on technologies such as database and cloud technologies are an important part of the architectural design process.</a:t>
            </a:r>
          </a:p>
          <a:p>
            <a:endParaRPr dirty="0"/>
          </a:p>
        </p:txBody>
      </p:sp>
      <p:sp>
        <p:nvSpPr>
          <p:cNvPr id="263" name="Key points 2"/>
          <p:cNvSpPr txBox="1">
            <a:spLocks noGrp="1"/>
          </p:cNvSpPr>
          <p:nvPr>
            <p:ph type="title"/>
          </p:nvPr>
        </p:nvSpPr>
        <p:spPr>
          <a:prstGeom prst="rect">
            <a:avLst/>
          </a:prstGeom>
        </p:spPr>
        <p:txBody>
          <a:bodyPr/>
          <a:lstStyle/>
          <a:p>
            <a:r>
              <a:t>Key points 2</a:t>
            </a:r>
          </a:p>
        </p:txBody>
      </p:sp>
      <p:sp>
        <p:nvSpPr>
          <p:cNvPr id="2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90</a:t>
            </a:fld>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15E60-0C1E-9CA0-5B50-A850F4410974}"/>
              </a:ext>
            </a:extLst>
          </p:cNvPr>
          <p:cNvSpPr>
            <a:spLocks noGrp="1"/>
          </p:cNvSpPr>
          <p:nvPr>
            <p:ph type="body" idx="1"/>
          </p:nvPr>
        </p:nvSpPr>
        <p:spPr>
          <a:xfrm>
            <a:off x="472331" y="1735141"/>
            <a:ext cx="11857881" cy="4528457"/>
          </a:xfrm>
        </p:spPr>
        <p:txBody>
          <a:bodyPr>
            <a:normAutofit fontScale="92500" lnSpcReduction="10000"/>
          </a:bodyPr>
          <a:lstStyle/>
          <a:p>
            <a:pPr algn="just"/>
            <a:r>
              <a:rPr lang="en-IN" sz="1800" b="1" dirty="0">
                <a:effectLst/>
                <a:latin typeface="Calibri" panose="020F0502020204030204" pitchFamily="34" charset="0"/>
                <a:ea typeface="Calibri" panose="020F0502020204030204" pitchFamily="34" charset="0"/>
                <a:cs typeface="Times New Roman" panose="02020603050405020304" pitchFamily="18" charset="0"/>
              </a:rPr>
              <a:t>User Scenario:</a:t>
            </a:r>
            <a:r>
              <a:rPr lang="en-IN" sz="1800" dirty="0">
                <a:effectLst/>
                <a:latin typeface="Calibri" panose="020F0502020204030204" pitchFamily="34" charset="0"/>
                <a:ea typeface="Calibri" panose="020F0502020204030204" pitchFamily="34" charset="0"/>
                <a:cs typeface="Times New Roman" panose="02020603050405020304" pitchFamily="18" charset="0"/>
              </a:rPr>
              <a:t> Imagine a homeowner who wants to enhance the convenience, security, and energy efficiency of their home. They desire to control and monitor various smart devices such as thermostats, lights, security cameras, and door locks through a centralized system.</a:t>
            </a:r>
          </a:p>
          <a:p>
            <a:pPr algn="just">
              <a:lnSpc>
                <a:spcPct val="60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 Case Scenarios:</a:t>
            </a:r>
          </a:p>
          <a:p>
            <a:pPr marL="342900" indent="-342900" algn="just">
              <a:lnSpc>
                <a:spcPct val="110000"/>
              </a:lnSpc>
              <a:spcAft>
                <a:spcPts val="800"/>
              </a:spcAft>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Morning Automation: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adjusts the thermostat, opens smart blinds, and turns on lights based on the time of day when the homeowner wakes up.</a:t>
            </a:r>
          </a:p>
          <a:p>
            <a:pPr marL="342900" indent="-342900" algn="just">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Away Mode: </a:t>
            </a:r>
            <a:r>
              <a:rPr lang="en-IN" sz="1800" dirty="0">
                <a:effectLst/>
                <a:latin typeface="Calibri" panose="020F0502020204030204" pitchFamily="34" charset="0"/>
                <a:ea typeface="Calibri" panose="020F0502020204030204" pitchFamily="34" charset="0"/>
                <a:cs typeface="Times New Roman" panose="02020603050405020304" pitchFamily="18" charset="0"/>
              </a:rPr>
              <a:t>When the homeowner leaves, the system ensures all lights are turned off, the thermostat is set to an energy-efficient mode, and security cameras are activated.</a:t>
            </a:r>
          </a:p>
          <a:p>
            <a:pPr marL="342900" indent="-342900" algn="just">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Energy Optimization:</a:t>
            </a:r>
            <a:r>
              <a:rPr lang="en-IN" sz="1800" b="1"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analyzes energy consumption patterns and suggests optimizations, such as adjusting thermostat settings or recommending energy-efficient lighting schedules.</a:t>
            </a:r>
          </a:p>
          <a:p>
            <a:pPr marL="342900" indent="-342900" algn="just">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Security Alerts:</a:t>
            </a:r>
            <a:r>
              <a:rPr lang="en-IN" sz="1800" b="1"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sends alerts to the homeowner's mobile app in case of unusual activity, such as unexpected door openings or motion detected when the house is supposed to be empty.</a:t>
            </a:r>
          </a:p>
          <a:p>
            <a:pPr marL="342900" indent="-342900" algn="just">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p:txBody>
      </p:sp>
      <p:sp>
        <p:nvSpPr>
          <p:cNvPr id="3" name="Title 2">
            <a:extLst>
              <a:ext uri="{FF2B5EF4-FFF2-40B4-BE49-F238E27FC236}">
                <a16:creationId xmlns:a16="http://schemas.microsoft.com/office/drawing/2014/main" id="{9ED8262D-BD84-8920-3A4E-44FAE02BCDB0}"/>
              </a:ext>
            </a:extLst>
          </p:cNvPr>
          <p:cNvSpPr>
            <a:spLocks noGrp="1"/>
          </p:cNvSpPr>
          <p:nvPr>
            <p:ph type="title"/>
          </p:nvPr>
        </p:nvSpPr>
        <p:spPr>
          <a:xfrm>
            <a:off x="0" y="193113"/>
            <a:ext cx="12014200" cy="1098600"/>
          </a:xfrm>
        </p:spPr>
        <p:txBody>
          <a:bodyPr lIns="50800" tIns="50800" rIns="50800" bIns="50800" anchor="t">
            <a:normAutofit fontScale="90000"/>
          </a:bodyPr>
          <a:lstStyle/>
          <a:p>
            <a:r>
              <a:rPr lang="en-IN" dirty="0">
                <a:latin typeface="Calibri"/>
                <a:ea typeface="Calibri"/>
                <a:cs typeface="Calibri"/>
              </a:rPr>
              <a:t>1. </a:t>
            </a:r>
            <a:r>
              <a:rPr lang="en-IN" b="1" i="0" dirty="0">
                <a:effectLst/>
                <a:latin typeface="Calibri"/>
                <a:ea typeface="Calibri"/>
                <a:cs typeface="Calibri"/>
              </a:rPr>
              <a:t>Smart Home Automation System</a:t>
            </a:r>
            <a:br>
              <a:rPr lang="en-IN" b="1" i="0" dirty="0">
                <a:effectLst/>
                <a:latin typeface="Söhne"/>
              </a:rPr>
            </a:br>
            <a:r>
              <a:rPr lang="en-IN" dirty="0"/>
              <a:t> </a:t>
            </a:r>
          </a:p>
        </p:txBody>
      </p:sp>
    </p:spTree>
    <p:extLst>
      <p:ext uri="{BB962C8B-B14F-4D97-AF65-F5344CB8AC3E}">
        <p14:creationId xmlns:p14="http://schemas.microsoft.com/office/powerpoint/2010/main" val="224169136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6402E-7A0E-C970-2959-37718E4F0E89}"/>
              </a:ext>
            </a:extLst>
          </p:cNvPr>
          <p:cNvSpPr>
            <a:spLocks noGrp="1"/>
          </p:cNvSpPr>
          <p:nvPr>
            <p:ph type="body" idx="1"/>
          </p:nvPr>
        </p:nvSpPr>
        <p:spPr/>
        <p:txBody>
          <a:bodyPr/>
          <a:lstStyle/>
          <a:p>
            <a:r>
              <a:rPr lang="en-US" dirty="0"/>
              <a:t>We choose “Layered” approach because …</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endParaRPr lang="en-US" dirty="0"/>
          </a:p>
          <a:p>
            <a:pPr marL="457200" lvl="1" indent="0">
              <a:buNone/>
            </a:pPr>
            <a:endParaRPr lang="en-US" dirty="0"/>
          </a:p>
        </p:txBody>
      </p:sp>
      <p:sp>
        <p:nvSpPr>
          <p:cNvPr id="3" name="Title 2">
            <a:extLst>
              <a:ext uri="{FF2B5EF4-FFF2-40B4-BE49-F238E27FC236}">
                <a16:creationId xmlns:a16="http://schemas.microsoft.com/office/drawing/2014/main" id="{8BEFFF51-F0F8-E054-2C00-34C3F6B19EBC}"/>
              </a:ext>
            </a:extLst>
          </p:cNvPr>
          <p:cNvSpPr>
            <a:spLocks noGrp="1"/>
          </p:cNvSpPr>
          <p:nvPr>
            <p:ph type="title"/>
          </p:nvPr>
        </p:nvSpPr>
        <p:spPr/>
        <p:txBody>
          <a:bodyPr/>
          <a:lstStyle/>
          <a:p>
            <a:pPr rtl="0"/>
            <a:r>
              <a:rPr lang="en-US" dirty="0"/>
              <a:t>Architectural Design: Pattern</a:t>
            </a:r>
          </a:p>
        </p:txBody>
      </p:sp>
      <p:grpSp>
        <p:nvGrpSpPr>
          <p:cNvPr id="45" name="Group 44">
            <a:extLst>
              <a:ext uri="{FF2B5EF4-FFF2-40B4-BE49-F238E27FC236}">
                <a16:creationId xmlns:a16="http://schemas.microsoft.com/office/drawing/2014/main" id="{270B4B39-378E-6227-B975-5DA87CBDEBA8}"/>
              </a:ext>
            </a:extLst>
          </p:cNvPr>
          <p:cNvGrpSpPr/>
          <p:nvPr/>
        </p:nvGrpSpPr>
        <p:grpSpPr>
          <a:xfrm>
            <a:off x="138065" y="3273019"/>
            <a:ext cx="12866735" cy="3905909"/>
            <a:chOff x="76449" y="2882897"/>
            <a:chExt cx="12866735" cy="3905909"/>
          </a:xfrm>
        </p:grpSpPr>
        <p:grpSp>
          <p:nvGrpSpPr>
            <p:cNvPr id="4" name="Group 3">
              <a:extLst>
                <a:ext uri="{FF2B5EF4-FFF2-40B4-BE49-F238E27FC236}">
                  <a16:creationId xmlns:a16="http://schemas.microsoft.com/office/drawing/2014/main" id="{3055D5BB-E92A-7421-433F-D901F7F6F70F}"/>
                </a:ext>
              </a:extLst>
            </p:cNvPr>
            <p:cNvGrpSpPr/>
            <p:nvPr/>
          </p:nvGrpSpPr>
          <p:grpSpPr>
            <a:xfrm>
              <a:off x="76449" y="2882897"/>
              <a:ext cx="12866735" cy="3905909"/>
              <a:chOff x="276009" y="5149923"/>
              <a:chExt cx="12866735" cy="3905909"/>
            </a:xfrm>
          </p:grpSpPr>
          <p:sp>
            <p:nvSpPr>
              <p:cNvPr id="5" name="Rectangle: Rounded Corners 4">
                <a:extLst>
                  <a:ext uri="{FF2B5EF4-FFF2-40B4-BE49-F238E27FC236}">
                    <a16:creationId xmlns:a16="http://schemas.microsoft.com/office/drawing/2014/main" id="{8BE157F3-1156-56E7-9FC7-52EBF8148EAF}"/>
                  </a:ext>
                </a:extLst>
              </p:cNvPr>
              <p:cNvSpPr/>
              <p:nvPr/>
            </p:nvSpPr>
            <p:spPr>
              <a:xfrm>
                <a:off x="382930" y="5424652"/>
                <a:ext cx="1254746" cy="317818"/>
              </a:xfrm>
              <a:prstGeom prst="roundRect">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b="1" i="0" u="none" strike="noStrike" cap="none" spc="0" normalizeH="0" baseline="0" dirty="0">
                    <a:ln>
                      <a:noFill/>
                    </a:ln>
                    <a:solidFill>
                      <a:schemeClr val="bg2"/>
                    </a:solidFill>
                    <a:uFillTx/>
                    <a:latin typeface="+mn-lt"/>
                    <a:ea typeface="+mn-ea"/>
                    <a:cs typeface="+mn-cs"/>
                    <a:sym typeface="Helvetica Light"/>
                  </a:rPr>
                  <a:t>User</a:t>
                </a:r>
              </a:p>
            </p:txBody>
          </p:sp>
          <p:sp>
            <p:nvSpPr>
              <p:cNvPr id="6" name="Rectangle: Rounded Corners 5">
                <a:extLst>
                  <a:ext uri="{FF2B5EF4-FFF2-40B4-BE49-F238E27FC236}">
                    <a16:creationId xmlns:a16="http://schemas.microsoft.com/office/drawing/2014/main" id="{A1A45DAA-A4F9-F00D-7DA2-50EFAC6A0733}"/>
                  </a:ext>
                </a:extLst>
              </p:cNvPr>
              <p:cNvSpPr/>
              <p:nvPr/>
            </p:nvSpPr>
            <p:spPr>
              <a:xfrm>
                <a:off x="276009" y="6520664"/>
                <a:ext cx="1468588" cy="930751"/>
              </a:xfrm>
              <a:prstGeom prst="roundRect">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b="1" i="0" u="none" strike="noStrike" cap="none" spc="0" normalizeH="0" baseline="0" dirty="0">
                    <a:ln>
                      <a:noFill/>
                    </a:ln>
                    <a:solidFill>
                      <a:schemeClr val="bg2"/>
                    </a:solidFill>
                    <a:uFillTx/>
                    <a:latin typeface="+mn-lt"/>
                    <a:ea typeface="+mn-ea"/>
                    <a:cs typeface="+mn-cs"/>
                    <a:sym typeface="Helvetica Light"/>
                  </a:rPr>
                  <a:t>Smart Devices like thermostats, lights, security cameras and door locks</a:t>
                </a:r>
              </a:p>
            </p:txBody>
          </p:sp>
          <p:sp>
            <p:nvSpPr>
              <p:cNvPr id="7" name="Rectangle: Rounded Corners 6">
                <a:extLst>
                  <a:ext uri="{FF2B5EF4-FFF2-40B4-BE49-F238E27FC236}">
                    <a16:creationId xmlns:a16="http://schemas.microsoft.com/office/drawing/2014/main" id="{C6930B47-C122-F2B0-9992-33C612EF29A8}"/>
                  </a:ext>
                </a:extLst>
              </p:cNvPr>
              <p:cNvSpPr/>
              <p:nvPr/>
            </p:nvSpPr>
            <p:spPr>
              <a:xfrm>
                <a:off x="2173638" y="5176407"/>
                <a:ext cx="1977836" cy="3393941"/>
              </a:xfrm>
              <a:prstGeom prst="roundRect">
                <a:avLst>
                  <a:gd name="adj" fmla="val 6529"/>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TextBox 7">
                <a:extLst>
                  <a:ext uri="{FF2B5EF4-FFF2-40B4-BE49-F238E27FC236}">
                    <a16:creationId xmlns:a16="http://schemas.microsoft.com/office/drawing/2014/main" id="{25A23144-904D-63FC-7ADF-A2B414A2392F}"/>
                  </a:ext>
                </a:extLst>
              </p:cNvPr>
              <p:cNvSpPr txBox="1"/>
              <p:nvPr/>
            </p:nvSpPr>
            <p:spPr>
              <a:xfrm>
                <a:off x="2318164" y="5227508"/>
                <a:ext cx="166041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000" b="1" i="0" u="none" strike="noStrike" cap="none" spc="0" normalizeH="0" baseline="0" dirty="0">
                    <a:ln>
                      <a:noFill/>
                    </a:ln>
                    <a:solidFill>
                      <a:schemeClr val="bg2"/>
                    </a:solidFill>
                    <a:uFillTx/>
                    <a:latin typeface="+mn-lt"/>
                    <a:ea typeface="+mn-ea"/>
                    <a:cs typeface="+mn-cs"/>
                    <a:sym typeface="Helvetica Light"/>
                  </a:rPr>
                  <a:t>User Interface Layer </a:t>
                </a:r>
              </a:p>
            </p:txBody>
          </p:sp>
          <p:sp>
            <p:nvSpPr>
              <p:cNvPr id="9" name="Rectangle: Rounded Corners 8">
                <a:extLst>
                  <a:ext uri="{FF2B5EF4-FFF2-40B4-BE49-F238E27FC236}">
                    <a16:creationId xmlns:a16="http://schemas.microsoft.com/office/drawing/2014/main" id="{83CE374F-D71E-C7E8-F461-D6370732768B}"/>
                  </a:ext>
                </a:extLst>
              </p:cNvPr>
              <p:cNvSpPr/>
              <p:nvPr/>
            </p:nvSpPr>
            <p:spPr>
              <a:xfrm>
                <a:off x="4235135" y="5149923"/>
                <a:ext cx="2118935" cy="3413534"/>
              </a:xfrm>
              <a:prstGeom prst="roundRect">
                <a:avLst>
                  <a:gd name="adj" fmla="val 6529"/>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0" name="Rectangle: Rounded Corners 9">
                <a:extLst>
                  <a:ext uri="{FF2B5EF4-FFF2-40B4-BE49-F238E27FC236}">
                    <a16:creationId xmlns:a16="http://schemas.microsoft.com/office/drawing/2014/main" id="{EA7CABDB-C55F-EDA7-2C7A-9C7CDB53619D}"/>
                  </a:ext>
                </a:extLst>
              </p:cNvPr>
              <p:cNvSpPr/>
              <p:nvPr/>
            </p:nvSpPr>
            <p:spPr>
              <a:xfrm>
                <a:off x="6427271" y="5149923"/>
                <a:ext cx="1964457" cy="3413534"/>
              </a:xfrm>
              <a:prstGeom prst="roundRect">
                <a:avLst>
                  <a:gd name="adj" fmla="val 6529"/>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1" name="Rectangle: Rounded Corners 10">
                <a:extLst>
                  <a:ext uri="{FF2B5EF4-FFF2-40B4-BE49-F238E27FC236}">
                    <a16:creationId xmlns:a16="http://schemas.microsoft.com/office/drawing/2014/main" id="{33FFC976-C756-3136-409D-7BC6407FB63E}"/>
                  </a:ext>
                </a:extLst>
              </p:cNvPr>
              <p:cNvSpPr/>
              <p:nvPr/>
            </p:nvSpPr>
            <p:spPr>
              <a:xfrm>
                <a:off x="8508033" y="5149923"/>
                <a:ext cx="1998607" cy="3413534"/>
              </a:xfrm>
              <a:prstGeom prst="roundRect">
                <a:avLst>
                  <a:gd name="adj" fmla="val 6529"/>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2" name="Rectangle: Rounded Corners 11">
                <a:extLst>
                  <a:ext uri="{FF2B5EF4-FFF2-40B4-BE49-F238E27FC236}">
                    <a16:creationId xmlns:a16="http://schemas.microsoft.com/office/drawing/2014/main" id="{16DC41E1-3D83-FCBE-B67B-D28C590B7F98}"/>
                  </a:ext>
                </a:extLst>
              </p:cNvPr>
              <p:cNvSpPr/>
              <p:nvPr/>
            </p:nvSpPr>
            <p:spPr>
              <a:xfrm>
                <a:off x="10698231" y="5149924"/>
                <a:ext cx="1818110" cy="3413532"/>
              </a:xfrm>
              <a:prstGeom prst="roundRect">
                <a:avLst>
                  <a:gd name="adj" fmla="val 6529"/>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3" name="TextBox 12">
                <a:extLst>
                  <a:ext uri="{FF2B5EF4-FFF2-40B4-BE49-F238E27FC236}">
                    <a16:creationId xmlns:a16="http://schemas.microsoft.com/office/drawing/2014/main" id="{2CC7CFD2-EA09-2A42-F9D4-4ACBC8E0B007}"/>
                  </a:ext>
                </a:extLst>
              </p:cNvPr>
              <p:cNvSpPr txBox="1"/>
              <p:nvPr/>
            </p:nvSpPr>
            <p:spPr>
              <a:xfrm>
                <a:off x="4417010" y="5227509"/>
                <a:ext cx="166041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000" b="1" dirty="0">
                    <a:solidFill>
                      <a:schemeClr val="bg2"/>
                    </a:solidFill>
                    <a:latin typeface="+mn-lt"/>
                    <a:ea typeface="+mn-ea"/>
                    <a:cs typeface="+mn-cs"/>
                    <a:sym typeface="Helvetica Light"/>
                  </a:rPr>
                  <a:t>Application</a:t>
                </a:r>
                <a:r>
                  <a:rPr kumimoji="0" lang="en-IN" sz="1000" b="1" i="0" u="none" strike="noStrike" cap="none" spc="0" normalizeH="0" baseline="0" dirty="0">
                    <a:ln>
                      <a:noFill/>
                    </a:ln>
                    <a:solidFill>
                      <a:schemeClr val="bg2"/>
                    </a:solidFill>
                    <a:uFillTx/>
                    <a:latin typeface="+mn-lt"/>
                    <a:ea typeface="+mn-ea"/>
                    <a:cs typeface="+mn-cs"/>
                    <a:sym typeface="Helvetica Light"/>
                  </a:rPr>
                  <a:t> Layer </a:t>
                </a:r>
              </a:p>
            </p:txBody>
          </p:sp>
          <p:sp>
            <p:nvSpPr>
              <p:cNvPr id="14" name="TextBox 13">
                <a:extLst>
                  <a:ext uri="{FF2B5EF4-FFF2-40B4-BE49-F238E27FC236}">
                    <a16:creationId xmlns:a16="http://schemas.microsoft.com/office/drawing/2014/main" id="{B0BEDD24-B65A-96CD-8ED0-E3DE15CB2B8A}"/>
                  </a:ext>
                </a:extLst>
              </p:cNvPr>
              <p:cNvSpPr txBox="1"/>
              <p:nvPr/>
            </p:nvSpPr>
            <p:spPr>
              <a:xfrm>
                <a:off x="6592112" y="5214174"/>
                <a:ext cx="166041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000" b="1" i="0" u="none" strike="noStrike" cap="none" spc="0" normalizeH="0" baseline="0" dirty="0">
                    <a:ln>
                      <a:noFill/>
                    </a:ln>
                    <a:solidFill>
                      <a:schemeClr val="bg2"/>
                    </a:solidFill>
                    <a:uFillTx/>
                    <a:latin typeface="+mn-lt"/>
                    <a:ea typeface="+mn-ea"/>
                    <a:cs typeface="+mn-cs"/>
                    <a:sym typeface="Helvetica Light"/>
                  </a:rPr>
                  <a:t>Business Logic Layer </a:t>
                </a:r>
              </a:p>
            </p:txBody>
          </p:sp>
          <p:sp>
            <p:nvSpPr>
              <p:cNvPr id="15" name="TextBox 14">
                <a:extLst>
                  <a:ext uri="{FF2B5EF4-FFF2-40B4-BE49-F238E27FC236}">
                    <a16:creationId xmlns:a16="http://schemas.microsoft.com/office/drawing/2014/main" id="{A5DFEF8A-F8A5-3CCA-F6DB-0C8A75ABAE9A}"/>
                  </a:ext>
                </a:extLst>
              </p:cNvPr>
              <p:cNvSpPr txBox="1"/>
              <p:nvPr/>
            </p:nvSpPr>
            <p:spPr>
              <a:xfrm>
                <a:off x="10750483" y="5216570"/>
                <a:ext cx="166041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000" b="1" dirty="0">
                    <a:solidFill>
                      <a:schemeClr val="bg2"/>
                    </a:solidFill>
                    <a:latin typeface="+mn-lt"/>
                    <a:ea typeface="+mn-ea"/>
                    <a:cs typeface="+mn-cs"/>
                    <a:sym typeface="Helvetica Light"/>
                  </a:rPr>
                  <a:t>Data Access </a:t>
                </a:r>
                <a:r>
                  <a:rPr kumimoji="0" lang="en-IN" sz="1000" b="1" i="0" u="none" strike="noStrike" cap="none" spc="0" normalizeH="0" baseline="0" dirty="0">
                    <a:ln>
                      <a:noFill/>
                    </a:ln>
                    <a:solidFill>
                      <a:schemeClr val="bg2"/>
                    </a:solidFill>
                    <a:uFillTx/>
                    <a:latin typeface="+mn-lt"/>
                    <a:ea typeface="+mn-ea"/>
                    <a:cs typeface="+mn-cs"/>
                    <a:sym typeface="Helvetica Light"/>
                  </a:rPr>
                  <a:t>Layer </a:t>
                </a:r>
              </a:p>
            </p:txBody>
          </p:sp>
          <p:sp>
            <p:nvSpPr>
              <p:cNvPr id="16" name="TextBox 15">
                <a:extLst>
                  <a:ext uri="{FF2B5EF4-FFF2-40B4-BE49-F238E27FC236}">
                    <a16:creationId xmlns:a16="http://schemas.microsoft.com/office/drawing/2014/main" id="{C27C2412-21DB-BEA3-E1AC-4B2133D49A0B}"/>
                  </a:ext>
                </a:extLst>
              </p:cNvPr>
              <p:cNvSpPr txBox="1"/>
              <p:nvPr/>
            </p:nvSpPr>
            <p:spPr>
              <a:xfrm>
                <a:off x="8640112" y="5238886"/>
                <a:ext cx="166041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000" b="1" i="0" u="none" strike="noStrike" cap="none" spc="0" normalizeH="0" baseline="0" dirty="0">
                    <a:ln>
                      <a:noFill/>
                    </a:ln>
                    <a:solidFill>
                      <a:schemeClr val="bg2"/>
                    </a:solidFill>
                    <a:uFillTx/>
                    <a:latin typeface="+mn-lt"/>
                    <a:ea typeface="+mn-ea"/>
                    <a:cs typeface="+mn-cs"/>
                    <a:sym typeface="Helvetica Light"/>
                  </a:rPr>
                  <a:t>Middleware Layer</a:t>
                </a:r>
              </a:p>
            </p:txBody>
          </p:sp>
          <p:sp>
            <p:nvSpPr>
              <p:cNvPr id="17" name="Rectangle: Rounded Corners 16">
                <a:extLst>
                  <a:ext uri="{FF2B5EF4-FFF2-40B4-BE49-F238E27FC236}">
                    <a16:creationId xmlns:a16="http://schemas.microsoft.com/office/drawing/2014/main" id="{3636B452-D484-8DA2-05F2-74F05EA9B6A4}"/>
                  </a:ext>
                </a:extLst>
              </p:cNvPr>
              <p:cNvSpPr/>
              <p:nvPr/>
            </p:nvSpPr>
            <p:spPr>
              <a:xfrm>
                <a:off x="2318164" y="5630447"/>
                <a:ext cx="1660415"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Device Controls</a:t>
                </a:r>
              </a:p>
            </p:txBody>
          </p:sp>
          <p:sp>
            <p:nvSpPr>
              <p:cNvPr id="18" name="Rectangle: Rounded Corners 17">
                <a:extLst>
                  <a:ext uri="{FF2B5EF4-FFF2-40B4-BE49-F238E27FC236}">
                    <a16:creationId xmlns:a16="http://schemas.microsoft.com/office/drawing/2014/main" id="{1BEE03E8-B9B6-3531-A926-F8A31365F4FB}"/>
                  </a:ext>
                </a:extLst>
              </p:cNvPr>
              <p:cNvSpPr/>
              <p:nvPr/>
            </p:nvSpPr>
            <p:spPr>
              <a:xfrm>
                <a:off x="2318164" y="6267972"/>
                <a:ext cx="1660415"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050" dirty="0">
                    <a:solidFill>
                      <a:srgbClr val="FFFFFF"/>
                    </a:solidFill>
                    <a:effectLst>
                      <a:outerShdw blurRad="25400" dist="23998" dir="2700000" rotWithShape="0">
                        <a:srgbClr val="000000">
                          <a:alpha val="31034"/>
                        </a:srgbClr>
                      </a:outerShdw>
                    </a:effectLst>
                    <a:latin typeface="+mn-lt"/>
                    <a:ea typeface="+mn-ea"/>
                    <a:cs typeface="+mn-cs"/>
                    <a:sym typeface="Helvetica Light"/>
                  </a:rPr>
                  <a:t>Automation Configurations</a:t>
                </a:r>
                <a:endParaRPr kumimoji="0" lang="en-IN" sz="105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9" name="Rectangle: Rounded Corners 18">
                <a:extLst>
                  <a:ext uri="{FF2B5EF4-FFF2-40B4-BE49-F238E27FC236}">
                    <a16:creationId xmlns:a16="http://schemas.microsoft.com/office/drawing/2014/main" id="{B8EB5E05-FC4A-C04C-EEB7-8B988BE16B96}"/>
                  </a:ext>
                </a:extLst>
              </p:cNvPr>
              <p:cNvSpPr/>
              <p:nvPr/>
            </p:nvSpPr>
            <p:spPr>
              <a:xfrm>
                <a:off x="2318164" y="7095594"/>
                <a:ext cx="1690178"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Alerts and Notifications</a:t>
                </a:r>
              </a:p>
            </p:txBody>
          </p:sp>
          <p:sp>
            <p:nvSpPr>
              <p:cNvPr id="20" name="Rectangle: Rounded Corners 19">
                <a:extLst>
                  <a:ext uri="{FF2B5EF4-FFF2-40B4-BE49-F238E27FC236}">
                    <a16:creationId xmlns:a16="http://schemas.microsoft.com/office/drawing/2014/main" id="{335C1739-6460-91FC-A5E5-E9A241088417}"/>
                  </a:ext>
                </a:extLst>
              </p:cNvPr>
              <p:cNvSpPr/>
              <p:nvPr/>
            </p:nvSpPr>
            <p:spPr>
              <a:xfrm>
                <a:off x="2318164" y="7762996"/>
                <a:ext cx="1690178"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Authentication Display</a:t>
                </a:r>
              </a:p>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(Digital key, Biometric)</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1" name="Rectangle: Rounded Corners 20">
                <a:extLst>
                  <a:ext uri="{FF2B5EF4-FFF2-40B4-BE49-F238E27FC236}">
                    <a16:creationId xmlns:a16="http://schemas.microsoft.com/office/drawing/2014/main" id="{D6135F83-ED50-A05D-DE32-EFD5F37C5D5F}"/>
                  </a:ext>
                </a:extLst>
              </p:cNvPr>
              <p:cNvSpPr/>
              <p:nvPr/>
            </p:nvSpPr>
            <p:spPr>
              <a:xfrm>
                <a:off x="4387269" y="5667058"/>
                <a:ext cx="1754757"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Automation Policy Engine</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22" name="Rectangle: Rounded Corners 21">
                <a:extLst>
                  <a:ext uri="{FF2B5EF4-FFF2-40B4-BE49-F238E27FC236}">
                    <a16:creationId xmlns:a16="http://schemas.microsoft.com/office/drawing/2014/main" id="{6C20C96E-87AB-3144-72E0-04D762BA6695}"/>
                  </a:ext>
                </a:extLst>
              </p:cNvPr>
              <p:cNvSpPr/>
              <p:nvPr/>
            </p:nvSpPr>
            <p:spPr>
              <a:xfrm>
                <a:off x="4387269" y="6191472"/>
                <a:ext cx="1754757"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Scheduler</a:t>
                </a:r>
              </a:p>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Module</a:t>
                </a:r>
              </a:p>
            </p:txBody>
          </p:sp>
          <p:sp>
            <p:nvSpPr>
              <p:cNvPr id="23" name="Rectangle: Rounded Corners 22">
                <a:extLst>
                  <a:ext uri="{FF2B5EF4-FFF2-40B4-BE49-F238E27FC236}">
                    <a16:creationId xmlns:a16="http://schemas.microsoft.com/office/drawing/2014/main" id="{B5FC35A8-D074-A6CF-0D1C-E9D2883BF4CB}"/>
                  </a:ext>
                </a:extLst>
              </p:cNvPr>
              <p:cNvSpPr/>
              <p:nvPr/>
            </p:nvSpPr>
            <p:spPr>
              <a:xfrm>
                <a:off x="4387269" y="6828927"/>
                <a:ext cx="1754757"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Energy Optimization Module (AI-based)</a:t>
                </a:r>
              </a:p>
            </p:txBody>
          </p:sp>
          <p:sp>
            <p:nvSpPr>
              <p:cNvPr id="24" name="Rectangle: Rounded Corners 23">
                <a:extLst>
                  <a:ext uri="{FF2B5EF4-FFF2-40B4-BE49-F238E27FC236}">
                    <a16:creationId xmlns:a16="http://schemas.microsoft.com/office/drawing/2014/main" id="{17CEA788-C080-771A-6DC1-A52D4415B88B}"/>
                  </a:ext>
                </a:extLst>
              </p:cNvPr>
              <p:cNvSpPr/>
              <p:nvPr/>
            </p:nvSpPr>
            <p:spPr>
              <a:xfrm>
                <a:off x="4387270" y="7485205"/>
                <a:ext cx="1754757"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Authenticator Module</a:t>
                </a:r>
              </a:p>
            </p:txBody>
          </p:sp>
          <p:sp>
            <p:nvSpPr>
              <p:cNvPr id="25" name="Rectangle: Rounded Corners 24">
                <a:extLst>
                  <a:ext uri="{FF2B5EF4-FFF2-40B4-BE49-F238E27FC236}">
                    <a16:creationId xmlns:a16="http://schemas.microsoft.com/office/drawing/2014/main" id="{65151BEA-36E9-9AF1-EB0D-9A332909532B}"/>
                  </a:ext>
                </a:extLst>
              </p:cNvPr>
              <p:cNvSpPr/>
              <p:nvPr/>
            </p:nvSpPr>
            <p:spPr>
              <a:xfrm>
                <a:off x="6569714" y="5664851"/>
                <a:ext cx="1615600" cy="67536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Centralized Controller ( Action triggers, Pairing, Policy Executor)</a:t>
                </a:r>
              </a:p>
            </p:txBody>
          </p:sp>
          <p:sp>
            <p:nvSpPr>
              <p:cNvPr id="26" name="Rectangle: Rounded Corners 25">
                <a:extLst>
                  <a:ext uri="{FF2B5EF4-FFF2-40B4-BE49-F238E27FC236}">
                    <a16:creationId xmlns:a16="http://schemas.microsoft.com/office/drawing/2014/main" id="{B725D435-25ED-A76E-1C39-A8690107090F}"/>
                  </a:ext>
                </a:extLst>
              </p:cNvPr>
              <p:cNvSpPr/>
              <p:nvPr/>
            </p:nvSpPr>
            <p:spPr>
              <a:xfrm>
                <a:off x="6594203" y="6621505"/>
                <a:ext cx="1615600"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Device Security Module</a:t>
                </a:r>
              </a:p>
            </p:txBody>
          </p:sp>
          <p:sp>
            <p:nvSpPr>
              <p:cNvPr id="27" name="Rectangle: Rounded Corners 26">
                <a:extLst>
                  <a:ext uri="{FF2B5EF4-FFF2-40B4-BE49-F238E27FC236}">
                    <a16:creationId xmlns:a16="http://schemas.microsoft.com/office/drawing/2014/main" id="{16B3ABC8-ED42-B7A4-5161-A5A28E3B466E}"/>
                  </a:ext>
                </a:extLst>
              </p:cNvPr>
              <p:cNvSpPr/>
              <p:nvPr/>
            </p:nvSpPr>
            <p:spPr>
              <a:xfrm>
                <a:off x="6574687" y="7218051"/>
                <a:ext cx="1615600"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Event Handlers Module</a:t>
                </a:r>
              </a:p>
            </p:txBody>
          </p:sp>
          <p:sp>
            <p:nvSpPr>
              <p:cNvPr id="28" name="Rectangle: Rounded Corners 27">
                <a:extLst>
                  <a:ext uri="{FF2B5EF4-FFF2-40B4-BE49-F238E27FC236}">
                    <a16:creationId xmlns:a16="http://schemas.microsoft.com/office/drawing/2014/main" id="{C6A15CEB-639B-BDDB-F2A4-DB37BD7CBB8D}"/>
                  </a:ext>
                </a:extLst>
              </p:cNvPr>
              <p:cNvSpPr/>
              <p:nvPr/>
            </p:nvSpPr>
            <p:spPr>
              <a:xfrm>
                <a:off x="6574688" y="7818930"/>
                <a:ext cx="1615600"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Parallel Device Control &amp; Orchestration</a:t>
                </a:r>
              </a:p>
            </p:txBody>
          </p:sp>
          <p:sp>
            <p:nvSpPr>
              <p:cNvPr id="29" name="Rectangle: Rounded Corners 28">
                <a:extLst>
                  <a:ext uri="{FF2B5EF4-FFF2-40B4-BE49-F238E27FC236}">
                    <a16:creationId xmlns:a16="http://schemas.microsoft.com/office/drawing/2014/main" id="{D58E2C4A-6336-642C-E706-862F1B281264}"/>
                  </a:ext>
                </a:extLst>
              </p:cNvPr>
              <p:cNvSpPr/>
              <p:nvPr/>
            </p:nvSpPr>
            <p:spPr>
              <a:xfrm>
                <a:off x="8660419" y="6171095"/>
                <a:ext cx="167436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Wi-Fi</a:t>
                </a:r>
              </a:p>
            </p:txBody>
          </p:sp>
          <p:sp>
            <p:nvSpPr>
              <p:cNvPr id="30" name="Rectangle: Rounded Corners 29">
                <a:extLst>
                  <a:ext uri="{FF2B5EF4-FFF2-40B4-BE49-F238E27FC236}">
                    <a16:creationId xmlns:a16="http://schemas.microsoft.com/office/drawing/2014/main" id="{2B531EFE-8FBE-6402-47EF-A70390288C32}"/>
                  </a:ext>
                </a:extLst>
              </p:cNvPr>
              <p:cNvSpPr/>
              <p:nvPr/>
            </p:nvSpPr>
            <p:spPr>
              <a:xfrm>
                <a:off x="8660420" y="6730840"/>
                <a:ext cx="1674368"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Bluetooth</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1" name="Rectangle: Rounded Corners 30">
                <a:extLst>
                  <a:ext uri="{FF2B5EF4-FFF2-40B4-BE49-F238E27FC236}">
                    <a16:creationId xmlns:a16="http://schemas.microsoft.com/office/drawing/2014/main" id="{2A9B6BEB-06C2-D065-D7EC-AB8E22B298B6}"/>
                  </a:ext>
                </a:extLst>
              </p:cNvPr>
              <p:cNvSpPr/>
              <p:nvPr/>
            </p:nvSpPr>
            <p:spPr>
              <a:xfrm>
                <a:off x="8660421" y="7307619"/>
                <a:ext cx="165798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HTTP Actions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2" name="Rectangle: Rounded Corners 31">
                <a:extLst>
                  <a:ext uri="{FF2B5EF4-FFF2-40B4-BE49-F238E27FC236}">
                    <a16:creationId xmlns:a16="http://schemas.microsoft.com/office/drawing/2014/main" id="{0C05777E-A3FB-519F-ADD6-F177964E7BA5}"/>
                  </a:ext>
                </a:extLst>
              </p:cNvPr>
              <p:cNvSpPr/>
              <p:nvPr/>
            </p:nvSpPr>
            <p:spPr>
              <a:xfrm>
                <a:off x="8660421" y="7875380"/>
                <a:ext cx="1674368"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Cloud API Integrations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3" name="Rectangle: Rounded Corners 32">
                <a:extLst>
                  <a:ext uri="{FF2B5EF4-FFF2-40B4-BE49-F238E27FC236}">
                    <a16:creationId xmlns:a16="http://schemas.microsoft.com/office/drawing/2014/main" id="{8B630FD1-E1EA-2727-4F1F-E2A9BA0D18A8}"/>
                  </a:ext>
                </a:extLst>
              </p:cNvPr>
              <p:cNvSpPr/>
              <p:nvPr/>
            </p:nvSpPr>
            <p:spPr>
              <a:xfrm>
                <a:off x="8660421" y="5688826"/>
                <a:ext cx="165798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Device Driver Modules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4" name="Rectangle: Rounded Corners 33">
                <a:extLst>
                  <a:ext uri="{FF2B5EF4-FFF2-40B4-BE49-F238E27FC236}">
                    <a16:creationId xmlns:a16="http://schemas.microsoft.com/office/drawing/2014/main" id="{99BCF07F-8CE3-FF26-FAF2-3765E9FBEF52}"/>
                  </a:ext>
                </a:extLst>
              </p:cNvPr>
              <p:cNvSpPr/>
              <p:nvPr/>
            </p:nvSpPr>
            <p:spPr>
              <a:xfrm>
                <a:off x="10783178" y="5695246"/>
                <a:ext cx="165798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Repositories</a:t>
                </a:r>
              </a:p>
            </p:txBody>
          </p:sp>
          <p:sp>
            <p:nvSpPr>
              <p:cNvPr id="35" name="Rectangle: Rounded Corners 34">
                <a:extLst>
                  <a:ext uri="{FF2B5EF4-FFF2-40B4-BE49-F238E27FC236}">
                    <a16:creationId xmlns:a16="http://schemas.microsoft.com/office/drawing/2014/main" id="{674F92C6-9A82-87FE-2E51-DC3FB228799A}"/>
                  </a:ext>
                </a:extLst>
              </p:cNvPr>
              <p:cNvSpPr/>
              <p:nvPr/>
            </p:nvSpPr>
            <p:spPr>
              <a:xfrm>
                <a:off x="10800737" y="6218482"/>
                <a:ext cx="165798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Automation Models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6" name="Rectangle: Rounded Corners 35">
                <a:extLst>
                  <a:ext uri="{FF2B5EF4-FFF2-40B4-BE49-F238E27FC236}">
                    <a16:creationId xmlns:a16="http://schemas.microsoft.com/office/drawing/2014/main" id="{D469EAC5-893C-3435-4583-7C9621DB10A8}"/>
                  </a:ext>
                </a:extLst>
              </p:cNvPr>
              <p:cNvSpPr/>
              <p:nvPr/>
            </p:nvSpPr>
            <p:spPr>
              <a:xfrm>
                <a:off x="10782159" y="6843592"/>
                <a:ext cx="165798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Data Monitoring Models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7" name="Rectangle: Rounded Corners 36">
                <a:extLst>
                  <a:ext uri="{FF2B5EF4-FFF2-40B4-BE49-F238E27FC236}">
                    <a16:creationId xmlns:a16="http://schemas.microsoft.com/office/drawing/2014/main" id="{15ED07F5-F3AF-6B93-74CE-401C4609BDF8}"/>
                  </a:ext>
                </a:extLst>
              </p:cNvPr>
              <p:cNvSpPr/>
              <p:nvPr/>
            </p:nvSpPr>
            <p:spPr>
              <a:xfrm>
                <a:off x="10782158" y="7412353"/>
                <a:ext cx="1657989" cy="300792"/>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Scheduler Models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8" name="Rectangle: Rounded Corners 37">
                <a:extLst>
                  <a:ext uri="{FF2B5EF4-FFF2-40B4-BE49-F238E27FC236}">
                    <a16:creationId xmlns:a16="http://schemas.microsoft.com/office/drawing/2014/main" id="{547D7F19-040B-F294-A11A-D711C0EE259E}"/>
                  </a:ext>
                </a:extLst>
              </p:cNvPr>
              <p:cNvSpPr/>
              <p:nvPr/>
            </p:nvSpPr>
            <p:spPr>
              <a:xfrm>
                <a:off x="10782157" y="7924017"/>
                <a:ext cx="1657989"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User Authentication Models</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39" name="Rectangle: Rounded Corners 38">
                <a:extLst>
                  <a:ext uri="{FF2B5EF4-FFF2-40B4-BE49-F238E27FC236}">
                    <a16:creationId xmlns:a16="http://schemas.microsoft.com/office/drawing/2014/main" id="{87033FFE-DBCD-0E4F-77D6-66F3F9074AEB}"/>
                  </a:ext>
                </a:extLst>
              </p:cNvPr>
              <p:cNvSpPr/>
              <p:nvPr/>
            </p:nvSpPr>
            <p:spPr>
              <a:xfrm rot="16200000">
                <a:off x="12056485" y="6676736"/>
                <a:ext cx="1786598" cy="385921"/>
              </a:xfrm>
              <a:prstGeom prst="roundRect">
                <a:avLst/>
              </a:prstGeom>
              <a:solidFill>
                <a:schemeClr val="accent1">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1600" b="1" i="0" u="none" strike="noStrike" cap="none" spc="0" normalizeH="0" baseline="0" dirty="0">
                    <a:ln>
                      <a:noFill/>
                    </a:ln>
                    <a:solidFill>
                      <a:schemeClr val="bg2"/>
                    </a:solidFill>
                    <a:uFillTx/>
                    <a:latin typeface="+mn-lt"/>
                    <a:ea typeface="+mn-ea"/>
                    <a:cs typeface="+mn-cs"/>
                    <a:sym typeface="Helvetica Light"/>
                  </a:rPr>
                  <a:t>Database</a:t>
                </a:r>
              </a:p>
            </p:txBody>
          </p:sp>
          <p:sp>
            <p:nvSpPr>
              <p:cNvPr id="40" name="TextBox 39">
                <a:extLst>
                  <a:ext uri="{FF2B5EF4-FFF2-40B4-BE49-F238E27FC236}">
                    <a16:creationId xmlns:a16="http://schemas.microsoft.com/office/drawing/2014/main" id="{BAC598DA-FCDB-739E-E59D-08E34DD189D8}"/>
                  </a:ext>
                </a:extLst>
              </p:cNvPr>
              <p:cNvSpPr txBox="1"/>
              <p:nvPr/>
            </p:nvSpPr>
            <p:spPr>
              <a:xfrm>
                <a:off x="4456850" y="8799352"/>
                <a:ext cx="469255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1000" b="0" i="0" u="none" strike="noStrike" cap="none" spc="0" normalizeH="0" baseline="0" dirty="0">
                  <a:ln>
                    <a:noFill/>
                  </a:ln>
                  <a:solidFill>
                    <a:srgbClr val="005493"/>
                  </a:solidFill>
                  <a:effectLst/>
                  <a:uFillTx/>
                  <a:latin typeface="+mj-lt"/>
                  <a:ea typeface="+mj-ea"/>
                  <a:cs typeface="+mj-cs"/>
                  <a:sym typeface="Helvetica"/>
                </a:endParaRPr>
              </a:p>
            </p:txBody>
          </p:sp>
          <p:sp>
            <p:nvSpPr>
              <p:cNvPr id="41" name="Arrow: Left-Right 40">
                <a:extLst>
                  <a:ext uri="{FF2B5EF4-FFF2-40B4-BE49-F238E27FC236}">
                    <a16:creationId xmlns:a16="http://schemas.microsoft.com/office/drawing/2014/main" id="{97BA8DFB-1F07-3586-FD37-CD5C68F9C474}"/>
                  </a:ext>
                </a:extLst>
              </p:cNvPr>
              <p:cNvSpPr/>
              <p:nvPr/>
            </p:nvSpPr>
            <p:spPr>
              <a:xfrm>
                <a:off x="1768265" y="6923896"/>
                <a:ext cx="394921" cy="241791"/>
              </a:xfrm>
              <a:prstGeom prst="leftRightArrow">
                <a:avLst/>
              </a:prstGeom>
              <a:solidFill>
                <a:srgbClr val="0070C0"/>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42" name="Arrow: Left-Right 41">
                <a:extLst>
                  <a:ext uri="{FF2B5EF4-FFF2-40B4-BE49-F238E27FC236}">
                    <a16:creationId xmlns:a16="http://schemas.microsoft.com/office/drawing/2014/main" id="{2D9ABB1B-AE9A-70BF-0D9D-0F19B0F28D83}"/>
                  </a:ext>
                </a:extLst>
              </p:cNvPr>
              <p:cNvSpPr/>
              <p:nvPr/>
            </p:nvSpPr>
            <p:spPr>
              <a:xfrm rot="5400000">
                <a:off x="721613" y="6001172"/>
                <a:ext cx="603812" cy="264866"/>
              </a:xfrm>
              <a:prstGeom prst="leftRightArrow">
                <a:avLst/>
              </a:prstGeom>
              <a:solidFill>
                <a:srgbClr val="0070C0"/>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43" name="Arrow: Left-Right 42">
                <a:extLst>
                  <a:ext uri="{FF2B5EF4-FFF2-40B4-BE49-F238E27FC236}">
                    <a16:creationId xmlns:a16="http://schemas.microsoft.com/office/drawing/2014/main" id="{BC519BAB-75C1-916A-70E0-CC7730ACB497}"/>
                  </a:ext>
                </a:extLst>
              </p:cNvPr>
              <p:cNvSpPr/>
              <p:nvPr/>
            </p:nvSpPr>
            <p:spPr>
              <a:xfrm>
                <a:off x="12480398" y="6828927"/>
                <a:ext cx="406485" cy="256480"/>
              </a:xfrm>
              <a:prstGeom prst="leftRightArrow">
                <a:avLst/>
              </a:prstGeom>
              <a:solidFill>
                <a:srgbClr val="0070C0"/>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grpSp>
        <p:sp>
          <p:nvSpPr>
            <p:cNvPr id="44" name="Rectangle: Rounded Corners 43">
              <a:extLst>
                <a:ext uri="{FF2B5EF4-FFF2-40B4-BE49-F238E27FC236}">
                  <a16:creationId xmlns:a16="http://schemas.microsoft.com/office/drawing/2014/main" id="{8B4ED64A-9F5B-46B7-51B9-4B4B84690C2B}"/>
                </a:ext>
              </a:extLst>
            </p:cNvPr>
            <p:cNvSpPr/>
            <p:nvPr/>
          </p:nvSpPr>
          <p:spPr>
            <a:xfrm>
              <a:off x="4204388" y="5611595"/>
              <a:ext cx="1754757" cy="488077"/>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1100" dirty="0">
                  <a:solidFill>
                    <a:srgbClr val="FFFFFF"/>
                  </a:solidFill>
                  <a:effectLst>
                    <a:outerShdw blurRad="25400" dist="23998" dir="2700000" rotWithShape="0">
                      <a:srgbClr val="000000">
                        <a:alpha val="31034"/>
                      </a:srgbClr>
                    </a:outerShdw>
                  </a:effectLst>
                  <a:latin typeface="+mn-lt"/>
                  <a:ea typeface="+mn-ea"/>
                  <a:cs typeface="+mn-cs"/>
                  <a:sym typeface="Helvetica Light"/>
                </a:rPr>
                <a:t>Facial or voice Authentication (AI)</a:t>
              </a:r>
              <a:endParaRPr kumimoji="0" lang="en-IN" sz="11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grpSp>
    </p:spTree>
    <p:extLst>
      <p:ext uri="{BB962C8B-B14F-4D97-AF65-F5344CB8AC3E}">
        <p14:creationId xmlns:p14="http://schemas.microsoft.com/office/powerpoint/2010/main" val="209231090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128B5-A297-AE31-CF97-ABBFDC597C66}"/>
              </a:ext>
            </a:extLst>
          </p:cNvPr>
          <p:cNvSpPr>
            <a:spLocks noGrp="1"/>
          </p:cNvSpPr>
          <p:nvPr>
            <p:ph type="body" idx="1"/>
          </p:nvPr>
        </p:nvSpPr>
        <p:spPr>
          <a:xfrm>
            <a:off x="304800" y="319314"/>
            <a:ext cx="12467770" cy="8911772"/>
          </a:xfrm>
        </p:spPr>
        <p:txBody>
          <a:bodyPr>
            <a:normAutofit fontScale="70000" lnSpcReduction="20000"/>
          </a:bodyPr>
          <a:lstStyle/>
          <a:p>
            <a:pPr marL="457200" indent="-457200" algn="just">
              <a:lnSpc>
                <a:spcPct val="107000"/>
              </a:lnSpc>
              <a:spcAft>
                <a:spcPts val="800"/>
              </a:spcAft>
              <a:buFont typeface="Wingdings" panose="05000000000000000000" pitchFamily="2" charset="2"/>
              <a:buChar char="v"/>
            </a:pPr>
            <a:r>
              <a:rPr lang="en-IN" sz="33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Layered Architecture Explanation for Smart Home Automation System:</a:t>
            </a:r>
            <a:endParaRPr lang="en-IN" sz="33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Presentation Layer:</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It is an user interface layer which will provides access to end user to provide instructions to our smart home automation system using mobile or computer. It performs operations like</a:t>
            </a:r>
          </a:p>
          <a:p>
            <a:pPr marL="1273628" lvl="1" indent="-457200" algn="just">
              <a:lnSpc>
                <a:spcPct val="107000"/>
              </a:lnSpc>
              <a:buFont typeface="+mj-lt"/>
              <a:buAutoNum type="alphaL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Device Controls:</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rovides </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i</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nterface for user or home owner to control and interacts with smart devices.</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Automation Configurations:</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900" dirty="0">
                <a:solidFill>
                  <a:schemeClr val="tx1"/>
                </a:solidFill>
                <a:latin typeface="Calibri" panose="020F0502020204030204" pitchFamily="34" charset="0"/>
                <a:ea typeface="Calibri" panose="020F0502020204030204" pitchFamily="34" charset="0"/>
                <a:cs typeface="Calibri" panose="020F0502020204030204" pitchFamily="34" charset="0"/>
              </a:rPr>
              <a:t>Enables users to set up and manage automation scenarios.</a:t>
            </a:r>
            <a:endParaRPr lang="en-US" sz="1900" b="1" u="sng"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r>
              <a:rPr lang="en-US"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Alerts and Notifications:</a:t>
            </a:r>
            <a:r>
              <a:rPr lang="en-US" sz="1900" dirty="0">
                <a:solidFill>
                  <a:schemeClr val="tx1"/>
                </a:solidFill>
                <a:latin typeface="Calibri" panose="020F0502020204030204" pitchFamily="34" charset="0"/>
                <a:ea typeface="Calibri" panose="020F0502020204030204" pitchFamily="34" charset="0"/>
                <a:cs typeface="Calibri" panose="020F0502020204030204" pitchFamily="34" charset="0"/>
              </a:rPr>
              <a:t> Displays real-time alerts and notifications for security events or system updates.</a:t>
            </a:r>
          </a:p>
          <a:p>
            <a:pPr marL="1273628" lvl="1" indent="-457200" algn="just">
              <a:lnSpc>
                <a:spcPct val="107000"/>
              </a:lnSpc>
              <a:buFont typeface="+mj-lt"/>
              <a:buAutoNum type="alphaLcPeriod"/>
            </a:pPr>
            <a:r>
              <a:rPr lang="en-US"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Authentication Display:</a:t>
            </a:r>
            <a:r>
              <a:rPr lang="en-US" sz="1900" dirty="0">
                <a:solidFill>
                  <a:schemeClr val="tx1"/>
                </a:solidFill>
                <a:latin typeface="Calibri" panose="020F0502020204030204" pitchFamily="34" charset="0"/>
                <a:ea typeface="Calibri" panose="020F0502020204030204" pitchFamily="34" charset="0"/>
                <a:cs typeface="Calibri" panose="020F0502020204030204" pitchFamily="34" charset="0"/>
              </a:rPr>
              <a:t> Enables user to authenticate with their secure digital key or using face detection or finger print identification to get access to our system.</a:t>
            </a:r>
            <a:endPar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buFont typeface="+mj-lt"/>
              <a:buAutoNum type="arabi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Application Layer:</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This authenticates user and automate the system based on user input from presentation layer.</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Automation Rules Engine:</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It allows users to define automation rules based on conditions and triggers. For example, If a motion is detected, then that areas light will turns on and </a:t>
            </a:r>
            <a:r>
              <a:rPr lang="en-IN" sz="2000" dirty="0">
                <a:effectLst/>
                <a:latin typeface="Calibri" panose="020F0502020204030204" pitchFamily="34" charset="0"/>
                <a:ea typeface="Calibri" panose="020F0502020204030204" pitchFamily="34" charset="0"/>
                <a:cs typeface="Times New Roman" panose="02020603050405020304" pitchFamily="18" charset="0"/>
              </a:rPr>
              <a:t>thermostat’s temperature is adjusted</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Scheduler Module:</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It enables user to schedule ON/OFF actions at specific time in day wise or weekly bases.</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Energy Optimization Module:</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It analyzes previously usage history and provide energy optimization suggestions.</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Authentication Module:</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It authenticates the user based on user selected authentication type.</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Artificial Intelligent module:</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It provides all kind of predictions for energy optimizations and authentications.</a:t>
            </a:r>
            <a:endPar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Bu</a:t>
            </a: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siness Logic Layer:</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This layer helps to provide all kind of secure logics and parallel processing's in our application.</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Centralized Controller:</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Processes user commands from UI and user actions then triggers actions in an appropriate smart devices. It manages complete lifecycle of devices including device pairings, device removal and all other rule executions.</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Device Security Module:</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Enable security actions like activating or deactivating security cameras based on events and sending alerts back to user.</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Event Handlers:</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Responding to the security events generated by cameras or other smart device sensors and log it in a database for future predictions.</a:t>
            </a:r>
          </a:p>
          <a:p>
            <a:pPr marL="1273628" lvl="1" indent="-457200" algn="just">
              <a:lnSpc>
                <a:spcPct val="107000"/>
              </a:lnSpc>
              <a:buFont typeface="+mj-lt"/>
              <a:buAutoNum type="alphaLcPeriod"/>
            </a:pP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Parallel Processing and Orchestration:</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Executes multiple commands from user in a single instant time and generate automated instructions to specific device.</a:t>
            </a:r>
            <a:endPar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endParaRPr lang="en-IN" dirty="0"/>
          </a:p>
        </p:txBody>
      </p:sp>
    </p:spTree>
    <p:extLst>
      <p:ext uri="{BB962C8B-B14F-4D97-AF65-F5344CB8AC3E}">
        <p14:creationId xmlns:p14="http://schemas.microsoft.com/office/powerpoint/2010/main" val="50329281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128B5-A297-AE31-CF97-ABBFDC597C66}"/>
              </a:ext>
            </a:extLst>
          </p:cNvPr>
          <p:cNvSpPr>
            <a:spLocks noGrp="1"/>
          </p:cNvSpPr>
          <p:nvPr>
            <p:ph type="body" idx="1"/>
          </p:nvPr>
        </p:nvSpPr>
        <p:spPr>
          <a:xfrm>
            <a:off x="304800" y="319314"/>
            <a:ext cx="12467770" cy="8911772"/>
          </a:xfrm>
        </p:spPr>
        <p:txBody>
          <a:bodyPr>
            <a:normAutofit lnSpcReduction="10000"/>
          </a:bodyPr>
          <a:lstStyle/>
          <a:p>
            <a:pPr marL="457200" indent="-457200" algn="just">
              <a:lnSpc>
                <a:spcPct val="107000"/>
              </a:lnSpc>
              <a:spcAft>
                <a:spcPts val="800"/>
              </a:spcAft>
              <a:buFont typeface="Wingdings" panose="05000000000000000000" pitchFamily="2" charset="2"/>
              <a:buChar char="v"/>
            </a:pPr>
            <a:r>
              <a:rPr lang="en-IN" sz="33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Layered Architecture Explanation</a:t>
            </a:r>
            <a:r>
              <a:rPr lang="en-IN" sz="3300" b="1" u="sng"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33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for Smart Home Automation System : (Continued...)</a:t>
            </a:r>
            <a:endParaRPr lang="en-IN" sz="33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R="0" algn="just" latinLnBrk="0">
              <a:lnSpc>
                <a:spcPct val="107000"/>
              </a:lnSpc>
              <a:spcBef>
                <a:spcPts val="2000"/>
              </a:spcBef>
              <a:spcAft>
                <a:spcPts val="0"/>
              </a:spcAft>
              <a:buClrTx/>
              <a:buSzPts val="900"/>
            </a:pPr>
            <a:r>
              <a:rPr lang="en-IN" sz="1800" b="1" dirty="0">
                <a:latin typeface="Calibri" panose="020F0502020204030204" pitchFamily="34" charset="0"/>
                <a:ea typeface="Calibri" panose="020F0502020204030204" pitchFamily="34" charset="0"/>
                <a:cs typeface="Calibri" panose="020F0502020204030204" pitchFamily="34" charset="0"/>
              </a:rPr>
              <a:t>4.</a:t>
            </a:r>
            <a:r>
              <a:rPr lang="en-IN" sz="180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a:t>
            </a:r>
            <a:r>
              <a:rPr lang="en-IN" sz="18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Integration Layer:</a:t>
            </a:r>
            <a:r>
              <a:rPr lang="en-IN" sz="1800" b="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It will integrate and co-ordinates our application with mobile or computer with smart devices. It also 	provide could service integrations to upscale the usage and performance.</a:t>
            </a:r>
            <a:endParaRPr lang="en-IN" sz="1800" dirty="0">
              <a:effectLst/>
            </a:endParaRPr>
          </a:p>
          <a:p>
            <a:pPr marL="1271016" marR="0" indent="-457200" algn="just" latinLnBrk="0">
              <a:lnSpc>
                <a:spcPct val="107000"/>
              </a:lnSpc>
              <a:spcBef>
                <a:spcPts val="2000"/>
              </a:spcBef>
              <a:spcAft>
                <a:spcPts val="0"/>
              </a:spcAft>
              <a:buFont typeface="+mj-lt"/>
              <a:buAutoNum type="alphaLcPeriod"/>
            </a:pPr>
            <a:r>
              <a:rPr lang="en-IN" sz="18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Device Driver Module:</a:t>
            </a:r>
            <a:r>
              <a:rPr lang="en-IN" sz="1800" b="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Provides device drivers and adaptors to translate commands between the centralized controller. </a:t>
            </a:r>
            <a:endParaRPr lang="en-IN" dirty="0"/>
          </a:p>
          <a:p>
            <a:pPr marL="1271016" marR="0" indent="-457200" algn="just" latinLnBrk="0">
              <a:lnSpc>
                <a:spcPct val="107000"/>
              </a:lnSpc>
              <a:spcBef>
                <a:spcPts val="2000"/>
              </a:spcBef>
              <a:spcAft>
                <a:spcPts val="0"/>
              </a:spcAft>
              <a:buFont typeface="+mj-lt"/>
              <a:buAutoNum type="alphaLcPeriod"/>
            </a:pPr>
            <a:r>
              <a:rPr lang="en-IN" sz="18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Wi-Fi and Bluetooth:</a:t>
            </a:r>
            <a:r>
              <a:rPr lang="en-IN" sz="1800" b="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Provides device communications with Wi-Fi and Bluetooth protocols.</a:t>
            </a:r>
            <a:endParaRPr lang="en-IN" dirty="0"/>
          </a:p>
          <a:p>
            <a:pPr marL="1271016" marR="0" indent="-457200" algn="just" latinLnBrk="0">
              <a:lnSpc>
                <a:spcPct val="107000"/>
              </a:lnSpc>
              <a:spcBef>
                <a:spcPts val="2000"/>
              </a:spcBef>
              <a:spcAft>
                <a:spcPts val="0"/>
              </a:spcAft>
              <a:buFont typeface="+mj-lt"/>
              <a:buAutoNum type="alphaLcPeriod"/>
            </a:pPr>
            <a:r>
              <a:rPr lang="en-IN" sz="18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HTTP Actions:</a:t>
            </a:r>
            <a:r>
              <a:rPr lang="en-IN" sz="1800" b="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Enables Application Programming Interface (API) calls between different services and databases by using HTTP/HTTPS protocol.</a:t>
            </a:r>
            <a:endParaRPr lang="en-IN" dirty="0"/>
          </a:p>
          <a:p>
            <a:pPr marL="1271016" marR="0" indent="-457200" algn="just" latinLnBrk="0">
              <a:lnSpc>
                <a:spcPct val="107000"/>
              </a:lnSpc>
              <a:spcBef>
                <a:spcPts val="2000"/>
              </a:spcBef>
              <a:spcAft>
                <a:spcPts val="0"/>
              </a:spcAft>
              <a:buFont typeface="+mj-lt"/>
              <a:buAutoNum type="alphaLcPeriod"/>
            </a:pPr>
            <a:r>
              <a:rPr lang="en-IN" sz="18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Cloud API Integrations:</a:t>
            </a:r>
            <a:r>
              <a:rPr lang="en-IN" sz="1800" b="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Manages communication with the cloud, including user authentication, data synchronization, and remote access.</a:t>
            </a:r>
            <a:endParaRPr lang="en-IN" dirty="0">
              <a:effectLst/>
            </a:endParaRPr>
          </a:p>
          <a:p>
            <a:pPr algn="just">
              <a:lnSpc>
                <a:spcPct val="107000"/>
              </a:lnSpc>
            </a:pPr>
            <a:r>
              <a:rPr lang="en-IN" sz="1800" b="1"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5.	</a:t>
            </a:r>
            <a:r>
              <a:rPr lang="en-IN" sz="1800" b="1" i="0" u="sng"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Data Access Layer:</a:t>
            </a:r>
            <a:r>
              <a:rPr lang="en-IN" sz="1800" i="0" spc="0" baseline="0" dirty="0">
                <a:ln>
                  <a:noFill/>
                </a:ln>
                <a:solidFill>
                  <a:srgbClr val="005493"/>
                </a:solidFill>
                <a:effectLst/>
                <a:latin typeface="Calibri" panose="020F0502020204030204" pitchFamily="34" charset="0"/>
                <a:ea typeface="Calibri" panose="020F0502020204030204" pitchFamily="34" charset="0"/>
                <a:cs typeface="Calibri" panose="020F0502020204030204" pitchFamily="34" charset="0"/>
              </a:rPr>
              <a:t> Its responsible for managing the storage and retrieval of data from various sources like authentication, 	user preferences, schedule info, automation rules, history of previous iterations for future predictions.</a:t>
            </a:r>
          </a:p>
          <a:p>
            <a:pPr marL="1273628" lvl="1" indent="-457200" algn="just">
              <a:lnSpc>
                <a:spcPct val="107000"/>
              </a:lnSpc>
              <a:buFont typeface="+mj-lt"/>
              <a:buAutoNum type="alphaLcPeriod"/>
            </a:pPr>
            <a:r>
              <a:rPr lang="en-IN" sz="1800" b="1" u="sng" dirty="0">
                <a:latin typeface="Calibri" panose="020F0502020204030204" pitchFamily="34" charset="0"/>
                <a:ea typeface="Calibri" panose="020F0502020204030204" pitchFamily="34" charset="0"/>
                <a:cs typeface="Calibri" panose="020F0502020204030204" pitchFamily="34" charset="0"/>
              </a:rPr>
              <a:t>Repositories:</a:t>
            </a:r>
            <a:r>
              <a:rPr lang="en-IN" sz="1800" dirty="0">
                <a:latin typeface="Calibri" panose="020F0502020204030204" pitchFamily="34" charset="0"/>
                <a:ea typeface="Calibri" panose="020F0502020204030204" pitchFamily="34" charset="0"/>
                <a:cs typeface="Calibri" panose="020F0502020204030204" pitchFamily="34" charset="0"/>
              </a:rPr>
              <a:t> To perform the data operations like create, read, update and delete.</a:t>
            </a:r>
            <a:endParaRPr lang="en-IN" sz="1800" b="1" u="sng" dirty="0">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r>
              <a:rPr lang="en-IN" sz="1800" b="1" u="sng" dirty="0">
                <a:latin typeface="Calibri" panose="020F0502020204030204" pitchFamily="34" charset="0"/>
                <a:ea typeface="Calibri" panose="020F0502020204030204" pitchFamily="34" charset="0"/>
                <a:cs typeface="Calibri" panose="020F0502020204030204" pitchFamily="34" charset="0"/>
              </a:rPr>
              <a:t>Automation Models:</a:t>
            </a:r>
            <a:r>
              <a:rPr lang="en-IN" sz="1800" dirty="0">
                <a:latin typeface="Calibri" panose="020F0502020204030204" pitchFamily="34" charset="0"/>
                <a:ea typeface="Calibri" panose="020F0502020204030204" pitchFamily="34" charset="0"/>
                <a:cs typeface="Calibri" panose="020F0502020204030204" pitchFamily="34" charset="0"/>
              </a:rPr>
              <a:t> To handle the automation rules and other details by interacting with database.</a:t>
            </a:r>
            <a:endParaRPr lang="en-IN" sz="1800" b="1" u="sng" dirty="0">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r>
              <a:rPr lang="en-IN" sz="1800" b="1" u="sng" dirty="0">
                <a:latin typeface="Calibri" panose="020F0502020204030204" pitchFamily="34" charset="0"/>
                <a:ea typeface="Calibri" panose="020F0502020204030204" pitchFamily="34" charset="0"/>
                <a:cs typeface="Calibri" panose="020F0502020204030204" pitchFamily="34" charset="0"/>
              </a:rPr>
              <a:t>Data Monitoring Models:</a:t>
            </a:r>
            <a:r>
              <a:rPr lang="en-IN" sz="1800" dirty="0">
                <a:latin typeface="Calibri" panose="020F0502020204030204" pitchFamily="34" charset="0"/>
                <a:ea typeface="Calibri" panose="020F0502020204030204" pitchFamily="34" charset="0"/>
                <a:cs typeface="Calibri" panose="020F0502020204030204" pitchFamily="34" charset="0"/>
              </a:rPr>
              <a:t> To handle system logs, alerts and notification details in database to maintain history.</a:t>
            </a:r>
            <a:endParaRPr lang="en-IN" sz="1800" b="1" u="sng" dirty="0">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r>
              <a:rPr lang="en-IN" sz="1800" b="1" u="sng" dirty="0">
                <a:latin typeface="Calibri" panose="020F0502020204030204" pitchFamily="34" charset="0"/>
                <a:ea typeface="Calibri" panose="020F0502020204030204" pitchFamily="34" charset="0"/>
                <a:cs typeface="Calibri" panose="020F0502020204030204" pitchFamily="34" charset="0"/>
              </a:rPr>
              <a:t>Scheduler Models:</a:t>
            </a:r>
            <a:r>
              <a:rPr lang="en-IN" sz="1800" dirty="0">
                <a:latin typeface="Calibri" panose="020F0502020204030204" pitchFamily="34" charset="0"/>
                <a:ea typeface="Calibri" panose="020F0502020204030204" pitchFamily="34" charset="0"/>
                <a:cs typeface="Calibri" panose="020F0502020204030204" pitchFamily="34" charset="0"/>
              </a:rPr>
              <a:t> Used to handle scheduled information in database for energy optimization.</a:t>
            </a:r>
            <a:endParaRPr lang="en-IN" sz="1800" b="1" u="sng" dirty="0">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r>
              <a:rPr lang="en-IN" sz="1800" b="1" u="sng" dirty="0">
                <a:latin typeface="Calibri" panose="020F0502020204030204" pitchFamily="34" charset="0"/>
                <a:ea typeface="Calibri" panose="020F0502020204030204" pitchFamily="34" charset="0"/>
                <a:cs typeface="Calibri" panose="020F0502020204030204" pitchFamily="34" charset="0"/>
              </a:rPr>
              <a:t>User Authentication Models:</a:t>
            </a:r>
            <a:r>
              <a:rPr lang="en-IN" sz="1800" dirty="0">
                <a:latin typeface="Calibri" panose="020F0502020204030204" pitchFamily="34" charset="0"/>
                <a:ea typeface="Calibri" panose="020F0502020204030204" pitchFamily="34" charset="0"/>
                <a:cs typeface="Calibri" panose="020F0502020204030204" pitchFamily="34" charset="0"/>
              </a:rPr>
              <a:t> To handle registration, login and forget password operations from database.</a:t>
            </a:r>
          </a:p>
          <a:p>
            <a:pPr algn="just">
              <a:lnSpc>
                <a:spcPct val="107000"/>
              </a:lnSpc>
            </a:pPr>
            <a:r>
              <a:rPr lang="en-IN" sz="1800" b="1" dirty="0">
                <a:latin typeface="Calibri" panose="020F0502020204030204" pitchFamily="34" charset="0"/>
                <a:ea typeface="Calibri" panose="020F0502020204030204" pitchFamily="34" charset="0"/>
                <a:cs typeface="Calibri" panose="020F0502020204030204" pitchFamily="34" charset="0"/>
              </a:rPr>
              <a:t>6.    	</a:t>
            </a:r>
            <a:r>
              <a:rPr lang="en-IN" sz="1800" b="1" u="sng" dirty="0">
                <a:latin typeface="Calibri" panose="020F0502020204030204" pitchFamily="34" charset="0"/>
                <a:ea typeface="Calibri" panose="020F0502020204030204" pitchFamily="34" charset="0"/>
                <a:cs typeface="Calibri" panose="020F0502020204030204" pitchFamily="34" charset="0"/>
              </a:rPr>
              <a:t>Database:</a:t>
            </a:r>
            <a:r>
              <a:rPr lang="en-IN" sz="1800" dirty="0">
                <a:latin typeface="Calibri" panose="020F0502020204030204" pitchFamily="34" charset="0"/>
                <a:ea typeface="Calibri" panose="020F0502020204030204" pitchFamily="34" charset="0"/>
                <a:cs typeface="Calibri" panose="020F0502020204030204" pitchFamily="34" charset="0"/>
              </a:rPr>
              <a:t> To store all user specific, application specific and automation information.</a:t>
            </a:r>
            <a:endParaRPr lang="en-IN" sz="1800" b="1" dirty="0">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endParaRPr lang="en-IN" sz="1800" b="1" u="sng" dirty="0">
              <a:latin typeface="Calibri" panose="020F0502020204030204" pitchFamily="34" charset="0"/>
              <a:ea typeface="Calibri" panose="020F0502020204030204" pitchFamily="34" charset="0"/>
              <a:cs typeface="Calibri" panose="020F0502020204030204" pitchFamily="34" charset="0"/>
            </a:endParaRPr>
          </a:p>
          <a:p>
            <a:pPr marL="1273628" lvl="1" indent="-457200" algn="just">
              <a:lnSpc>
                <a:spcPct val="107000"/>
              </a:lnSpc>
              <a:buFont typeface="+mj-lt"/>
              <a:buAutoNum type="alphaLcPeriod"/>
            </a:pPr>
            <a:endParaRPr lang="en-IN" sz="1800" b="1" u="sng" dirty="0">
              <a:latin typeface="Calibri" panose="020F0502020204030204" pitchFamily="34" charset="0"/>
              <a:ea typeface="Calibri" panose="020F0502020204030204" pitchFamily="34" charset="0"/>
              <a:cs typeface="Calibri" panose="020F0502020204030204" pitchFamily="34" charset="0"/>
            </a:endParaRPr>
          </a:p>
          <a:p>
            <a:pPr algn="just"/>
            <a:endParaRPr lang="en-IN" dirty="0"/>
          </a:p>
        </p:txBody>
      </p:sp>
    </p:spTree>
    <p:extLst>
      <p:ext uri="{BB962C8B-B14F-4D97-AF65-F5344CB8AC3E}">
        <p14:creationId xmlns:p14="http://schemas.microsoft.com/office/powerpoint/2010/main" val="334486556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6402E-7A0E-C970-2959-37718E4F0E89}"/>
              </a:ext>
            </a:extLst>
          </p:cNvPr>
          <p:cNvSpPr>
            <a:spLocks noGrp="1"/>
          </p:cNvSpPr>
          <p:nvPr>
            <p:ph type="body" idx="1"/>
          </p:nvPr>
        </p:nvSpPr>
        <p:spPr/>
        <p:txBody>
          <a:bodyPr/>
          <a:lstStyle/>
          <a:p>
            <a:r>
              <a:rPr lang="en-US" dirty="0"/>
              <a:t>It is going to be deployed on a home (a.k.a. edge) server, therefore, we choose Monolith software architecture</a:t>
            </a:r>
          </a:p>
          <a:p>
            <a:pPr lvl="1"/>
            <a:r>
              <a:rPr lang="en-US" dirty="0"/>
              <a:t>It is easier to develop and faster</a:t>
            </a:r>
          </a:p>
          <a:p>
            <a:pPr lvl="1"/>
            <a:r>
              <a:rPr lang="en-US" dirty="0"/>
              <a:t>There is no need for scalability across multiple users, so Micro-services or SOA are redundant (overkill)</a:t>
            </a:r>
          </a:p>
          <a:p>
            <a:pPr lvl="1"/>
            <a:endParaRPr lang="en-US" dirty="0"/>
          </a:p>
          <a:p>
            <a:pPr indent="-457200"/>
            <a:r>
              <a:rPr lang="en-US" dirty="0"/>
              <a:t>Discussion: </a:t>
            </a:r>
          </a:p>
          <a:p>
            <a:pPr lvl="1"/>
            <a:r>
              <a:rPr lang="en-US" dirty="0"/>
              <a:t>If it was a cloud-based solution managing across multiple users, then scalability for at the service level was becoming a challenge and Micro-service-based arch. was preferred.</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endParaRPr lang="en-US" dirty="0"/>
          </a:p>
          <a:p>
            <a:pPr marL="457200" lvl="1" indent="0">
              <a:buNone/>
            </a:pPr>
            <a:endParaRPr lang="en-US" dirty="0"/>
          </a:p>
        </p:txBody>
      </p:sp>
      <p:sp>
        <p:nvSpPr>
          <p:cNvPr id="3" name="Title 2">
            <a:extLst>
              <a:ext uri="{FF2B5EF4-FFF2-40B4-BE49-F238E27FC236}">
                <a16:creationId xmlns:a16="http://schemas.microsoft.com/office/drawing/2014/main" id="{8BEFFF51-F0F8-E054-2C00-34C3F6B19EBC}"/>
              </a:ext>
            </a:extLst>
          </p:cNvPr>
          <p:cNvSpPr>
            <a:spLocks noGrp="1"/>
          </p:cNvSpPr>
          <p:nvPr>
            <p:ph type="title"/>
          </p:nvPr>
        </p:nvSpPr>
        <p:spPr/>
        <p:txBody>
          <a:bodyPr/>
          <a:lstStyle/>
          <a:p>
            <a:pPr rtl="0"/>
            <a:r>
              <a:rPr lang="en-US" dirty="0"/>
              <a:t>Architectural Design: Style</a:t>
            </a:r>
          </a:p>
        </p:txBody>
      </p:sp>
    </p:spTree>
    <p:extLst>
      <p:ext uri="{BB962C8B-B14F-4D97-AF65-F5344CB8AC3E}">
        <p14:creationId xmlns:p14="http://schemas.microsoft.com/office/powerpoint/2010/main" val="96075164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128B5-A297-AE31-CF97-ABBFDC597C66}"/>
              </a:ext>
            </a:extLst>
          </p:cNvPr>
          <p:cNvSpPr>
            <a:spLocks noGrp="1"/>
          </p:cNvSpPr>
          <p:nvPr>
            <p:ph type="body" idx="1"/>
          </p:nvPr>
        </p:nvSpPr>
        <p:spPr>
          <a:xfrm>
            <a:off x="304800" y="319314"/>
            <a:ext cx="12467770" cy="8911772"/>
          </a:xfrm>
        </p:spPr>
        <p:txBody>
          <a:bodyPr>
            <a:normAutofit/>
          </a:bodyPr>
          <a:lstStyle/>
          <a:p>
            <a:pPr algn="just">
              <a:lnSpc>
                <a:spcPct val="107000"/>
              </a:lnSpc>
              <a:spcAft>
                <a:spcPts val="800"/>
              </a:spcAft>
            </a:pPr>
            <a:r>
              <a:rPr lang="en-IN" sz="33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Justification for Layered Architecture in Smart Home Automation System:</a:t>
            </a:r>
          </a:p>
          <a:p>
            <a:pPr marL="457200" indent="-457200" algn="just">
              <a:lnSpc>
                <a:spcPct val="107000"/>
              </a:lnSpc>
              <a:spcAft>
                <a:spcPts val="800"/>
              </a:spcAft>
              <a:buFont typeface="Wingdings" panose="05000000000000000000" pitchFamily="2" charset="2"/>
              <a:buChar char="v"/>
            </a:pPr>
            <a:endParaRPr lang="en-IN" sz="33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Modularity: Each layer has a specific responsibility, making the system modular and easy to understand and modify. New devices or features can be added without affecting the entire system.</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Scalability: Individual layers can be scaled independently based on the number of connected devices or increasing user load.</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Flexibility: The layered architecture accommodates a variety of smart devices and allows for easy integration of new devices into the system.</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User Experience: The separation of the user interface and automation logic layers ensures a responsive and intuitive user experience for homeowners.</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Security: The authentication layer ensures secure access, and the device integration services layer facilitates secure communication between the system and connected devices, enhancing overall security.</a:t>
            </a:r>
          </a:p>
          <a:p>
            <a:pPr marL="342900" indent="-342900" algn="just">
              <a:lnSpc>
                <a:spcPct val="107000"/>
              </a:lnSpc>
              <a:buFont typeface="+mj-lt"/>
              <a:buAutoNum type="arabicPeriod"/>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208153719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1F183-8C5D-1755-8855-C1E51CC4A4D2}"/>
              </a:ext>
            </a:extLst>
          </p:cNvPr>
          <p:cNvSpPr>
            <a:spLocks noGrp="1"/>
          </p:cNvSpPr>
          <p:nvPr>
            <p:ph type="body" idx="1"/>
          </p:nvPr>
        </p:nvSpPr>
        <p:spPr>
          <a:xfrm>
            <a:off x="350157" y="1269999"/>
            <a:ext cx="12304486" cy="8759372"/>
          </a:xfrm>
        </p:spPr>
        <p:txBody>
          <a:bodyPr lIns="50800" tIns="50800" rIns="50800" bIns="50800" anchor="t">
            <a:normAutofit/>
          </a:bodyPr>
          <a:lstStyle/>
          <a:p>
            <a:pPr algn="just">
              <a:lnSpc>
                <a:spcPct val="107000"/>
              </a:lnSpc>
              <a:spcAft>
                <a:spcPts val="800"/>
              </a:spcAft>
            </a:pPr>
            <a:r>
              <a:rPr lang="en-IN" sz="2800" b="1" dirty="0">
                <a:solidFill>
                  <a:schemeClr val="tx1"/>
                </a:solidFill>
                <a:effectLst/>
                <a:latin typeface="Calibri"/>
                <a:ea typeface="Calibri" panose="020F0502020204030204" pitchFamily="34" charset="0"/>
                <a:cs typeface="Calibri"/>
              </a:rPr>
              <a:t>User Scenario</a:t>
            </a:r>
            <a:r>
              <a:rPr lang="en-IN" sz="2800" dirty="0">
                <a:solidFill>
                  <a:schemeClr val="tx1"/>
                </a:solidFill>
                <a:effectLst/>
                <a:latin typeface="Calibri"/>
                <a:ea typeface="Calibri" panose="020F0502020204030204" pitchFamily="34" charset="0"/>
                <a:cs typeface="Calibri"/>
              </a:rPr>
              <a:t>: Imagine a healthcare setting where doctors need quick and accurate assistance in making clinical decisions for their patients. The Clinical Decision Support System helps them by providing evidence-based recommendations, relevant patient data, and alerts about potential issues.</a:t>
            </a:r>
            <a:r>
              <a:rPr lang="en-IN" sz="2800" dirty="0">
                <a:solidFill>
                  <a:schemeClr val="tx1"/>
                </a:solidFill>
                <a:latin typeface="Calibri"/>
                <a:ea typeface="Calibri" panose="020F0502020204030204" pitchFamily="34" charset="0"/>
                <a:cs typeface="Calibri"/>
              </a:rPr>
              <a:t> The app must support both the mobile and web versions.</a:t>
            </a:r>
            <a:endParaRPr lang="en-IN" sz="2800" dirty="0">
              <a:solidFill>
                <a:schemeClr val="tx1"/>
              </a:solidFill>
              <a:effectLst/>
              <a:latin typeface="Calibri"/>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sz="2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Medication Decision Support:</a:t>
            </a:r>
            <a:r>
              <a:rPr lang="en-IN" sz="2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CDSS assists doctors in prescribing medications by cross-referencing patient health records, allergies, and potential drug interactions.</a:t>
            </a:r>
          </a:p>
          <a:p>
            <a:pPr marL="342900" lvl="0" indent="-342900" algn="just">
              <a:lnSpc>
                <a:spcPct val="107000"/>
              </a:lnSpc>
              <a:buFont typeface="Wingdings" panose="05000000000000000000" pitchFamily="2" charset="2"/>
              <a:buChar char=""/>
            </a:pPr>
            <a:r>
              <a:rPr lang="en-IN" sz="2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Diagnostic Assistance:</a:t>
            </a:r>
            <a:r>
              <a:rPr lang="en-IN" sz="2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When doctors are unsure about a diagnosis, the CDSS analyzes patient symptoms, medical history, and test results to suggest potential diagnoses and relevant investigations.</a:t>
            </a:r>
          </a:p>
          <a:p>
            <a:pPr marL="342900" lvl="0" indent="-342900" algn="just">
              <a:lnSpc>
                <a:spcPct val="107000"/>
              </a:lnSpc>
              <a:spcAft>
                <a:spcPts val="800"/>
              </a:spcAft>
              <a:buFont typeface="Wingdings" panose="05000000000000000000" pitchFamily="2" charset="2"/>
              <a:buChar char=""/>
            </a:pPr>
            <a:r>
              <a:rPr lang="en-IN" sz="2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Alerts for Critical Conditions:</a:t>
            </a:r>
            <a:r>
              <a:rPr lang="en-IN" sz="2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system generates alerts for critical conditions or potential complications based on real-time patient data, ensuring timely intervention.</a:t>
            </a:r>
          </a:p>
          <a:p>
            <a:pPr marL="342900" indent="-342900" algn="just">
              <a:lnSpc>
                <a:spcPct val="107000"/>
              </a:lnSpc>
              <a:spcAft>
                <a:spcPts val="800"/>
              </a:spcAft>
              <a:buFont typeface="Wingdings" panose="05000000000000000000" pitchFamily="2" charset="2"/>
              <a:buChar char=""/>
            </a:pPr>
            <a:endParaRPr lang="en-IN" sz="2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350157" y="348133"/>
            <a:ext cx="12014200" cy="1098600"/>
          </a:xfrm>
        </p:spPr>
        <p:txBody>
          <a:bodyPr>
            <a:normAutofit/>
          </a:bodyPr>
          <a:lstStyle/>
          <a:p>
            <a:pPr>
              <a:lnSpc>
                <a:spcPct val="107000"/>
              </a:lnSpc>
              <a:spcAft>
                <a:spcPts val="800"/>
              </a:spcAft>
            </a:pPr>
            <a:r>
              <a:rPr lang="en-IN" sz="2800" u="sng" dirty="0">
                <a:solidFill>
                  <a:schemeClr val="tx1"/>
                </a:solidFill>
                <a:latin typeface="Calibri"/>
                <a:ea typeface="Calibri"/>
                <a:cs typeface="Calibri"/>
              </a:rPr>
              <a:t> 2. Clinical</a:t>
            </a:r>
            <a:r>
              <a:rPr lang="en-IN" sz="2800" b="1" i="0" u="sng" dirty="0">
                <a:solidFill>
                  <a:schemeClr val="tx1"/>
                </a:solidFill>
                <a:effectLst/>
                <a:latin typeface="Calibri"/>
                <a:ea typeface="Calibri"/>
                <a:cs typeface="Calibri"/>
              </a:rPr>
              <a:t> Decision Support System (CDSS)</a:t>
            </a:r>
            <a:br>
              <a:rPr lang="en-IN" sz="1600" b="1" i="0" dirty="0">
                <a:effectLst/>
                <a:latin typeface="Söhne"/>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316450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9FA4C1-2544-8B09-5858-223CB445CFB7}"/>
              </a:ext>
            </a:extLst>
          </p:cNvPr>
          <p:cNvGrpSpPr/>
          <p:nvPr/>
        </p:nvGrpSpPr>
        <p:grpSpPr>
          <a:xfrm>
            <a:off x="264291" y="1320543"/>
            <a:ext cx="12547556" cy="8061948"/>
            <a:chOff x="1410501" y="701383"/>
            <a:chExt cx="11378355" cy="7559237"/>
          </a:xfrm>
        </p:grpSpPr>
        <p:grpSp>
          <p:nvGrpSpPr>
            <p:cNvPr id="9" name="Group 8">
              <a:extLst>
                <a:ext uri="{FF2B5EF4-FFF2-40B4-BE49-F238E27FC236}">
                  <a16:creationId xmlns:a16="http://schemas.microsoft.com/office/drawing/2014/main" id="{22E81E0D-1CE1-9823-E472-F905395D0EA9}"/>
                </a:ext>
              </a:extLst>
            </p:cNvPr>
            <p:cNvGrpSpPr/>
            <p:nvPr/>
          </p:nvGrpSpPr>
          <p:grpSpPr>
            <a:xfrm>
              <a:off x="1410501" y="701383"/>
              <a:ext cx="11378355" cy="7559237"/>
              <a:chOff x="419099" y="101104"/>
              <a:chExt cx="11578377" cy="6578473"/>
            </a:xfrm>
          </p:grpSpPr>
          <p:grpSp>
            <p:nvGrpSpPr>
              <p:cNvPr id="11" name="Group 10">
                <a:extLst>
                  <a:ext uri="{FF2B5EF4-FFF2-40B4-BE49-F238E27FC236}">
                    <a16:creationId xmlns:a16="http://schemas.microsoft.com/office/drawing/2014/main" id="{222A2ADB-BEFA-680D-E06C-0F21108DAB1E}"/>
                  </a:ext>
                </a:extLst>
              </p:cNvPr>
              <p:cNvGrpSpPr/>
              <p:nvPr/>
            </p:nvGrpSpPr>
            <p:grpSpPr>
              <a:xfrm>
                <a:off x="723278" y="481263"/>
                <a:ext cx="10789736" cy="6198314"/>
                <a:chOff x="723278" y="481263"/>
                <a:chExt cx="10789736" cy="6198314"/>
              </a:xfrm>
            </p:grpSpPr>
            <p:sp>
              <p:nvSpPr>
                <p:cNvPr id="24" name="Rectangle: Rounded Corners 23">
                  <a:extLst>
                    <a:ext uri="{FF2B5EF4-FFF2-40B4-BE49-F238E27FC236}">
                      <a16:creationId xmlns:a16="http://schemas.microsoft.com/office/drawing/2014/main" id="{63BCB975-CBD8-9552-5186-289233D18E23}"/>
                    </a:ext>
                  </a:extLst>
                </p:cNvPr>
                <p:cNvSpPr/>
                <p:nvPr/>
              </p:nvSpPr>
              <p:spPr>
                <a:xfrm>
                  <a:off x="6691901" y="1047965"/>
                  <a:ext cx="4106238" cy="4518054"/>
                </a:xfrm>
                <a:prstGeom prst="roundRect">
                  <a:avLst>
                    <a:gd name="adj" fmla="val 4116"/>
                  </a:avLst>
                </a:prstGeom>
                <a:solidFill>
                  <a:schemeClr val="accent1">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dirty="0">
                    <a:solidFill>
                      <a:srgbClr val="FFFFFF"/>
                    </a:solidFill>
                  </a:endParaRPr>
                </a:p>
              </p:txBody>
            </p:sp>
            <p:sp>
              <p:nvSpPr>
                <p:cNvPr id="26" name="Rectangle: Rounded Corners 25">
                  <a:extLst>
                    <a:ext uri="{FF2B5EF4-FFF2-40B4-BE49-F238E27FC236}">
                      <a16:creationId xmlns:a16="http://schemas.microsoft.com/office/drawing/2014/main" id="{E5BEB2EE-EFFB-535D-879E-5F95A070AB0D}"/>
                    </a:ext>
                  </a:extLst>
                </p:cNvPr>
                <p:cNvSpPr/>
                <p:nvPr/>
              </p:nvSpPr>
              <p:spPr>
                <a:xfrm>
                  <a:off x="7138470" y="2227810"/>
                  <a:ext cx="3245943" cy="2494276"/>
                </a:xfrm>
                <a:prstGeom prst="roundRect">
                  <a:avLst>
                    <a:gd name="adj" fmla="val 641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dirty="0">
                    <a:solidFill>
                      <a:srgbClr val="FFFFFF"/>
                    </a:solidFill>
                  </a:endParaRPr>
                </a:p>
              </p:txBody>
            </p:sp>
            <p:sp>
              <p:nvSpPr>
                <p:cNvPr id="27" name="Rectangle: Rounded Corners 26">
                  <a:extLst>
                    <a:ext uri="{FF2B5EF4-FFF2-40B4-BE49-F238E27FC236}">
                      <a16:creationId xmlns:a16="http://schemas.microsoft.com/office/drawing/2014/main" id="{05AB9ECC-F8BD-92D7-462B-F7C7FDD1CC9B}"/>
                    </a:ext>
                  </a:extLst>
                </p:cNvPr>
                <p:cNvSpPr/>
                <p:nvPr/>
              </p:nvSpPr>
              <p:spPr>
                <a:xfrm>
                  <a:off x="7172960" y="1301516"/>
                  <a:ext cx="3213100" cy="7145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dirty="0">
                    <a:solidFill>
                      <a:srgbClr val="FFFFFF"/>
                    </a:solidFill>
                  </a:endParaRPr>
                </a:p>
              </p:txBody>
            </p:sp>
            <p:sp>
              <p:nvSpPr>
                <p:cNvPr id="28" name="Rectangle: Rounded Corners 27">
                  <a:extLst>
                    <a:ext uri="{FF2B5EF4-FFF2-40B4-BE49-F238E27FC236}">
                      <a16:creationId xmlns:a16="http://schemas.microsoft.com/office/drawing/2014/main" id="{C7B02261-00AB-1F38-CD4F-0369EC63346B}"/>
                    </a:ext>
                  </a:extLst>
                </p:cNvPr>
                <p:cNvSpPr/>
                <p:nvPr/>
              </p:nvSpPr>
              <p:spPr>
                <a:xfrm>
                  <a:off x="7387258" y="5990989"/>
                  <a:ext cx="2715524" cy="688588"/>
                </a:xfrm>
                <a:prstGeom prst="roundRect">
                  <a:avLst/>
                </a:prstGeom>
                <a:solidFill>
                  <a:schemeClr val="accent1">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solidFill>
                        <a:srgbClr val="FFFFFF"/>
                      </a:solidFill>
                    </a:rPr>
                    <a:t>Database</a:t>
                  </a:r>
                  <a:endParaRPr lang="en-IN" sz="3200" dirty="0">
                    <a:solidFill>
                      <a:srgbClr val="FFFFFF"/>
                    </a:solidFill>
                  </a:endParaRPr>
                </a:p>
              </p:txBody>
            </p:sp>
            <p:cxnSp>
              <p:nvCxnSpPr>
                <p:cNvPr id="29" name="Straight Arrow Connector 28">
                  <a:extLst>
                    <a:ext uri="{FF2B5EF4-FFF2-40B4-BE49-F238E27FC236}">
                      <a16:creationId xmlns:a16="http://schemas.microsoft.com/office/drawing/2014/main" id="{01AEB132-6017-817E-9565-2D0B0010BE46}"/>
                    </a:ext>
                  </a:extLst>
                </p:cNvPr>
                <p:cNvCxnSpPr/>
                <p:nvPr/>
              </p:nvCxnSpPr>
              <p:spPr>
                <a:xfrm>
                  <a:off x="8737200" y="2009869"/>
                  <a:ext cx="0" cy="224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3A057A3-7987-ACC0-B1B0-6FAC881747A1}"/>
                    </a:ext>
                  </a:extLst>
                </p:cNvPr>
                <p:cNvCxnSpPr>
                  <a:cxnSpLocks/>
                </p:cNvCxnSpPr>
                <p:nvPr/>
              </p:nvCxnSpPr>
              <p:spPr>
                <a:xfrm>
                  <a:off x="8835658" y="481263"/>
                  <a:ext cx="0" cy="566702"/>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A36ECEA-3046-65F1-B25A-5667FD521109}"/>
                    </a:ext>
                  </a:extLst>
                </p:cNvPr>
                <p:cNvCxnSpPr>
                  <a:cxnSpLocks/>
                </p:cNvCxnSpPr>
                <p:nvPr/>
              </p:nvCxnSpPr>
              <p:spPr>
                <a:xfrm>
                  <a:off x="3475054" y="481263"/>
                  <a:ext cx="5304456" cy="0"/>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B8E186B-64BC-F51E-F1F2-353AB519A0BF}"/>
                    </a:ext>
                  </a:extLst>
                </p:cNvPr>
                <p:cNvCxnSpPr>
                  <a:cxnSpLocks/>
                </p:cNvCxnSpPr>
                <p:nvPr/>
              </p:nvCxnSpPr>
              <p:spPr>
                <a:xfrm flipV="1">
                  <a:off x="3475054" y="481263"/>
                  <a:ext cx="0" cy="566702"/>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EFBC07DC-1A7A-9189-5D1F-C72A183AB0F3}"/>
                    </a:ext>
                  </a:extLst>
                </p:cNvPr>
                <p:cNvSpPr/>
                <p:nvPr/>
              </p:nvSpPr>
              <p:spPr>
                <a:xfrm>
                  <a:off x="1393861" y="1047965"/>
                  <a:ext cx="4106238" cy="4150759"/>
                </a:xfrm>
                <a:prstGeom prst="roundRect">
                  <a:avLst>
                    <a:gd name="adj" fmla="val 4116"/>
                  </a:avLst>
                </a:prstGeom>
                <a:solidFill>
                  <a:schemeClr val="accent1">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dirty="0">
                    <a:solidFill>
                      <a:srgbClr val="FFFFFF"/>
                    </a:solidFill>
                  </a:endParaRPr>
                </a:p>
              </p:txBody>
            </p:sp>
            <p:sp>
              <p:nvSpPr>
                <p:cNvPr id="35" name="Rectangle: Rounded Corners 34">
                  <a:extLst>
                    <a:ext uri="{FF2B5EF4-FFF2-40B4-BE49-F238E27FC236}">
                      <a16:creationId xmlns:a16="http://schemas.microsoft.com/office/drawing/2014/main" id="{755AF5C3-66EA-C198-7BBB-98845FB95F67}"/>
                    </a:ext>
                  </a:extLst>
                </p:cNvPr>
                <p:cNvSpPr/>
                <p:nvPr/>
              </p:nvSpPr>
              <p:spPr>
                <a:xfrm>
                  <a:off x="1868504" y="5690017"/>
                  <a:ext cx="3179616" cy="585875"/>
                </a:xfrm>
                <a:prstGeom prst="roundRect">
                  <a:avLst/>
                </a:prstGeom>
                <a:solidFill>
                  <a:schemeClr val="accent1">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solidFill>
                        <a:srgbClr val="FFFFFF"/>
                      </a:solidFill>
                    </a:rPr>
                    <a:t>Doctor/user</a:t>
                  </a:r>
                </a:p>
              </p:txBody>
            </p:sp>
            <p:sp>
              <p:nvSpPr>
                <p:cNvPr id="36" name="Rectangle: Rounded Corners 35">
                  <a:extLst>
                    <a:ext uri="{FF2B5EF4-FFF2-40B4-BE49-F238E27FC236}">
                      <a16:creationId xmlns:a16="http://schemas.microsoft.com/office/drawing/2014/main" id="{9A915A05-324D-A04A-AE51-F9D5174089EE}"/>
                    </a:ext>
                  </a:extLst>
                </p:cNvPr>
                <p:cNvSpPr/>
                <p:nvPr/>
              </p:nvSpPr>
              <p:spPr>
                <a:xfrm>
                  <a:off x="1648578" y="1537316"/>
                  <a:ext cx="3596801" cy="3527843"/>
                </a:xfrm>
                <a:prstGeom prst="roundRect">
                  <a:avLst>
                    <a:gd name="adj" fmla="val 5883"/>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IN" sz="1400" dirty="0">
                      <a:solidFill>
                        <a:srgbClr val="FFFFFF"/>
                      </a:solidFill>
                    </a:rPr>
                    <a:t>Web and mobile applications</a:t>
                  </a:r>
                </a:p>
                <a:p>
                  <a:pPr algn="ctr"/>
                  <a:r>
                    <a:rPr lang="en-IN" sz="1400" dirty="0">
                      <a:solidFill>
                        <a:srgbClr val="FFFFFF"/>
                      </a:solidFill>
                    </a:rPr>
                    <a:t>(User Interface)</a:t>
                  </a:r>
                </a:p>
              </p:txBody>
            </p:sp>
            <p:sp>
              <p:nvSpPr>
                <p:cNvPr id="37" name="TextBox 36">
                  <a:extLst>
                    <a:ext uri="{FF2B5EF4-FFF2-40B4-BE49-F238E27FC236}">
                      <a16:creationId xmlns:a16="http://schemas.microsoft.com/office/drawing/2014/main" id="{F2139939-7370-6576-3FA6-AACDC10A8A5A}"/>
                    </a:ext>
                  </a:extLst>
                </p:cNvPr>
                <p:cNvSpPr txBox="1"/>
                <p:nvPr/>
              </p:nvSpPr>
              <p:spPr>
                <a:xfrm>
                  <a:off x="3998382" y="1147719"/>
                  <a:ext cx="1442045" cy="301371"/>
                </a:xfrm>
                <a:prstGeom prst="rect">
                  <a:avLst/>
                </a:prstGeom>
                <a:noFill/>
              </p:spPr>
              <p:txBody>
                <a:bodyPr wrap="square" rtlCol="0">
                  <a:spAutoFit/>
                </a:bodyPr>
                <a:lstStyle/>
                <a:p>
                  <a:pPr algn="ctr"/>
                  <a:r>
                    <a:rPr lang="en-IN" sz="1800" dirty="0">
                      <a:solidFill>
                        <a:srgbClr val="FFFFFF"/>
                      </a:solidFill>
                    </a:rPr>
                    <a:t>Container - 1</a:t>
                  </a:r>
                </a:p>
              </p:txBody>
            </p:sp>
            <p:cxnSp>
              <p:nvCxnSpPr>
                <p:cNvPr id="38" name="Straight Arrow Connector 37">
                  <a:extLst>
                    <a:ext uri="{FF2B5EF4-FFF2-40B4-BE49-F238E27FC236}">
                      <a16:creationId xmlns:a16="http://schemas.microsoft.com/office/drawing/2014/main" id="{C7D0AF30-F720-163F-5AFC-F26523460191}"/>
                    </a:ext>
                  </a:extLst>
                </p:cNvPr>
                <p:cNvCxnSpPr>
                  <a:cxnSpLocks/>
                </p:cNvCxnSpPr>
                <p:nvPr/>
              </p:nvCxnSpPr>
              <p:spPr>
                <a:xfrm>
                  <a:off x="3475054" y="5254039"/>
                  <a:ext cx="0" cy="434110"/>
                </a:xfrm>
                <a:prstGeom prst="straightConnector1">
                  <a:avLst/>
                </a:prstGeom>
                <a:ln w="38100">
                  <a:prstDash val="sysDot"/>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C921AE4-0F67-6E7C-5E4C-9DA040868D6C}"/>
                    </a:ext>
                  </a:extLst>
                </p:cNvPr>
                <p:cNvCxnSpPr>
                  <a:cxnSpLocks/>
                </p:cNvCxnSpPr>
                <p:nvPr/>
              </p:nvCxnSpPr>
              <p:spPr>
                <a:xfrm flipH="1">
                  <a:off x="5500100" y="1520618"/>
                  <a:ext cx="1638371" cy="23566"/>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47352C74-F68B-0CDC-6E45-4CBD6BBF3ADC}"/>
                    </a:ext>
                  </a:extLst>
                </p:cNvPr>
                <p:cNvCxnSpPr>
                  <a:cxnSpLocks/>
                </p:cNvCxnSpPr>
                <p:nvPr/>
              </p:nvCxnSpPr>
              <p:spPr>
                <a:xfrm flipH="1">
                  <a:off x="5245379" y="2045012"/>
                  <a:ext cx="1893091" cy="2081685"/>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214F1399-150C-8055-9295-E3A4FB9E6F03}"/>
                    </a:ext>
                  </a:extLst>
                </p:cNvPr>
                <p:cNvSpPr/>
                <p:nvPr/>
              </p:nvSpPr>
              <p:spPr>
                <a:xfrm>
                  <a:off x="723278" y="5688149"/>
                  <a:ext cx="1034969" cy="776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FFFFFF"/>
                      </a:solidFill>
                    </a:rPr>
                    <a:t>Input(1)</a:t>
                  </a:r>
                </a:p>
              </p:txBody>
            </p:sp>
            <p:sp>
              <p:nvSpPr>
                <p:cNvPr id="42" name="Oval 41">
                  <a:extLst>
                    <a:ext uri="{FF2B5EF4-FFF2-40B4-BE49-F238E27FC236}">
                      <a16:creationId xmlns:a16="http://schemas.microsoft.com/office/drawing/2014/main" id="{EA8234A9-9433-F82E-E471-EA877F32003C}"/>
                    </a:ext>
                  </a:extLst>
                </p:cNvPr>
                <p:cNvSpPr/>
                <p:nvPr/>
              </p:nvSpPr>
              <p:spPr>
                <a:xfrm>
                  <a:off x="723278" y="2321737"/>
                  <a:ext cx="530261" cy="60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solidFill>
                        <a:srgbClr val="FFFFFF"/>
                      </a:solidFill>
                    </a:rPr>
                    <a:t>2</a:t>
                  </a:r>
                  <a:endParaRPr lang="en-IN" sz="900" dirty="0">
                    <a:solidFill>
                      <a:srgbClr val="FFFFFF"/>
                    </a:solidFill>
                  </a:endParaRPr>
                </a:p>
              </p:txBody>
            </p:sp>
            <p:sp>
              <p:nvSpPr>
                <p:cNvPr id="43" name="Oval 42">
                  <a:extLst>
                    <a:ext uri="{FF2B5EF4-FFF2-40B4-BE49-F238E27FC236}">
                      <a16:creationId xmlns:a16="http://schemas.microsoft.com/office/drawing/2014/main" id="{3CDAEF9D-9812-44C2-9703-33B094163BCF}"/>
                    </a:ext>
                  </a:extLst>
                </p:cNvPr>
                <p:cNvSpPr/>
                <p:nvPr/>
              </p:nvSpPr>
              <p:spPr>
                <a:xfrm>
                  <a:off x="10416234" y="1637297"/>
                  <a:ext cx="310723" cy="29107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3</a:t>
                  </a:r>
                </a:p>
              </p:txBody>
            </p:sp>
            <p:sp>
              <p:nvSpPr>
                <p:cNvPr id="44" name="Oval 43">
                  <a:extLst>
                    <a:ext uri="{FF2B5EF4-FFF2-40B4-BE49-F238E27FC236}">
                      <a16:creationId xmlns:a16="http://schemas.microsoft.com/office/drawing/2014/main" id="{8C5E82D3-2F86-5FE2-7C52-116CC68309EF}"/>
                    </a:ext>
                  </a:extLst>
                </p:cNvPr>
                <p:cNvSpPr/>
                <p:nvPr/>
              </p:nvSpPr>
              <p:spPr>
                <a:xfrm>
                  <a:off x="10416234" y="2376532"/>
                  <a:ext cx="296078" cy="31191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4</a:t>
                  </a:r>
                </a:p>
              </p:txBody>
            </p:sp>
            <p:sp>
              <p:nvSpPr>
                <p:cNvPr id="45" name="Oval 44">
                  <a:extLst>
                    <a:ext uri="{FF2B5EF4-FFF2-40B4-BE49-F238E27FC236}">
                      <a16:creationId xmlns:a16="http://schemas.microsoft.com/office/drawing/2014/main" id="{E5283FAF-D6E5-73BD-E770-3E104C919ABE}"/>
                    </a:ext>
                  </a:extLst>
                </p:cNvPr>
                <p:cNvSpPr/>
                <p:nvPr/>
              </p:nvSpPr>
              <p:spPr>
                <a:xfrm>
                  <a:off x="10430903" y="3375171"/>
                  <a:ext cx="287612" cy="3037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5</a:t>
                  </a:r>
                </a:p>
              </p:txBody>
            </p:sp>
            <p:sp>
              <p:nvSpPr>
                <p:cNvPr id="46" name="Oval 45">
                  <a:extLst>
                    <a:ext uri="{FF2B5EF4-FFF2-40B4-BE49-F238E27FC236}">
                      <a16:creationId xmlns:a16="http://schemas.microsoft.com/office/drawing/2014/main" id="{1592F556-0506-BE68-C162-E60CA39BBA16}"/>
                    </a:ext>
                  </a:extLst>
                </p:cNvPr>
                <p:cNvSpPr/>
                <p:nvPr/>
              </p:nvSpPr>
              <p:spPr>
                <a:xfrm>
                  <a:off x="10982753" y="5471094"/>
                  <a:ext cx="530261" cy="60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solidFill>
                        <a:srgbClr val="FFFFFF"/>
                      </a:solidFill>
                    </a:rPr>
                    <a:t>6</a:t>
                  </a:r>
                </a:p>
              </p:txBody>
            </p:sp>
            <p:cxnSp>
              <p:nvCxnSpPr>
                <p:cNvPr id="47" name="Straight Arrow Connector 46">
                  <a:extLst>
                    <a:ext uri="{FF2B5EF4-FFF2-40B4-BE49-F238E27FC236}">
                      <a16:creationId xmlns:a16="http://schemas.microsoft.com/office/drawing/2014/main" id="{50C893AB-A301-14A2-6B52-63BE48312B62}"/>
                    </a:ext>
                  </a:extLst>
                </p:cNvPr>
                <p:cNvCxnSpPr/>
                <p:nvPr/>
              </p:nvCxnSpPr>
              <p:spPr>
                <a:xfrm>
                  <a:off x="8780180" y="1055937"/>
                  <a:ext cx="0" cy="224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E421AC0B-5367-A961-E6A6-E4C8939A892F}"/>
                    </a:ext>
                  </a:extLst>
                </p:cNvPr>
                <p:cNvSpPr/>
                <p:nvPr/>
              </p:nvSpPr>
              <p:spPr>
                <a:xfrm>
                  <a:off x="6771286" y="1637297"/>
                  <a:ext cx="297394" cy="3077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9</a:t>
                  </a:r>
                </a:p>
              </p:txBody>
            </p:sp>
            <p:sp>
              <p:nvSpPr>
                <p:cNvPr id="49" name="Oval 48">
                  <a:extLst>
                    <a:ext uri="{FF2B5EF4-FFF2-40B4-BE49-F238E27FC236}">
                      <a16:creationId xmlns:a16="http://schemas.microsoft.com/office/drawing/2014/main" id="{1FB5E5B9-D622-96BF-89C0-BA474E4EC1B1}"/>
                    </a:ext>
                  </a:extLst>
                </p:cNvPr>
                <p:cNvSpPr/>
                <p:nvPr/>
              </p:nvSpPr>
              <p:spPr>
                <a:xfrm>
                  <a:off x="6756861" y="2446644"/>
                  <a:ext cx="349788" cy="30903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8</a:t>
                  </a:r>
                </a:p>
              </p:txBody>
            </p:sp>
            <p:sp>
              <p:nvSpPr>
                <p:cNvPr id="50" name="Oval 49">
                  <a:extLst>
                    <a:ext uri="{FF2B5EF4-FFF2-40B4-BE49-F238E27FC236}">
                      <a16:creationId xmlns:a16="http://schemas.microsoft.com/office/drawing/2014/main" id="{067D6570-E9C1-9A8D-4268-CCBB4A2BEEC3}"/>
                    </a:ext>
                  </a:extLst>
                </p:cNvPr>
                <p:cNvSpPr/>
                <p:nvPr/>
              </p:nvSpPr>
              <p:spPr>
                <a:xfrm>
                  <a:off x="6771286" y="3460315"/>
                  <a:ext cx="307804" cy="278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7</a:t>
                  </a:r>
                </a:p>
              </p:txBody>
            </p:sp>
            <p:sp>
              <p:nvSpPr>
                <p:cNvPr id="51" name="Oval 50">
                  <a:extLst>
                    <a:ext uri="{FF2B5EF4-FFF2-40B4-BE49-F238E27FC236}">
                      <a16:creationId xmlns:a16="http://schemas.microsoft.com/office/drawing/2014/main" id="{6574B1E9-D7DF-6183-FC27-0C1036FE85DD}"/>
                    </a:ext>
                  </a:extLst>
                </p:cNvPr>
                <p:cNvSpPr/>
                <p:nvPr/>
              </p:nvSpPr>
              <p:spPr>
                <a:xfrm>
                  <a:off x="5726198" y="691504"/>
                  <a:ext cx="685059" cy="5351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FFFFFF"/>
                      </a:solidFill>
                    </a:rPr>
                    <a:t>10</a:t>
                  </a:r>
                </a:p>
              </p:txBody>
            </p:sp>
            <p:sp>
              <p:nvSpPr>
                <p:cNvPr id="52" name="Oval 51">
                  <a:extLst>
                    <a:ext uri="{FF2B5EF4-FFF2-40B4-BE49-F238E27FC236}">
                      <a16:creationId xmlns:a16="http://schemas.microsoft.com/office/drawing/2014/main" id="{F9C674C7-1892-A6AB-FB15-32CC6FE49748}"/>
                    </a:ext>
                  </a:extLst>
                </p:cNvPr>
                <p:cNvSpPr/>
                <p:nvPr/>
              </p:nvSpPr>
              <p:spPr>
                <a:xfrm>
                  <a:off x="5189706" y="5665201"/>
                  <a:ext cx="1221550" cy="85750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dirty="0">
                      <a:solidFill>
                        <a:srgbClr val="FFFFFF"/>
                      </a:solidFill>
                    </a:rPr>
                    <a:t>Output (11)</a:t>
                  </a:r>
                </a:p>
              </p:txBody>
            </p:sp>
          </p:grpSp>
          <p:sp>
            <p:nvSpPr>
              <p:cNvPr id="12" name="TextBox 11">
                <a:extLst>
                  <a:ext uri="{FF2B5EF4-FFF2-40B4-BE49-F238E27FC236}">
                    <a16:creationId xmlns:a16="http://schemas.microsoft.com/office/drawing/2014/main" id="{23297CDB-0668-7BBC-246F-EA0B6BE75C57}"/>
                  </a:ext>
                </a:extLst>
              </p:cNvPr>
              <p:cNvSpPr txBox="1"/>
              <p:nvPr/>
            </p:nvSpPr>
            <p:spPr>
              <a:xfrm>
                <a:off x="5422008" y="101104"/>
                <a:ext cx="1978500" cy="326486"/>
              </a:xfrm>
              <a:prstGeom prst="rect">
                <a:avLst/>
              </a:prstGeom>
              <a:noFill/>
            </p:spPr>
            <p:txBody>
              <a:bodyPr wrap="square" rtlCol="0">
                <a:spAutoFit/>
              </a:bodyPr>
              <a:lstStyle/>
              <a:p>
                <a:r>
                  <a:rPr lang="en-IN" sz="2000" dirty="0">
                    <a:solidFill>
                      <a:srgbClr val="0070C0"/>
                    </a:solidFill>
                  </a:rPr>
                  <a:t>Http Actions &lt;--&gt;</a:t>
                </a:r>
              </a:p>
            </p:txBody>
          </p:sp>
          <p:sp>
            <p:nvSpPr>
              <p:cNvPr id="13" name="TextBox 12">
                <a:extLst>
                  <a:ext uri="{FF2B5EF4-FFF2-40B4-BE49-F238E27FC236}">
                    <a16:creationId xmlns:a16="http://schemas.microsoft.com/office/drawing/2014/main" id="{565ACFCA-16FB-8962-A283-0BB0C19689A7}"/>
                  </a:ext>
                </a:extLst>
              </p:cNvPr>
              <p:cNvSpPr txBox="1"/>
              <p:nvPr/>
            </p:nvSpPr>
            <p:spPr>
              <a:xfrm>
                <a:off x="8891807" y="601895"/>
                <a:ext cx="3105669" cy="401767"/>
              </a:xfrm>
              <a:prstGeom prst="rect">
                <a:avLst/>
              </a:prstGeom>
              <a:noFill/>
            </p:spPr>
            <p:txBody>
              <a:bodyPr wrap="square" rtlCol="0">
                <a:spAutoFit/>
              </a:bodyPr>
              <a:lstStyle/>
              <a:p>
                <a:pPr algn="ctr"/>
                <a:r>
                  <a:rPr lang="en-IN" sz="2400" b="1" dirty="0">
                    <a:solidFill>
                      <a:srgbClr val="FF0000"/>
                    </a:solidFill>
                  </a:rPr>
                  <a:t>Project – 2 (Server)</a:t>
                </a:r>
              </a:p>
            </p:txBody>
          </p:sp>
          <p:sp>
            <p:nvSpPr>
              <p:cNvPr id="14" name="TextBox 13">
                <a:extLst>
                  <a:ext uri="{FF2B5EF4-FFF2-40B4-BE49-F238E27FC236}">
                    <a16:creationId xmlns:a16="http://schemas.microsoft.com/office/drawing/2014/main" id="{2EEE66D8-1A95-42AE-1867-BDF698966967}"/>
                  </a:ext>
                </a:extLst>
              </p:cNvPr>
              <p:cNvSpPr txBox="1"/>
              <p:nvPr/>
            </p:nvSpPr>
            <p:spPr>
              <a:xfrm>
                <a:off x="419099" y="556673"/>
                <a:ext cx="3055952" cy="401767"/>
              </a:xfrm>
              <a:prstGeom prst="rect">
                <a:avLst/>
              </a:prstGeom>
              <a:noFill/>
            </p:spPr>
            <p:txBody>
              <a:bodyPr wrap="square" rtlCol="0">
                <a:spAutoFit/>
              </a:bodyPr>
              <a:lstStyle/>
              <a:p>
                <a:pPr algn="ctr"/>
                <a:r>
                  <a:rPr lang="en-IN" sz="2400" b="1" dirty="0">
                    <a:solidFill>
                      <a:srgbClr val="FF0000"/>
                    </a:solidFill>
                  </a:rPr>
                  <a:t>Project – 1 (Client)</a:t>
                </a:r>
              </a:p>
            </p:txBody>
          </p:sp>
          <p:sp>
            <p:nvSpPr>
              <p:cNvPr id="16" name="TextBox 15">
                <a:extLst>
                  <a:ext uri="{FF2B5EF4-FFF2-40B4-BE49-F238E27FC236}">
                    <a16:creationId xmlns:a16="http://schemas.microsoft.com/office/drawing/2014/main" id="{8A9AFE2A-4C81-B87A-F87D-26FD12626535}"/>
                  </a:ext>
                </a:extLst>
              </p:cNvPr>
              <p:cNvSpPr txBox="1"/>
              <p:nvPr/>
            </p:nvSpPr>
            <p:spPr>
              <a:xfrm>
                <a:off x="9250960" y="1035988"/>
                <a:ext cx="1442045" cy="301371"/>
              </a:xfrm>
              <a:prstGeom prst="rect">
                <a:avLst/>
              </a:prstGeom>
              <a:noFill/>
            </p:spPr>
            <p:txBody>
              <a:bodyPr wrap="square" rtlCol="0">
                <a:spAutoFit/>
              </a:bodyPr>
              <a:lstStyle/>
              <a:p>
                <a:pPr algn="ctr"/>
                <a:r>
                  <a:rPr lang="en-IN" sz="1800" dirty="0">
                    <a:solidFill>
                      <a:srgbClr val="FFFFFF"/>
                    </a:solidFill>
                  </a:rPr>
                  <a:t>Container - 2</a:t>
                </a:r>
              </a:p>
            </p:txBody>
          </p:sp>
          <p:sp>
            <p:nvSpPr>
              <p:cNvPr id="17" name="Oval 16">
                <a:extLst>
                  <a:ext uri="{FF2B5EF4-FFF2-40B4-BE49-F238E27FC236}">
                    <a16:creationId xmlns:a16="http://schemas.microsoft.com/office/drawing/2014/main" id="{6CE38696-5B25-DCDE-46B5-5BD5BC0D4C0F}"/>
                  </a:ext>
                </a:extLst>
              </p:cNvPr>
              <p:cNvSpPr/>
              <p:nvPr/>
            </p:nvSpPr>
            <p:spPr>
              <a:xfrm>
                <a:off x="5636652" y="2402021"/>
                <a:ext cx="685059" cy="5351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rgbClr val="FFFFFF"/>
                    </a:solidFill>
                  </a:rPr>
                  <a:t>10</a:t>
                </a:r>
              </a:p>
            </p:txBody>
          </p:sp>
          <p:sp>
            <p:nvSpPr>
              <p:cNvPr id="21" name="Rectangle: Rounded Corners 20">
                <a:extLst>
                  <a:ext uri="{FF2B5EF4-FFF2-40B4-BE49-F238E27FC236}">
                    <a16:creationId xmlns:a16="http://schemas.microsoft.com/office/drawing/2014/main" id="{44ACB0CA-39EB-936A-08D2-D3B2B1FA2FD7}"/>
                  </a:ext>
                </a:extLst>
              </p:cNvPr>
              <p:cNvSpPr/>
              <p:nvPr/>
            </p:nvSpPr>
            <p:spPr>
              <a:xfrm>
                <a:off x="1806753" y="2124088"/>
                <a:ext cx="1530449" cy="688588"/>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Patient Data Display</a:t>
                </a:r>
              </a:p>
            </p:txBody>
          </p:sp>
          <p:sp>
            <p:nvSpPr>
              <p:cNvPr id="22" name="Rectangle: Rounded Corners 21">
                <a:extLst>
                  <a:ext uri="{FF2B5EF4-FFF2-40B4-BE49-F238E27FC236}">
                    <a16:creationId xmlns:a16="http://schemas.microsoft.com/office/drawing/2014/main" id="{ABB4C50B-2AB9-05B6-4172-CF5DDCE1E8B4}"/>
                  </a:ext>
                </a:extLst>
              </p:cNvPr>
              <p:cNvSpPr/>
              <p:nvPr/>
            </p:nvSpPr>
            <p:spPr>
              <a:xfrm>
                <a:off x="2127096" y="3887671"/>
                <a:ext cx="2584070" cy="979328"/>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User Authentication and Authorization from External Endpoints</a:t>
                </a:r>
              </a:p>
            </p:txBody>
          </p:sp>
          <p:sp>
            <p:nvSpPr>
              <p:cNvPr id="23" name="Rectangle: Rounded Corners 22">
                <a:extLst>
                  <a:ext uri="{FF2B5EF4-FFF2-40B4-BE49-F238E27FC236}">
                    <a16:creationId xmlns:a16="http://schemas.microsoft.com/office/drawing/2014/main" id="{BAD2B9C3-C16A-38A8-97F5-FA3CF1E96869}"/>
                  </a:ext>
                </a:extLst>
              </p:cNvPr>
              <p:cNvSpPr/>
              <p:nvPr/>
            </p:nvSpPr>
            <p:spPr>
              <a:xfrm>
                <a:off x="3578185" y="2121916"/>
                <a:ext cx="1583729" cy="688588"/>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IN" sz="1600" dirty="0">
                    <a:solidFill>
                      <a:srgbClr val="FFFFFF"/>
                    </a:solidFill>
                  </a:rPr>
                  <a:t>Customization Services</a:t>
                </a:r>
              </a:p>
            </p:txBody>
          </p:sp>
        </p:grpSp>
        <p:sp>
          <p:nvSpPr>
            <p:cNvPr id="53" name="TextBox 52">
              <a:extLst>
                <a:ext uri="{FF2B5EF4-FFF2-40B4-BE49-F238E27FC236}">
                  <a16:creationId xmlns:a16="http://schemas.microsoft.com/office/drawing/2014/main" id="{78BA4FBA-FB99-377B-2FD6-F216CA5B6E9C}"/>
                </a:ext>
              </a:extLst>
            </p:cNvPr>
            <p:cNvSpPr txBox="1"/>
            <p:nvPr/>
          </p:nvSpPr>
          <p:spPr>
            <a:xfrm>
              <a:off x="8983063" y="2052284"/>
              <a:ext cx="132732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IN" sz="1200" dirty="0">
                  <a:solidFill>
                    <a:srgbClr val="FFFFFF"/>
                  </a:solidFill>
                </a:rPr>
                <a:t>Controller</a:t>
              </a:r>
            </a:p>
            <a:p>
              <a:pPr marL="0" marR="0" indent="0" algn="ctr" defTabSz="584200" rtl="0" fontAlgn="auto" latinLnBrk="0" hangingPunct="0">
                <a:lnSpc>
                  <a:spcPct val="100000"/>
                </a:lnSpc>
                <a:spcBef>
                  <a:spcPts val="0"/>
                </a:spcBef>
                <a:spcAft>
                  <a:spcPts val="0"/>
                </a:spcAft>
                <a:buClrTx/>
                <a:buSzTx/>
                <a:buFontTx/>
                <a:buNone/>
                <a:tabLst/>
              </a:pPr>
              <a:endParaRPr kumimoji="0" lang="en-IN" sz="1200" b="0" i="0" u="none" strike="noStrike" cap="none" spc="0" normalizeH="0" baseline="0" dirty="0">
                <a:ln>
                  <a:noFill/>
                </a:ln>
                <a:solidFill>
                  <a:srgbClr val="005493"/>
                </a:solidFill>
                <a:effectLst/>
                <a:uFillTx/>
                <a:latin typeface="+mj-lt"/>
                <a:ea typeface="+mj-ea"/>
                <a:cs typeface="+mj-cs"/>
                <a:sym typeface="Helvetica"/>
              </a:endParaRPr>
            </a:p>
          </p:txBody>
        </p:sp>
        <p:sp>
          <p:nvSpPr>
            <p:cNvPr id="54" name="Rectangle: Rounded Corners 53">
              <a:extLst>
                <a:ext uri="{FF2B5EF4-FFF2-40B4-BE49-F238E27FC236}">
                  <a16:creationId xmlns:a16="http://schemas.microsoft.com/office/drawing/2014/main" id="{15AF5B08-5AA8-64AE-AD10-7ACEF8CD69EC}"/>
                </a:ext>
              </a:extLst>
            </p:cNvPr>
            <p:cNvSpPr/>
            <p:nvPr/>
          </p:nvSpPr>
          <p:spPr>
            <a:xfrm>
              <a:off x="2805434" y="4020946"/>
              <a:ext cx="1504010" cy="791247"/>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Notification system</a:t>
              </a:r>
            </a:p>
          </p:txBody>
        </p:sp>
        <p:sp>
          <p:nvSpPr>
            <p:cNvPr id="55" name="Rectangle: Rounded Corners 54">
              <a:extLst>
                <a:ext uri="{FF2B5EF4-FFF2-40B4-BE49-F238E27FC236}">
                  <a16:creationId xmlns:a16="http://schemas.microsoft.com/office/drawing/2014/main" id="{7043E5AF-E5FD-6336-F26A-1F4242FF23A3}"/>
                </a:ext>
              </a:extLst>
            </p:cNvPr>
            <p:cNvSpPr/>
            <p:nvPr/>
          </p:nvSpPr>
          <p:spPr>
            <a:xfrm>
              <a:off x="4496138" y="4020945"/>
              <a:ext cx="1574134" cy="791247"/>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Offline Access</a:t>
              </a:r>
            </a:p>
          </p:txBody>
        </p:sp>
        <p:sp>
          <p:nvSpPr>
            <p:cNvPr id="56" name="Rectangle: Rounded Corners 55">
              <a:extLst>
                <a:ext uri="{FF2B5EF4-FFF2-40B4-BE49-F238E27FC236}">
                  <a16:creationId xmlns:a16="http://schemas.microsoft.com/office/drawing/2014/main" id="{C516993D-4136-D16F-7EEB-3216AC74CD70}"/>
                </a:ext>
              </a:extLst>
            </p:cNvPr>
            <p:cNvSpPr/>
            <p:nvPr/>
          </p:nvSpPr>
          <p:spPr>
            <a:xfrm>
              <a:off x="8119994" y="2376116"/>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rgbClr val="FFFFFF"/>
                  </a:solidFill>
                </a:rPr>
                <a:t>Role Based Authentication</a:t>
              </a:r>
            </a:p>
          </p:txBody>
        </p:sp>
        <p:sp>
          <p:nvSpPr>
            <p:cNvPr id="58" name="Rectangle: Rounded Corners 57">
              <a:extLst>
                <a:ext uri="{FF2B5EF4-FFF2-40B4-BE49-F238E27FC236}">
                  <a16:creationId xmlns:a16="http://schemas.microsoft.com/office/drawing/2014/main" id="{6EE5F54E-0C51-D36D-34AC-A0F922E55019}"/>
                </a:ext>
              </a:extLst>
            </p:cNvPr>
            <p:cNvSpPr/>
            <p:nvPr/>
          </p:nvSpPr>
          <p:spPr>
            <a:xfrm>
              <a:off x="9156470" y="2359607"/>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solidFill>
                    <a:srgbClr val="FFFFFF"/>
                  </a:solidFill>
                </a:rPr>
                <a:t>Doctor Module</a:t>
              </a:r>
            </a:p>
          </p:txBody>
        </p:sp>
        <p:sp>
          <p:nvSpPr>
            <p:cNvPr id="59" name="Rectangle: Rounded Corners 58">
              <a:extLst>
                <a:ext uri="{FF2B5EF4-FFF2-40B4-BE49-F238E27FC236}">
                  <a16:creationId xmlns:a16="http://schemas.microsoft.com/office/drawing/2014/main" id="{76D8382C-5975-7034-7773-E7C76B3D2E45}"/>
                </a:ext>
              </a:extLst>
            </p:cNvPr>
            <p:cNvSpPr/>
            <p:nvPr/>
          </p:nvSpPr>
          <p:spPr>
            <a:xfrm>
              <a:off x="10184842" y="2347727"/>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rgbClr val="FFFFFF"/>
                  </a:solidFill>
                </a:rPr>
                <a:t>Patient Details Controller</a:t>
              </a:r>
            </a:p>
          </p:txBody>
        </p:sp>
        <p:sp>
          <p:nvSpPr>
            <p:cNvPr id="60" name="TextBox 59">
              <a:extLst>
                <a:ext uri="{FF2B5EF4-FFF2-40B4-BE49-F238E27FC236}">
                  <a16:creationId xmlns:a16="http://schemas.microsoft.com/office/drawing/2014/main" id="{99E3924E-89B4-08DE-0D07-CFBDA747C6D3}"/>
                </a:ext>
              </a:extLst>
            </p:cNvPr>
            <p:cNvSpPr txBox="1"/>
            <p:nvPr/>
          </p:nvSpPr>
          <p:spPr>
            <a:xfrm>
              <a:off x="8708050" y="3110665"/>
              <a:ext cx="167033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IN" sz="1200" dirty="0">
                  <a:solidFill>
                    <a:srgbClr val="FFFFFF"/>
                  </a:solidFill>
                </a:rPr>
                <a:t>Business Logic Layer</a:t>
              </a:r>
            </a:p>
          </p:txBody>
        </p:sp>
        <p:sp>
          <p:nvSpPr>
            <p:cNvPr id="64" name="Rectangle: Rounded Corners 63">
              <a:extLst>
                <a:ext uri="{FF2B5EF4-FFF2-40B4-BE49-F238E27FC236}">
                  <a16:creationId xmlns:a16="http://schemas.microsoft.com/office/drawing/2014/main" id="{D6A9582D-722B-34D0-EB44-7ADE2AC41D00}"/>
                </a:ext>
              </a:extLst>
            </p:cNvPr>
            <p:cNvSpPr/>
            <p:nvPr/>
          </p:nvSpPr>
          <p:spPr>
            <a:xfrm>
              <a:off x="8047686" y="6085063"/>
              <a:ext cx="3157592" cy="8210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dirty="0">
                <a:solidFill>
                  <a:srgbClr val="FFFFFF"/>
                </a:solidFill>
              </a:endParaRPr>
            </a:p>
          </p:txBody>
        </p:sp>
        <p:sp>
          <p:nvSpPr>
            <p:cNvPr id="65" name="TextBox 64">
              <a:extLst>
                <a:ext uri="{FF2B5EF4-FFF2-40B4-BE49-F238E27FC236}">
                  <a16:creationId xmlns:a16="http://schemas.microsoft.com/office/drawing/2014/main" id="{53D2B96C-330A-E232-9E5E-0F3CA51E1B09}"/>
                </a:ext>
              </a:extLst>
            </p:cNvPr>
            <p:cNvSpPr txBox="1"/>
            <p:nvPr/>
          </p:nvSpPr>
          <p:spPr>
            <a:xfrm>
              <a:off x="8394700" y="6094542"/>
              <a:ext cx="245745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IN" sz="1200" dirty="0">
                  <a:solidFill>
                    <a:srgbClr val="FFFFFF"/>
                  </a:solidFill>
                </a:rPr>
                <a:t>Repository Layer</a:t>
              </a:r>
            </a:p>
            <a:p>
              <a:pPr marL="0" marR="0" indent="0" algn="ctr" defTabSz="584200" rtl="0" fontAlgn="auto" latinLnBrk="0" hangingPunct="0">
                <a:lnSpc>
                  <a:spcPct val="100000"/>
                </a:lnSpc>
                <a:spcBef>
                  <a:spcPts val="0"/>
                </a:spcBef>
                <a:spcAft>
                  <a:spcPts val="0"/>
                </a:spcAft>
                <a:buClrTx/>
                <a:buSzTx/>
                <a:buFontTx/>
                <a:buNone/>
                <a:tabLst/>
              </a:pPr>
              <a:endParaRPr kumimoji="0" lang="en-IN" sz="1200" b="0" i="0" u="none" strike="noStrike" cap="none" spc="0" normalizeH="0" baseline="0" dirty="0">
                <a:ln>
                  <a:noFill/>
                </a:ln>
                <a:solidFill>
                  <a:srgbClr val="005493"/>
                </a:solidFill>
                <a:effectLst/>
                <a:uFillTx/>
                <a:latin typeface="+mj-lt"/>
                <a:ea typeface="+mj-ea"/>
                <a:cs typeface="+mj-cs"/>
                <a:sym typeface="Helvetica"/>
              </a:endParaRPr>
            </a:p>
          </p:txBody>
        </p:sp>
        <p:sp>
          <p:nvSpPr>
            <p:cNvPr id="66" name="Rectangle: Rounded Corners 65">
              <a:extLst>
                <a:ext uri="{FF2B5EF4-FFF2-40B4-BE49-F238E27FC236}">
                  <a16:creationId xmlns:a16="http://schemas.microsoft.com/office/drawing/2014/main" id="{A62414C7-3C55-E74F-5C15-BDF672342EC7}"/>
                </a:ext>
              </a:extLst>
            </p:cNvPr>
            <p:cNvSpPr/>
            <p:nvPr/>
          </p:nvSpPr>
          <p:spPr>
            <a:xfrm>
              <a:off x="8119268" y="6370013"/>
              <a:ext cx="146563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Queries (Read only)</a:t>
              </a:r>
            </a:p>
          </p:txBody>
        </p:sp>
        <p:sp>
          <p:nvSpPr>
            <p:cNvPr id="69" name="Rectangle: Rounded Corners 68">
              <a:extLst>
                <a:ext uri="{FF2B5EF4-FFF2-40B4-BE49-F238E27FC236}">
                  <a16:creationId xmlns:a16="http://schemas.microsoft.com/office/drawing/2014/main" id="{BF1CCCD6-CDE7-09DC-FB0A-C70DD0717FCE}"/>
                </a:ext>
              </a:extLst>
            </p:cNvPr>
            <p:cNvSpPr/>
            <p:nvPr/>
          </p:nvSpPr>
          <p:spPr>
            <a:xfrm>
              <a:off x="9663435" y="6367172"/>
              <a:ext cx="146563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Commands (Create, update, delete)</a:t>
              </a:r>
            </a:p>
          </p:txBody>
        </p:sp>
        <p:cxnSp>
          <p:nvCxnSpPr>
            <p:cNvPr id="72" name="Straight Arrow Connector 71">
              <a:extLst>
                <a:ext uri="{FF2B5EF4-FFF2-40B4-BE49-F238E27FC236}">
                  <a16:creationId xmlns:a16="http://schemas.microsoft.com/office/drawing/2014/main" id="{085B0728-7433-961E-B564-894C31EE7B03}"/>
                </a:ext>
              </a:extLst>
            </p:cNvPr>
            <p:cNvCxnSpPr>
              <a:cxnSpLocks/>
            </p:cNvCxnSpPr>
            <p:nvPr/>
          </p:nvCxnSpPr>
          <p:spPr>
            <a:xfrm>
              <a:off x="8865685" y="6857356"/>
              <a:ext cx="0" cy="556861"/>
            </a:xfrm>
            <a:prstGeom prst="straightConnector1">
              <a:avLst/>
            </a:prstGeom>
            <a:ln w="57150">
              <a:solidFill>
                <a:schemeClr val="accent1">
                  <a:lumMod val="50000"/>
                </a:schemeClr>
              </a:solidFill>
              <a:prstDash val="sysDot"/>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09A16C8C-A0FD-FF72-0383-F89A11CEC5D0}"/>
                </a:ext>
              </a:extLst>
            </p:cNvPr>
            <p:cNvCxnSpPr>
              <a:cxnSpLocks/>
            </p:cNvCxnSpPr>
            <p:nvPr/>
          </p:nvCxnSpPr>
          <p:spPr>
            <a:xfrm>
              <a:off x="10376297" y="6857356"/>
              <a:ext cx="0" cy="556861"/>
            </a:xfrm>
            <a:prstGeom prst="straightConnector1">
              <a:avLst/>
            </a:prstGeom>
            <a:ln w="38100">
              <a:solidFill>
                <a:schemeClr val="accent1">
                  <a:lumMod val="50000"/>
                </a:schemeClr>
              </a:solidFill>
              <a:prstDash val="sysDot"/>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76" name="Rectangle: Rounded Corners 75">
              <a:extLst>
                <a:ext uri="{FF2B5EF4-FFF2-40B4-BE49-F238E27FC236}">
                  <a16:creationId xmlns:a16="http://schemas.microsoft.com/office/drawing/2014/main" id="{C1657CC6-DE57-CA76-B321-CB330601F722}"/>
                </a:ext>
              </a:extLst>
            </p:cNvPr>
            <p:cNvSpPr/>
            <p:nvPr/>
          </p:nvSpPr>
          <p:spPr>
            <a:xfrm>
              <a:off x="8119994" y="3515473"/>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solidFill>
                    <a:srgbClr val="FFFFFF"/>
                  </a:solidFill>
                </a:rPr>
                <a:t>Medication Decision Support</a:t>
              </a:r>
            </a:p>
          </p:txBody>
        </p:sp>
        <p:sp>
          <p:nvSpPr>
            <p:cNvPr id="77" name="Rectangle: Rounded Corners 76">
              <a:extLst>
                <a:ext uri="{FF2B5EF4-FFF2-40B4-BE49-F238E27FC236}">
                  <a16:creationId xmlns:a16="http://schemas.microsoft.com/office/drawing/2014/main" id="{5730E307-3EB9-0DB2-0151-B9F95A2DDB56}"/>
                </a:ext>
              </a:extLst>
            </p:cNvPr>
            <p:cNvSpPr/>
            <p:nvPr/>
          </p:nvSpPr>
          <p:spPr>
            <a:xfrm>
              <a:off x="9164459" y="3508754"/>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Diagnostic Assistance</a:t>
              </a:r>
            </a:p>
          </p:txBody>
        </p:sp>
        <p:sp>
          <p:nvSpPr>
            <p:cNvPr id="78" name="Rectangle: Rounded Corners 77">
              <a:extLst>
                <a:ext uri="{FF2B5EF4-FFF2-40B4-BE49-F238E27FC236}">
                  <a16:creationId xmlns:a16="http://schemas.microsoft.com/office/drawing/2014/main" id="{27BDB9FB-86DC-0268-DBF3-ECCC7E1AD48B}"/>
                </a:ext>
              </a:extLst>
            </p:cNvPr>
            <p:cNvSpPr/>
            <p:nvPr/>
          </p:nvSpPr>
          <p:spPr>
            <a:xfrm>
              <a:off x="10174265" y="3499741"/>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FFFFFF"/>
                  </a:solidFill>
                </a:rPr>
                <a:t>Patient Data Management</a:t>
              </a:r>
            </a:p>
          </p:txBody>
        </p:sp>
        <p:sp>
          <p:nvSpPr>
            <p:cNvPr id="79" name="Rectangle: Rounded Corners 78">
              <a:extLst>
                <a:ext uri="{FF2B5EF4-FFF2-40B4-BE49-F238E27FC236}">
                  <a16:creationId xmlns:a16="http://schemas.microsoft.com/office/drawing/2014/main" id="{D6315B4F-24F9-ACB1-EBE3-FA55D00A1DF6}"/>
                </a:ext>
              </a:extLst>
            </p:cNvPr>
            <p:cNvSpPr/>
            <p:nvPr/>
          </p:nvSpPr>
          <p:spPr>
            <a:xfrm>
              <a:off x="8125331" y="4766507"/>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FFFFFF"/>
                  </a:solidFill>
                </a:rPr>
                <a:t>Relevant Investigation</a:t>
              </a:r>
            </a:p>
          </p:txBody>
        </p:sp>
        <p:sp>
          <p:nvSpPr>
            <p:cNvPr id="80" name="Rectangle: Rounded Corners 79">
              <a:extLst>
                <a:ext uri="{FF2B5EF4-FFF2-40B4-BE49-F238E27FC236}">
                  <a16:creationId xmlns:a16="http://schemas.microsoft.com/office/drawing/2014/main" id="{D8714370-DEBE-F492-DC82-2E40C6008A23}"/>
                </a:ext>
              </a:extLst>
            </p:cNvPr>
            <p:cNvSpPr/>
            <p:nvPr/>
          </p:nvSpPr>
          <p:spPr>
            <a:xfrm>
              <a:off x="9169796" y="4759788"/>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solidFill>
                    <a:srgbClr val="FFFFFF"/>
                  </a:solidFill>
                </a:rPr>
                <a:t>Health Records</a:t>
              </a:r>
            </a:p>
          </p:txBody>
        </p:sp>
        <p:sp>
          <p:nvSpPr>
            <p:cNvPr id="81" name="Rectangle: Rounded Corners 80">
              <a:extLst>
                <a:ext uri="{FF2B5EF4-FFF2-40B4-BE49-F238E27FC236}">
                  <a16:creationId xmlns:a16="http://schemas.microsoft.com/office/drawing/2014/main" id="{BCB9993D-3C6C-7E69-FCDD-C7370E9AFD81}"/>
                </a:ext>
              </a:extLst>
            </p:cNvPr>
            <p:cNvSpPr/>
            <p:nvPr/>
          </p:nvSpPr>
          <p:spPr>
            <a:xfrm>
              <a:off x="10179602" y="4750775"/>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Alerts Module</a:t>
              </a:r>
            </a:p>
          </p:txBody>
        </p:sp>
        <p:sp>
          <p:nvSpPr>
            <p:cNvPr id="82" name="Rectangle: Rounded Corners 81">
              <a:extLst>
                <a:ext uri="{FF2B5EF4-FFF2-40B4-BE49-F238E27FC236}">
                  <a16:creationId xmlns:a16="http://schemas.microsoft.com/office/drawing/2014/main" id="{9D289CE5-FAC0-D2B8-8FCF-298B39A59716}"/>
                </a:ext>
              </a:extLst>
            </p:cNvPr>
            <p:cNvSpPr/>
            <p:nvPr/>
          </p:nvSpPr>
          <p:spPr>
            <a:xfrm>
              <a:off x="8133343" y="5406356"/>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solidFill>
                    <a:srgbClr val="FFFFFF"/>
                  </a:solidFill>
                </a:rPr>
                <a:t>Loggers</a:t>
              </a:r>
            </a:p>
          </p:txBody>
        </p:sp>
        <p:sp>
          <p:nvSpPr>
            <p:cNvPr id="83" name="Rectangle: Rounded Corners 82">
              <a:extLst>
                <a:ext uri="{FF2B5EF4-FFF2-40B4-BE49-F238E27FC236}">
                  <a16:creationId xmlns:a16="http://schemas.microsoft.com/office/drawing/2014/main" id="{277E9E69-954E-ED04-1C31-C62275728361}"/>
                </a:ext>
              </a:extLst>
            </p:cNvPr>
            <p:cNvSpPr/>
            <p:nvPr/>
          </p:nvSpPr>
          <p:spPr>
            <a:xfrm>
              <a:off x="9177808" y="5399637"/>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Dosage Calculations</a:t>
              </a:r>
            </a:p>
          </p:txBody>
        </p:sp>
        <p:sp>
          <p:nvSpPr>
            <p:cNvPr id="84" name="Rectangle: Rounded Corners 83">
              <a:extLst>
                <a:ext uri="{FF2B5EF4-FFF2-40B4-BE49-F238E27FC236}">
                  <a16:creationId xmlns:a16="http://schemas.microsoft.com/office/drawing/2014/main" id="{E218AC02-ADB2-B6DE-1F73-775468ADAE53}"/>
                </a:ext>
              </a:extLst>
            </p:cNvPr>
            <p:cNvSpPr/>
            <p:nvPr/>
          </p:nvSpPr>
          <p:spPr>
            <a:xfrm>
              <a:off x="10187614" y="5390624"/>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rgbClr val="FFFFFF"/>
                  </a:solidFill>
                </a:rPr>
                <a:t>Encryption and Data Security</a:t>
              </a:r>
            </a:p>
          </p:txBody>
        </p:sp>
        <p:sp>
          <p:nvSpPr>
            <p:cNvPr id="85" name="Rectangle: Rounded Corners 84">
              <a:extLst>
                <a:ext uri="{FF2B5EF4-FFF2-40B4-BE49-F238E27FC236}">
                  <a16:creationId xmlns:a16="http://schemas.microsoft.com/office/drawing/2014/main" id="{AEE0CD22-B0E9-F466-E0B2-DCEA467E299D}"/>
                </a:ext>
              </a:extLst>
            </p:cNvPr>
            <p:cNvSpPr/>
            <p:nvPr/>
          </p:nvSpPr>
          <p:spPr>
            <a:xfrm>
              <a:off x="8125331" y="4122037"/>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Patient Symptom</a:t>
              </a:r>
            </a:p>
          </p:txBody>
        </p:sp>
        <p:sp>
          <p:nvSpPr>
            <p:cNvPr id="86" name="Rectangle: Rounded Corners 85">
              <a:extLst>
                <a:ext uri="{FF2B5EF4-FFF2-40B4-BE49-F238E27FC236}">
                  <a16:creationId xmlns:a16="http://schemas.microsoft.com/office/drawing/2014/main" id="{9BEADA70-FA3C-90F3-286B-53A3B81AD9CF}"/>
                </a:ext>
              </a:extLst>
            </p:cNvPr>
            <p:cNvSpPr/>
            <p:nvPr/>
          </p:nvSpPr>
          <p:spPr>
            <a:xfrm>
              <a:off x="9169796" y="4115318"/>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Medical History</a:t>
              </a:r>
            </a:p>
          </p:txBody>
        </p:sp>
        <p:sp>
          <p:nvSpPr>
            <p:cNvPr id="87" name="Rectangle: Rounded Corners 86">
              <a:extLst>
                <a:ext uri="{FF2B5EF4-FFF2-40B4-BE49-F238E27FC236}">
                  <a16:creationId xmlns:a16="http://schemas.microsoft.com/office/drawing/2014/main" id="{6442FA9D-AA2D-8329-FE5F-606F99FFDDEA}"/>
                </a:ext>
              </a:extLst>
            </p:cNvPr>
            <p:cNvSpPr/>
            <p:nvPr/>
          </p:nvSpPr>
          <p:spPr>
            <a:xfrm>
              <a:off x="10179602" y="4106305"/>
              <a:ext cx="941475" cy="472489"/>
            </a:xfrm>
            <a:prstGeom prst="roundRect">
              <a:avLst/>
            </a:prstGeom>
            <a:solidFill>
              <a:schemeClr val="tx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FFFF"/>
                  </a:solidFill>
                </a:rPr>
                <a:t>Test Result Generator</a:t>
              </a:r>
            </a:p>
          </p:txBody>
        </p:sp>
      </p:grpSp>
      <p:sp>
        <p:nvSpPr>
          <p:cNvPr id="93" name="Title 2">
            <a:extLst>
              <a:ext uri="{FF2B5EF4-FFF2-40B4-BE49-F238E27FC236}">
                <a16:creationId xmlns:a16="http://schemas.microsoft.com/office/drawing/2014/main" id="{AC5EB542-D22C-30BE-752C-A654B6A02FA0}"/>
              </a:ext>
            </a:extLst>
          </p:cNvPr>
          <p:cNvSpPr>
            <a:spLocks noGrp="1"/>
          </p:cNvSpPr>
          <p:nvPr>
            <p:ph type="title"/>
          </p:nvPr>
        </p:nvSpPr>
        <p:spPr>
          <a:xfrm>
            <a:off x="350157" y="348133"/>
            <a:ext cx="12014200" cy="1098600"/>
          </a:xfrm>
        </p:spPr>
        <p:txBody>
          <a:bodyPr>
            <a:normAutofit/>
          </a:bodyPr>
          <a:lstStyle/>
          <a:p>
            <a:pPr>
              <a:lnSpc>
                <a:spcPct val="107000"/>
              </a:lnSpc>
              <a:spcAft>
                <a:spcPts val="800"/>
              </a:spcAft>
            </a:pPr>
            <a:r>
              <a:rPr lang="en-IN" sz="2800" u="sng" dirty="0">
                <a:solidFill>
                  <a:schemeClr val="tx1"/>
                </a:solidFill>
                <a:latin typeface="Calibri"/>
                <a:ea typeface="Calibri"/>
                <a:cs typeface="Calibri"/>
              </a:rPr>
              <a:t> 2. Client – Server Architecture for CDSS:</a:t>
            </a:r>
            <a:br>
              <a:rPr lang="en-IN" sz="1600" b="1" i="0" dirty="0">
                <a:effectLst/>
                <a:latin typeface="Söhne"/>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190958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latin typeface="Calibri"/>
                <a:ea typeface="Calibri" panose="020F0502020204030204" pitchFamily="34" charset="0"/>
                <a:cs typeface="Times New Roman"/>
              </a:rPr>
              <a:t>2</a:t>
            </a:r>
            <a:r>
              <a:rPr lang="en-IN" sz="3200" dirty="0">
                <a:solidFill>
                  <a:schemeClr val="tx1"/>
                </a:solidFill>
                <a:effectLst/>
                <a:latin typeface="Calibri"/>
                <a:ea typeface="Calibri" panose="020F0502020204030204" pitchFamily="34" charset="0"/>
                <a:cs typeface="Times New Roman"/>
              </a:rPr>
              <a:t>.</a:t>
            </a:r>
            <a:r>
              <a:rPr lang="en-IN" sz="3200" dirty="0">
                <a:solidFill>
                  <a:schemeClr val="tx1"/>
                </a:solidFill>
                <a:latin typeface="Calibri"/>
                <a:ea typeface="Calibri" panose="020F0502020204030204" pitchFamily="34" charset="0"/>
                <a:cs typeface="Times New Roman"/>
              </a:rPr>
              <a:t> </a:t>
            </a:r>
            <a:r>
              <a:rPr lang="en-IN" sz="3200" u="sng" dirty="0">
                <a:solidFill>
                  <a:schemeClr val="tx1"/>
                </a:solidFill>
                <a:latin typeface="Calibri"/>
                <a:ea typeface="Calibri"/>
                <a:cs typeface="Calibri"/>
              </a:rPr>
              <a:t> Client – Server Architecture for Clinical</a:t>
            </a:r>
            <a:r>
              <a:rPr lang="en-IN" sz="3200" b="1" i="0" u="sng" dirty="0">
                <a:solidFill>
                  <a:schemeClr val="tx1"/>
                </a:solidFill>
                <a:effectLst/>
                <a:latin typeface="Calibri"/>
                <a:ea typeface="Calibri"/>
                <a:cs typeface="Calibri"/>
              </a:rPr>
              <a:t> Decision Support System (CDSS)</a:t>
            </a:r>
            <a:r>
              <a:rPr lang="en-IN" sz="3200" dirty="0">
                <a:solidFill>
                  <a:schemeClr val="tx1"/>
                </a:solidFill>
                <a:effectLst/>
                <a:latin typeface="Calibri"/>
                <a:ea typeface="Calibri" panose="020F0502020204030204" pitchFamily="34" charset="0"/>
                <a:cs typeface="Times New Roman"/>
              </a:rPr>
              <a:t>: </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sp>
        <p:nvSpPr>
          <p:cNvPr id="7" name="Text Placeholder 1">
            <a:extLst>
              <a:ext uri="{FF2B5EF4-FFF2-40B4-BE49-F238E27FC236}">
                <a16:creationId xmlns:a16="http://schemas.microsoft.com/office/drawing/2014/main" id="{60AC7530-668A-42CE-085A-85379B4957D8}"/>
              </a:ext>
            </a:extLst>
          </p:cNvPr>
          <p:cNvSpPr>
            <a:spLocks noGrp="1"/>
          </p:cNvSpPr>
          <p:nvPr>
            <p:ph type="body" idx="1"/>
          </p:nvPr>
        </p:nvSpPr>
        <p:spPr>
          <a:xfrm>
            <a:off x="350157" y="1309327"/>
            <a:ext cx="12304486" cy="7656286"/>
          </a:xfrm>
        </p:spPr>
        <p:txBody>
          <a:bodyPr lIns="50800" tIns="50800" rIns="50800" bIns="50800" anchor="t">
            <a:noAutofit/>
          </a:bodyPr>
          <a:lstStyle/>
          <a:p>
            <a:pPr lvl="0" algn="just">
              <a:lnSpc>
                <a:spcPct val="107000"/>
              </a:lnSpc>
              <a:spcAft>
                <a:spcPts val="800"/>
              </a:spcAft>
            </a:pPr>
            <a:r>
              <a:rPr lang="en-IN" sz="2800" b="1" dirty="0">
                <a:solidFill>
                  <a:schemeClr val="tx1"/>
                </a:solidFill>
                <a:effectLst/>
                <a:ea typeface="Calibri" panose="020F0502020204030204" pitchFamily="34" charset="0"/>
                <a:cs typeface="Times New Roman" panose="02020603050405020304" pitchFamily="18" charset="0"/>
              </a:rPr>
              <a:t>Client:</a:t>
            </a:r>
          </a:p>
          <a:p>
            <a:pPr lvl="0" algn="just">
              <a:lnSpc>
                <a:spcPct val="107000"/>
              </a:lnSpc>
              <a:spcAft>
                <a:spcPts val="800"/>
              </a:spcAft>
            </a:pPr>
            <a:r>
              <a:rPr lang="en-IN" sz="2400" b="1" dirty="0">
                <a:solidFill>
                  <a:schemeClr val="tx1"/>
                </a:solidFill>
                <a:effectLst/>
                <a:ea typeface="Calibri" panose="020F0502020204030204" pitchFamily="34" charset="0"/>
                <a:cs typeface="Times New Roman" panose="02020603050405020304" pitchFamily="18" charset="0"/>
              </a:rPr>
              <a:t>Patient Data Display:</a:t>
            </a:r>
            <a:r>
              <a:rPr lang="en-IN" sz="2400" dirty="0">
                <a:solidFill>
                  <a:schemeClr val="tx1"/>
                </a:solidFill>
                <a:effectLst/>
                <a:ea typeface="Calibri" panose="020F0502020204030204" pitchFamily="34" charset="0"/>
                <a:cs typeface="Times New Roman" panose="02020603050405020304" pitchFamily="18" charset="0"/>
              </a:rPr>
              <a:t> </a:t>
            </a:r>
            <a:r>
              <a:rPr lang="en-IN" sz="2400" dirty="0">
                <a:solidFill>
                  <a:schemeClr val="tx1"/>
                </a:solidFill>
                <a:ea typeface="Calibri" panose="020F0502020204030204" pitchFamily="34" charset="0"/>
                <a:cs typeface="Times New Roman" panose="02020603050405020304" pitchFamily="18" charset="0"/>
              </a:rPr>
              <a:t>Displays a summary of patient data and alerts in mobile and web applications.</a:t>
            </a:r>
          </a:p>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Customization service</a:t>
            </a:r>
            <a:r>
              <a:rPr lang="en-IN" sz="2400" b="1" dirty="0">
                <a:solidFill>
                  <a:schemeClr val="tx1"/>
                </a:solidFill>
                <a:effectLst/>
                <a:ea typeface="Calibri" panose="020F0502020204030204" pitchFamily="34" charset="0"/>
                <a:cs typeface="Times New Roman" panose="02020603050405020304" pitchFamily="18" charset="0"/>
              </a:rPr>
              <a:t>: </a:t>
            </a:r>
            <a:r>
              <a:rPr lang="en-IN" sz="2400" dirty="0">
                <a:solidFill>
                  <a:schemeClr val="tx1"/>
                </a:solidFill>
                <a:ea typeface="Calibri" panose="020F0502020204030204" pitchFamily="34" charset="0"/>
                <a:cs typeface="Times New Roman" panose="02020603050405020304" pitchFamily="18" charset="0"/>
              </a:rPr>
              <a:t>Helps to personalize or modify user interface based on end user preferences.</a:t>
            </a:r>
          </a:p>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Notification service</a:t>
            </a:r>
            <a:r>
              <a:rPr lang="en-IN" sz="2400" b="1" dirty="0">
                <a:solidFill>
                  <a:schemeClr val="tx1"/>
                </a:solidFill>
                <a:effectLst/>
                <a:ea typeface="Calibri" panose="020F0502020204030204" pitchFamily="34" charset="0"/>
                <a:cs typeface="Times New Roman" panose="02020603050405020304" pitchFamily="18" charset="0"/>
              </a:rPr>
              <a:t>:</a:t>
            </a:r>
            <a:r>
              <a:rPr lang="en-IN" sz="2400" b="1" dirty="0">
                <a:solidFill>
                  <a:schemeClr val="tx1"/>
                </a:solidFill>
                <a:ea typeface="Calibri" panose="020F0502020204030204" pitchFamily="34" charset="0"/>
                <a:cs typeface="Times New Roman" panose="02020603050405020304" pitchFamily="18" charset="0"/>
              </a:rPr>
              <a:t> </a:t>
            </a:r>
            <a:r>
              <a:rPr lang="en-IN" sz="2400" dirty="0">
                <a:solidFill>
                  <a:schemeClr val="tx1"/>
                </a:solidFill>
                <a:ea typeface="Calibri" panose="020F0502020204030204" pitchFamily="34" charset="0"/>
                <a:cs typeface="Times New Roman" panose="02020603050405020304" pitchFamily="18" charset="0"/>
              </a:rPr>
              <a:t>Enable doctors to receive timely alerts and notifications about assigned patient information to provide quick response during medication decision support, diagnostic assistance and in critical conditions.</a:t>
            </a:r>
          </a:p>
          <a:p>
            <a:pPr lvl="0"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Offline Access</a:t>
            </a:r>
            <a:r>
              <a:rPr lang="en-IN" sz="2400" b="1" dirty="0">
                <a:solidFill>
                  <a:schemeClr val="tx1"/>
                </a:solidFill>
                <a:effectLst/>
                <a:ea typeface="Calibri" panose="020F0502020204030204" pitchFamily="34" charset="0"/>
                <a:cs typeface="Times New Roman" panose="02020603050405020304" pitchFamily="18" charset="0"/>
              </a:rPr>
              <a:t>: </a:t>
            </a:r>
            <a:r>
              <a:rPr lang="en-US" sz="2400" dirty="0">
                <a:solidFill>
                  <a:schemeClr val="tx1"/>
                </a:solidFill>
                <a:ea typeface="Calibri" panose="020F0502020204030204" pitchFamily="34" charset="0"/>
                <a:cs typeface="Times New Roman" panose="02020603050405020304" pitchFamily="18" charset="0"/>
              </a:rPr>
              <a:t>Enables access to essential features even in offline mode for situations with limited connectivity.</a:t>
            </a:r>
          </a:p>
          <a:p>
            <a:pPr algn="just">
              <a:lnSpc>
                <a:spcPct val="107000"/>
              </a:lnSpc>
              <a:spcAft>
                <a:spcPts val="800"/>
              </a:spcAft>
            </a:pPr>
            <a:r>
              <a:rPr lang="en-IN" sz="2400" b="1" dirty="0">
                <a:solidFill>
                  <a:schemeClr val="tx1"/>
                </a:solidFill>
                <a:ea typeface="Calibri" panose="020F0502020204030204" pitchFamily="34" charset="0"/>
                <a:cs typeface="Times New Roman" panose="02020603050405020304" pitchFamily="18" charset="0"/>
              </a:rPr>
              <a:t>User Authentication and Authorization from External Endpoints: </a:t>
            </a:r>
            <a:r>
              <a:rPr lang="en-IN" sz="2400" dirty="0">
                <a:solidFill>
                  <a:schemeClr val="tx1"/>
                </a:solidFill>
                <a:ea typeface="Calibri" panose="020F0502020204030204" pitchFamily="34" charset="0"/>
                <a:cs typeface="Times New Roman" panose="02020603050405020304" pitchFamily="18" charset="0"/>
              </a:rPr>
              <a:t>Allow doctors from other healthcare organizations or hospitals to access you application for contract bases to increase productivity and helps in critical situations.</a:t>
            </a:r>
          </a:p>
        </p:txBody>
      </p:sp>
    </p:spTree>
    <p:extLst>
      <p:ext uri="{BB962C8B-B14F-4D97-AF65-F5344CB8AC3E}">
        <p14:creationId xmlns:p14="http://schemas.microsoft.com/office/powerpoint/2010/main" val="785440737"/>
      </p:ext>
    </p:extLst>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12536</TotalTime>
  <Words>10682</Words>
  <Application>Microsoft Office PowerPoint</Application>
  <PresentationFormat>Custom</PresentationFormat>
  <Paragraphs>1274</Paragraphs>
  <Slides>125</Slides>
  <Notes>4</Notes>
  <HiddenSlides>15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125</vt:i4>
      </vt:variant>
    </vt:vector>
  </HeadingPairs>
  <TitlesOfParts>
    <vt:vector size="139" baseType="lpstr">
      <vt:lpstr>Arial</vt:lpstr>
      <vt:lpstr>Arial MT</vt:lpstr>
      <vt:lpstr>Calibri</vt:lpstr>
      <vt:lpstr>Calibri Light</vt:lpstr>
      <vt:lpstr>Helvetica</vt:lpstr>
      <vt:lpstr>Helvetica Neue</vt:lpstr>
      <vt:lpstr>Söhne</vt:lpstr>
      <vt:lpstr>Tahoma</vt:lpstr>
      <vt:lpstr>Times New Roman</vt:lpstr>
      <vt:lpstr>Trebuchet MS</vt:lpstr>
      <vt:lpstr>Verdana</vt:lpstr>
      <vt:lpstr>Wingdings</vt:lpstr>
      <vt:lpstr>Gradient</vt:lpstr>
      <vt:lpstr>Office Theme</vt:lpstr>
      <vt:lpstr>Software style and architecture</vt:lpstr>
      <vt:lpstr>Software architecture</vt:lpstr>
      <vt:lpstr>The IEEE definition of software architecture</vt:lpstr>
      <vt:lpstr>Software architecture and components</vt:lpstr>
      <vt:lpstr>Access to services provided by software components</vt:lpstr>
      <vt:lpstr>Why is architecture important?</vt:lpstr>
      <vt:lpstr>Non-functional system quality attributes</vt:lpstr>
      <vt:lpstr>Issues that influence architectural decisions</vt:lpstr>
      <vt:lpstr>The importance of architectural design issues</vt:lpstr>
      <vt:lpstr>Trade off: Maintainability vs performance</vt:lpstr>
      <vt:lpstr>Maintainability vs performance trade-off example</vt:lpstr>
      <vt:lpstr>Trade off: Security vs usability</vt:lpstr>
      <vt:lpstr>Security vs Usability issues</vt:lpstr>
      <vt:lpstr>Trade off: Availability vs time-to-market</vt:lpstr>
      <vt:lpstr>Architectural design questions</vt:lpstr>
      <vt:lpstr>Component organization</vt:lpstr>
      <vt:lpstr>Architectural complexity</vt:lpstr>
      <vt:lpstr>Examples of component relationships</vt:lpstr>
      <vt:lpstr>Architectural design guidelines</vt:lpstr>
      <vt:lpstr>PowerPoint Presentation</vt:lpstr>
      <vt:lpstr>PowerPoint Presentation</vt:lpstr>
      <vt:lpstr>PowerPoint Presentation</vt:lpstr>
      <vt:lpstr>PowerPoint Presentation</vt:lpstr>
      <vt:lpstr>Example of a Subsystem Decomposition</vt:lpstr>
      <vt:lpstr>Example of a Bad Subsystem Decomposition</vt:lpstr>
      <vt:lpstr>Layer Constraints</vt:lpstr>
      <vt:lpstr>Cross-cutting concerns</vt:lpstr>
      <vt:lpstr>Security as a cross-cutting concern</vt:lpstr>
      <vt:lpstr>A generic layered architecture for a web-based application</vt:lpstr>
      <vt:lpstr>Layer functionality in a web-based application</vt:lpstr>
      <vt:lpstr>Layered Style Advantages</vt:lpstr>
      <vt:lpstr>PowerPoint Presentation</vt:lpstr>
      <vt:lpstr>PowerPoint Presentation</vt:lpstr>
      <vt:lpstr>PowerPoint Presentation</vt:lpstr>
      <vt:lpstr>Architecture Diagram</vt:lpstr>
      <vt:lpstr>The model-view-controller architectural pattern</vt:lpstr>
      <vt:lpstr>MVC: a popular architecture for web applications</vt:lpstr>
      <vt:lpstr>MVC: example for retrieving cats' information</vt:lpstr>
      <vt:lpstr>PowerPoint Presentation</vt:lpstr>
      <vt:lpstr>MVC Disadvantages</vt:lpstr>
      <vt:lpstr>PowerPoint Presentation</vt:lpstr>
      <vt:lpstr>Pipe-and-Filter Style</vt:lpstr>
      <vt:lpstr>Pipe-and-Filter – Example</vt:lpstr>
      <vt:lpstr>Pipe-and-Filter – Example (2)</vt:lpstr>
      <vt:lpstr>PowerPoint Presentation</vt:lpstr>
      <vt:lpstr>PowerPoint Presentation</vt:lpstr>
      <vt:lpstr>PowerPoint Presentation</vt:lpstr>
      <vt:lpstr>PowerPoint Presentation</vt:lpstr>
      <vt:lpstr>PowerPoint Presentation</vt:lpstr>
      <vt:lpstr>Repository Architecture Example</vt:lpstr>
      <vt:lpstr>PowerPoint Presentation</vt:lpstr>
      <vt:lpstr>PowerPoint Presentation</vt:lpstr>
      <vt:lpstr>PowerPoint Presentation</vt:lpstr>
      <vt:lpstr>Hybrid Architectures</vt:lpstr>
      <vt:lpstr>Deployment Architecture  (Hardware/Software Mapping)</vt:lpstr>
      <vt:lpstr>Deployed Software: Artifacts</vt:lpstr>
      <vt:lpstr>Deploying an Artifact to a Node</vt:lpstr>
      <vt:lpstr>Tying Software to Artifacts</vt:lpstr>
      <vt:lpstr>What is a Node?</vt:lpstr>
      <vt:lpstr>Communication Between Nodes</vt:lpstr>
      <vt:lpstr>PowerPoint Presentation</vt:lpstr>
      <vt:lpstr>Examples of Systems Architectural (Deployment Model)</vt:lpstr>
      <vt:lpstr>Client-server communication</vt:lpstr>
      <vt:lpstr>PowerPoint Presentation</vt:lpstr>
      <vt:lpstr>PowerPoint Presentation</vt:lpstr>
      <vt:lpstr>Thin- and fat-client architectural models</vt:lpstr>
      <vt:lpstr>Distribution architecture</vt:lpstr>
      <vt:lpstr>Client-server architecture</vt:lpstr>
      <vt:lpstr>PowerPoint Presentation</vt:lpstr>
      <vt:lpstr>3-tier architecture for an Internet banking system</vt:lpstr>
      <vt:lpstr>MVC (Development Arch. vs.  3-Tier (Deployment Arch.)</vt:lpstr>
      <vt:lpstr>Monolithic Architecture</vt:lpstr>
      <vt:lpstr>Monolithic MVC</vt:lpstr>
      <vt:lpstr>Service-oriented architecture (SOA)</vt:lpstr>
      <vt:lpstr>Service-oriented architecture (SOA)</vt:lpstr>
      <vt:lpstr>Service Oriented Architecture (SOA)</vt:lpstr>
      <vt:lpstr>Microservice Architecture</vt:lpstr>
      <vt:lpstr>Microservice Architecture: A deeper Perspective</vt:lpstr>
      <vt:lpstr>PowerPoint Presentation</vt:lpstr>
      <vt:lpstr>Problems of microservices design  (from a paper by Google):</vt:lpstr>
      <vt:lpstr>SOA and Micro-Services (M-S) vs MVC</vt:lpstr>
      <vt:lpstr>Issues in architectural choice</vt:lpstr>
      <vt:lpstr>Technology choices</vt:lpstr>
      <vt:lpstr>Database</vt:lpstr>
      <vt:lpstr>Delivery platform: Web? Mobile? Both?</vt:lpstr>
      <vt:lpstr>Server: Local vs Cloud?</vt:lpstr>
      <vt:lpstr>Open-Source</vt:lpstr>
      <vt:lpstr>Development tools</vt:lpstr>
      <vt:lpstr>Key points 1</vt:lpstr>
      <vt:lpstr>Key points 2</vt:lpstr>
      <vt:lpstr>1. Smart Home Automation System  </vt:lpstr>
      <vt:lpstr>Architectural Design: Pattern</vt:lpstr>
      <vt:lpstr>PowerPoint Presentation</vt:lpstr>
      <vt:lpstr>PowerPoint Presentation</vt:lpstr>
      <vt:lpstr>Architectural Design: Style</vt:lpstr>
      <vt:lpstr>PowerPoint Presentation</vt:lpstr>
      <vt:lpstr> 2. Clinical Decision Support System (CDSS) </vt:lpstr>
      <vt:lpstr> 2. Client – Server Architecture for CDSS: </vt:lpstr>
      <vt:lpstr>2.  Client – Server Architecture for Clinical Decision Support System (CDSS): </vt:lpstr>
      <vt:lpstr>2.  Client – Server Architecture for Clinical Decision Support System (CDSS): (Continue.. 1)</vt:lpstr>
      <vt:lpstr>2.  Client – Server Architecture for Clinical Decision Support System (CDSS): (Continue.. 2)</vt:lpstr>
      <vt:lpstr>2.  Client – Server Architecture for Clinical Decision Support System (CDSS): (Continue.. 3)</vt:lpstr>
      <vt:lpstr>2.  Client – Server Architecture for Clinical Decision Support System (CDSS): (Continue.. 4)</vt:lpstr>
      <vt:lpstr>Justification for Client – Server Architecture in Clinical Decision Support System (CDSS) :</vt:lpstr>
      <vt:lpstr>3. Inventory Management System </vt:lpstr>
      <vt:lpstr>3. Multi-Tier Client-Server Architecture for Inventory Management System:</vt:lpstr>
      <vt:lpstr>3. Multi-Tier Client-Server Architecture for Inventory Management:</vt:lpstr>
      <vt:lpstr>3. Multi-Tier Client-Server Architecture for Inventory Management: (Continue.. 1)</vt:lpstr>
      <vt:lpstr>3. Multi-Tier Client-Server Architecture for Inventory Management: (Continue.. 2)</vt:lpstr>
      <vt:lpstr>3. Multi-Tier Client-Server Architecture for Inventory Management: (Continue.. 3)</vt:lpstr>
      <vt:lpstr>3. Multi-Tier Client-Server Architecture for Inventory Management: (Continue.. 4)</vt:lpstr>
      <vt:lpstr>3. Multi-Tier Client-Server Architecture for Inventory Management: (Continue.. 5)</vt:lpstr>
      <vt:lpstr>3. Multi-Tier Client-Server Architecture for Inventory Management: (Continue.. 6)</vt:lpstr>
      <vt:lpstr>3. Multi-Tier Client-Server Architecture for Inventory Management: (Continue.. 7)</vt:lpstr>
      <vt:lpstr>4. IPermit System</vt:lpstr>
      <vt:lpstr>4. MVC Architecture for IPermit System:</vt:lpstr>
      <vt:lpstr>4. MVC Architecture for IPermit System:</vt:lpstr>
      <vt:lpstr>4. MVC Architecture for IPermit System: (Continue..1)</vt:lpstr>
      <vt:lpstr>4. MVC Architecture for IPermit System:</vt:lpstr>
      <vt:lpstr>Justification for MVC in Ipermit: </vt:lpstr>
      <vt:lpstr>5. Ticketing System</vt:lpstr>
      <vt:lpstr>5. SOA Architecture for Ticketing System:</vt:lpstr>
      <vt:lpstr>Architecture MVC distributed deployment</vt:lpstr>
      <vt:lpstr>Explanation of MVC Distributed deployment:</vt:lpstr>
      <vt:lpstr>Architecture 2 (Enhanced): Hybrid of 3tier and SOA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Admin</dc:creator>
  <cp:lastModifiedBy>Amini Salehi, Mohsen</cp:lastModifiedBy>
  <cp:revision>380</cp:revision>
  <dcterms:modified xsi:type="dcterms:W3CDTF">2025-04-17T04:09:29Z</dcterms:modified>
</cp:coreProperties>
</file>